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0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8C435F-1402-43B5-A7FD-AF4E969D2ECA}" type="datetimeFigureOut">
              <a:rPr lang="ro-RO" smtClean="0"/>
              <a:t>24.01.2022</a:t>
            </a:fld>
            <a:endParaRPr lang="ro-RO"/>
          </a:p>
        </p:txBody>
      </p:sp>
      <p:sp>
        <p:nvSpPr>
          <p:cNvPr id="4" name="Substituent imagine diapozitiv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6" name="Substituent subsol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EEEC92-5540-4AB1-B027-778D5B031A7B}" type="slidenum">
              <a:rPr lang="ro-RO" smtClean="0"/>
              <a:t>‹#›</a:t>
            </a:fld>
            <a:endParaRPr lang="ro-R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endParaRPr lang="ro-RO" dirty="0"/>
          </a:p>
        </p:txBody>
      </p:sp>
      <p:sp>
        <p:nvSpPr>
          <p:cNvPr id="4" name="Substituent număr diapozitiv 3"/>
          <p:cNvSpPr>
            <a:spLocks noGrp="1"/>
          </p:cNvSpPr>
          <p:nvPr>
            <p:ph type="sldNum" sz="quarter" idx="10"/>
          </p:nvPr>
        </p:nvSpPr>
        <p:spPr/>
        <p:txBody>
          <a:bodyPr/>
          <a:lstStyle/>
          <a:p>
            <a:fld id="{BDEEEC92-5540-4AB1-B027-778D5B031A7B}" type="slidenum">
              <a:rPr lang="ro-RO" smtClean="0"/>
              <a:t>6</a:t>
            </a:fld>
            <a:endParaRPr lang="ro-R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bg>
      <p:bgRef idx="1001">
        <a:schemeClr val="bg2"/>
      </p:bgRef>
    </p:bg>
    <p:spTree>
      <p:nvGrpSpPr>
        <p:cNvPr id="1" name=""/>
        <p:cNvGrpSpPr/>
        <p:nvPr/>
      </p:nvGrpSpPr>
      <p:grpSpPr>
        <a:xfrm>
          <a:off x="0" y="0"/>
          <a:ext cx="0" cy="0"/>
          <a:chOff x="0" y="0"/>
          <a:chExt cx="0" cy="0"/>
        </a:xfrm>
      </p:grpSpPr>
      <p:sp>
        <p:nvSpPr>
          <p:cNvPr id="15" name="Dreptunghi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reptunghi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reptunghi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reptunghi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reptunghi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u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o-RO" smtClean="0"/>
              <a:t>Faceți clic pentru editarea stilului de subtitlu al coordonatorului</a:t>
            </a:r>
            <a:endParaRPr kumimoji="0" lang="en-US"/>
          </a:p>
        </p:txBody>
      </p:sp>
      <p:sp>
        <p:nvSpPr>
          <p:cNvPr id="28" name="Substituent dată 27"/>
          <p:cNvSpPr>
            <a:spLocks noGrp="1"/>
          </p:cNvSpPr>
          <p:nvPr>
            <p:ph type="dt" sz="half" idx="10"/>
          </p:nvPr>
        </p:nvSpPr>
        <p:spPr/>
        <p:txBody>
          <a:bodyPr/>
          <a:lstStyle/>
          <a:p>
            <a:fld id="{25DF0D55-4981-49F2-AAD9-E8C6365A0E32}" type="datetimeFigureOut">
              <a:rPr lang="ro-RO" smtClean="0"/>
              <a:t>24.01.2022</a:t>
            </a:fld>
            <a:endParaRPr lang="ro-RO"/>
          </a:p>
        </p:txBody>
      </p:sp>
      <p:sp>
        <p:nvSpPr>
          <p:cNvPr id="17" name="Substituent subsol 16"/>
          <p:cNvSpPr>
            <a:spLocks noGrp="1"/>
          </p:cNvSpPr>
          <p:nvPr>
            <p:ph type="ftr" sz="quarter" idx="11"/>
          </p:nvPr>
        </p:nvSpPr>
        <p:spPr/>
        <p:txBody>
          <a:bodyPr/>
          <a:lstStyle/>
          <a:p>
            <a:endParaRPr lang="ro-RO"/>
          </a:p>
        </p:txBody>
      </p:sp>
      <p:sp>
        <p:nvSpPr>
          <p:cNvPr id="7" name="Conector drep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Dreptunghi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ubstituent număr diapozitiv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DAD6385-B90B-409F-B3B0-E21812555493}" type="slidenum">
              <a:rPr lang="ro-RO" smtClean="0"/>
              <a:t>‹#›</a:t>
            </a:fld>
            <a:endParaRPr lang="ro-RO"/>
          </a:p>
        </p:txBody>
      </p:sp>
      <p:sp>
        <p:nvSpPr>
          <p:cNvPr id="8" name="Titlu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o-RO" smtClean="0"/>
              <a:t>Faceți clic pentru a edita stilul de titlu Coordonator</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bg>
      <p:bgRef idx="1001">
        <a:schemeClr val="bg2"/>
      </p:bgRef>
    </p:bg>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p:txBody>
          <a:bodyPr vert="eaVer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25DF0D55-4981-49F2-AAD9-E8C6365A0E32}" type="datetimeFigureOut">
              <a:rPr lang="ro-RO" smtClean="0"/>
              <a:t>24.01.2022</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5DAD6385-B90B-409F-B3B0-E21812555493}" type="slidenum">
              <a:rPr lang="ro-RO" smtClean="0"/>
              <a:t>‹#›</a:t>
            </a:fld>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lu vertical și text">
    <p:bg>
      <p:bgRef idx="1001">
        <a:schemeClr val="bg2"/>
      </p:bgRef>
    </p:bg>
    <p:spTree>
      <p:nvGrpSpPr>
        <p:cNvPr id="1" name=""/>
        <p:cNvGrpSpPr/>
        <p:nvPr/>
      </p:nvGrpSpPr>
      <p:grpSpPr>
        <a:xfrm>
          <a:off x="0" y="0"/>
          <a:ext cx="0" cy="0"/>
          <a:chOff x="0" y="0"/>
          <a:chExt cx="0" cy="0"/>
        </a:xfrm>
      </p:grpSpPr>
      <p:sp>
        <p:nvSpPr>
          <p:cNvPr id="7" name="Dreptunghi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reptunghi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reptunghi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Dreptunghi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Dreptunghi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reptunghi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ector drep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ubstituent număr diapozitiv 5"/>
          <p:cNvSpPr>
            <a:spLocks noGrp="1"/>
          </p:cNvSpPr>
          <p:nvPr>
            <p:ph type="sldNum" sz="quarter" idx="12"/>
          </p:nvPr>
        </p:nvSpPr>
        <p:spPr>
          <a:xfrm>
            <a:off x="6915912" y="3009901"/>
            <a:ext cx="457200" cy="441325"/>
          </a:xfrm>
        </p:spPr>
        <p:txBody>
          <a:bodyPr/>
          <a:lstStyle/>
          <a:p>
            <a:fld id="{5DAD6385-B90B-409F-B3B0-E21812555493}" type="slidenum">
              <a:rPr lang="ro-RO" smtClean="0"/>
              <a:t>‹#›</a:t>
            </a:fld>
            <a:endParaRPr lang="ro-RO"/>
          </a:p>
        </p:txBody>
      </p:sp>
      <p:sp>
        <p:nvSpPr>
          <p:cNvPr id="3" name="Substituent text vertical 2"/>
          <p:cNvSpPr>
            <a:spLocks noGrp="1"/>
          </p:cNvSpPr>
          <p:nvPr>
            <p:ph type="body" orient="vert" idx="1"/>
          </p:nvPr>
        </p:nvSpPr>
        <p:spPr>
          <a:xfrm>
            <a:off x="304800" y="304800"/>
            <a:ext cx="6553200" cy="5821366"/>
          </a:xfrm>
        </p:spPr>
        <p:txBody>
          <a:bodyPr vert="eaVer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25DF0D55-4981-49F2-AAD9-E8C6365A0E32}" type="datetimeFigureOut">
              <a:rPr lang="ro-RO" smtClean="0"/>
              <a:t>24.01.2022</a:t>
            </a:fld>
            <a:endParaRPr lang="ro-RO"/>
          </a:p>
        </p:txBody>
      </p:sp>
      <p:sp>
        <p:nvSpPr>
          <p:cNvPr id="5" name="Substituent subsol 4"/>
          <p:cNvSpPr>
            <a:spLocks noGrp="1"/>
          </p:cNvSpPr>
          <p:nvPr>
            <p:ph type="ftr" sz="quarter" idx="11"/>
          </p:nvPr>
        </p:nvSpPr>
        <p:spPr/>
        <p:txBody>
          <a:bodyPr/>
          <a:lstStyle/>
          <a:p>
            <a:endParaRPr lang="ro-RO"/>
          </a:p>
        </p:txBody>
      </p:sp>
      <p:sp>
        <p:nvSpPr>
          <p:cNvPr id="2" name="Titlu vertical 1"/>
          <p:cNvSpPr>
            <a:spLocks noGrp="1"/>
          </p:cNvSpPr>
          <p:nvPr>
            <p:ph type="title" orient="vert"/>
          </p:nvPr>
        </p:nvSpPr>
        <p:spPr>
          <a:xfrm>
            <a:off x="7391400" y="304801"/>
            <a:ext cx="1447800" cy="5851525"/>
          </a:xfrm>
        </p:spPr>
        <p:txBody>
          <a:bodyPr vert="eaVert"/>
          <a:lstStyle/>
          <a:p>
            <a:r>
              <a:rPr kumimoji="0" lang="ro-RO" smtClean="0"/>
              <a:t>Faceți clic pentru a edita stilul de titlu Coordonator</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bg>
      <p:bgRef idx="1001">
        <a:schemeClr val="bg2"/>
      </p:bgRef>
    </p:bg>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lvl1pPr>
              <a:defRPr>
                <a:solidFill>
                  <a:schemeClr val="accent3">
                    <a:shade val="75000"/>
                  </a:schemeClr>
                </a:solidFill>
              </a:defRPr>
            </a:lvl1pPr>
          </a:lstStyle>
          <a:p>
            <a:r>
              <a:rPr kumimoji="0" lang="ro-RO" smtClean="0"/>
              <a:t>Faceți clic pentru a edita stilul de titlu Coordonator</a:t>
            </a:r>
            <a:endParaRPr kumimoji="0" lang="en-US"/>
          </a:p>
        </p:txBody>
      </p:sp>
      <p:sp>
        <p:nvSpPr>
          <p:cNvPr id="4" name="Substituent dată 3"/>
          <p:cNvSpPr>
            <a:spLocks noGrp="1"/>
          </p:cNvSpPr>
          <p:nvPr>
            <p:ph type="dt" sz="half" idx="10"/>
          </p:nvPr>
        </p:nvSpPr>
        <p:spPr/>
        <p:txBody>
          <a:bodyPr/>
          <a:lstStyle/>
          <a:p>
            <a:fld id="{25DF0D55-4981-49F2-AAD9-E8C6365A0E32}" type="datetimeFigureOut">
              <a:rPr lang="ro-RO" smtClean="0"/>
              <a:t>24.01.2022</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a:xfrm>
            <a:off x="4361688" y="1026372"/>
            <a:ext cx="457200" cy="441325"/>
          </a:xfrm>
        </p:spPr>
        <p:txBody>
          <a:bodyPr/>
          <a:lstStyle/>
          <a:p>
            <a:fld id="{5DAD6385-B90B-409F-B3B0-E21812555493}" type="slidenum">
              <a:rPr lang="ro-RO" smtClean="0"/>
              <a:t>‹#›</a:t>
            </a:fld>
            <a:endParaRPr lang="ro-RO"/>
          </a:p>
        </p:txBody>
      </p:sp>
      <p:sp>
        <p:nvSpPr>
          <p:cNvPr id="8" name="Substituent conținut 7"/>
          <p:cNvSpPr>
            <a:spLocks noGrp="1"/>
          </p:cNvSpPr>
          <p:nvPr>
            <p:ph sz="quarter" idx="1"/>
          </p:nvPr>
        </p:nvSpPr>
        <p:spPr>
          <a:xfrm>
            <a:off x="301752" y="1527048"/>
            <a:ext cx="8503920" cy="4572000"/>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ntet secțiune">
    <p:bg>
      <p:bgRef idx="1001">
        <a:schemeClr val="bg1"/>
      </p:bgRef>
    </p:bg>
    <p:spTree>
      <p:nvGrpSpPr>
        <p:cNvPr id="1" name=""/>
        <p:cNvGrpSpPr/>
        <p:nvPr/>
      </p:nvGrpSpPr>
      <p:grpSpPr>
        <a:xfrm>
          <a:off x="0" y="0"/>
          <a:ext cx="0" cy="0"/>
          <a:chOff x="0" y="0"/>
          <a:chExt cx="0" cy="0"/>
        </a:xfrm>
      </p:grpSpPr>
      <p:sp>
        <p:nvSpPr>
          <p:cNvPr id="17" name="Dreptunghi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Dreptunghi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reptunghi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reptunghi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reptunghi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reptunghi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ubstituent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o-RO" smtClean="0"/>
              <a:t>Faceți clic pentru a edita stilurile de text Coordonator</a:t>
            </a:r>
          </a:p>
        </p:txBody>
      </p:sp>
      <p:sp>
        <p:nvSpPr>
          <p:cNvPr id="13" name="Dreptunghi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reptunghi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ubstituent subsol 4"/>
          <p:cNvSpPr>
            <a:spLocks noGrp="1"/>
          </p:cNvSpPr>
          <p:nvPr>
            <p:ph type="ftr" sz="quarter" idx="11"/>
          </p:nvPr>
        </p:nvSpPr>
        <p:spPr/>
        <p:txBody>
          <a:bodyPr/>
          <a:lstStyle/>
          <a:p>
            <a:endParaRPr lang="ro-RO"/>
          </a:p>
        </p:txBody>
      </p:sp>
      <p:sp>
        <p:nvSpPr>
          <p:cNvPr id="4" name="Substituent dată 3"/>
          <p:cNvSpPr>
            <a:spLocks noGrp="1"/>
          </p:cNvSpPr>
          <p:nvPr>
            <p:ph type="dt" sz="half" idx="10"/>
          </p:nvPr>
        </p:nvSpPr>
        <p:spPr/>
        <p:txBody>
          <a:bodyPr/>
          <a:lstStyle/>
          <a:p>
            <a:fld id="{25DF0D55-4981-49F2-AAD9-E8C6365A0E32}" type="datetimeFigureOut">
              <a:rPr lang="ro-RO" smtClean="0"/>
              <a:t>24.01.2022</a:t>
            </a:fld>
            <a:endParaRPr lang="ro-RO"/>
          </a:p>
        </p:txBody>
      </p:sp>
      <p:sp>
        <p:nvSpPr>
          <p:cNvPr id="8" name="Conector drep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ubstituent număr diapozitiv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DAD6385-B90B-409F-B3B0-E21812555493}" type="slidenum">
              <a:rPr lang="ro-RO" smtClean="0"/>
              <a:t>‹#›</a:t>
            </a:fld>
            <a:endParaRPr lang="ro-RO"/>
          </a:p>
        </p:txBody>
      </p:sp>
      <p:sp>
        <p:nvSpPr>
          <p:cNvPr id="2" name="Titlu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o-RO" smtClean="0"/>
              <a:t>Faceți clic pentru a edita stilul de titlu Coordonator</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bg>
      <p:bgRef idx="1001">
        <a:schemeClr val="bg2"/>
      </p:bgRef>
    </p:bg>
    <p:spTree>
      <p:nvGrpSpPr>
        <p:cNvPr id="1" name=""/>
        <p:cNvGrpSpPr/>
        <p:nvPr/>
      </p:nvGrpSpPr>
      <p:grpSpPr>
        <a:xfrm>
          <a:off x="0" y="0"/>
          <a:ext cx="0" cy="0"/>
          <a:chOff x="0" y="0"/>
          <a:chExt cx="0" cy="0"/>
        </a:xfrm>
      </p:grpSpPr>
      <p:sp>
        <p:nvSpPr>
          <p:cNvPr id="2" name="Titlu 1"/>
          <p:cNvSpPr>
            <a:spLocks noGrp="1"/>
          </p:cNvSpPr>
          <p:nvPr>
            <p:ph type="title"/>
          </p:nvPr>
        </p:nvSpPr>
        <p:spPr>
          <a:xfrm>
            <a:off x="301752" y="228600"/>
            <a:ext cx="8534400" cy="758952"/>
          </a:xfrm>
        </p:spPr>
        <p:txBody>
          <a:bodyPr/>
          <a:lstStyle/>
          <a:p>
            <a:r>
              <a:rPr kumimoji="0" lang="ro-RO" smtClean="0"/>
              <a:t>Faceți clic pentru a edita stilul de titlu Coordonator</a:t>
            </a:r>
            <a:endParaRPr kumimoji="0" lang="en-US"/>
          </a:p>
        </p:txBody>
      </p:sp>
      <p:sp>
        <p:nvSpPr>
          <p:cNvPr id="5" name="Substituent dată 4"/>
          <p:cNvSpPr>
            <a:spLocks noGrp="1"/>
          </p:cNvSpPr>
          <p:nvPr>
            <p:ph type="dt" sz="half" idx="10"/>
          </p:nvPr>
        </p:nvSpPr>
        <p:spPr>
          <a:xfrm>
            <a:off x="5791200" y="6409944"/>
            <a:ext cx="3044952" cy="365760"/>
          </a:xfrm>
        </p:spPr>
        <p:txBody>
          <a:bodyPr/>
          <a:lstStyle/>
          <a:p>
            <a:fld id="{25DF0D55-4981-49F2-AAD9-E8C6365A0E32}" type="datetimeFigureOut">
              <a:rPr lang="ro-RO" smtClean="0"/>
              <a:t>24.01.2022</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5DAD6385-B90B-409F-B3B0-E21812555493}" type="slidenum">
              <a:rPr lang="ro-RO" smtClean="0"/>
              <a:t>‹#›</a:t>
            </a:fld>
            <a:endParaRPr lang="ro-RO"/>
          </a:p>
        </p:txBody>
      </p:sp>
      <p:sp>
        <p:nvSpPr>
          <p:cNvPr id="8" name="Conector drep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ubstituent conținut 9"/>
          <p:cNvSpPr>
            <a:spLocks noGrp="1"/>
          </p:cNvSpPr>
          <p:nvPr>
            <p:ph sz="half" idx="1"/>
          </p:nvPr>
        </p:nvSpPr>
        <p:spPr>
          <a:xfrm>
            <a:off x="301752" y="1371600"/>
            <a:ext cx="4038600" cy="4681728"/>
          </a:xfrm>
        </p:spPr>
        <p:txBody>
          <a:bodyPr/>
          <a:lstStyle>
            <a:lvl1pPr>
              <a:defRPr sz="2500"/>
            </a:lvl1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12" name="Substituent conținut 11"/>
          <p:cNvSpPr>
            <a:spLocks noGrp="1"/>
          </p:cNvSpPr>
          <p:nvPr>
            <p:ph sz="half" idx="2"/>
          </p:nvPr>
        </p:nvSpPr>
        <p:spPr>
          <a:xfrm>
            <a:off x="4800600" y="1371600"/>
            <a:ext cx="4038600" cy="4681728"/>
          </a:xfrm>
        </p:spPr>
        <p:txBody>
          <a:bodyPr/>
          <a:lstStyle>
            <a:lvl1pPr>
              <a:defRPr sz="2500"/>
            </a:lvl1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ție">
    <p:bg>
      <p:bgRef idx="1001">
        <a:schemeClr val="bg2"/>
      </p:bgRef>
    </p:bg>
    <p:spTree>
      <p:nvGrpSpPr>
        <p:cNvPr id="1" name=""/>
        <p:cNvGrpSpPr/>
        <p:nvPr/>
      </p:nvGrpSpPr>
      <p:grpSpPr>
        <a:xfrm>
          <a:off x="0" y="0"/>
          <a:ext cx="0" cy="0"/>
          <a:chOff x="0" y="0"/>
          <a:chExt cx="0" cy="0"/>
        </a:xfrm>
      </p:grpSpPr>
      <p:sp>
        <p:nvSpPr>
          <p:cNvPr id="10" name="Conector drep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Dreptunghi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reptunghi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Dreptunghi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Dreptunghi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Dreptunghi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reptunghi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ubstituent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o-RO" smtClean="0"/>
              <a:t>Faceți clic pentru a edita stilurile de text Coordonator</a:t>
            </a:r>
          </a:p>
        </p:txBody>
      </p:sp>
      <p:sp>
        <p:nvSpPr>
          <p:cNvPr id="4" name="Substituent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o-RO" smtClean="0"/>
              <a:t>Faceți clic pentru a edita stilurile de text Coordonator</a:t>
            </a:r>
          </a:p>
        </p:txBody>
      </p:sp>
      <p:sp>
        <p:nvSpPr>
          <p:cNvPr id="7" name="Substituent dată 6"/>
          <p:cNvSpPr>
            <a:spLocks noGrp="1"/>
          </p:cNvSpPr>
          <p:nvPr>
            <p:ph type="dt" sz="half" idx="10"/>
          </p:nvPr>
        </p:nvSpPr>
        <p:spPr/>
        <p:txBody>
          <a:bodyPr/>
          <a:lstStyle/>
          <a:p>
            <a:fld id="{25DF0D55-4981-49F2-AAD9-E8C6365A0E32}" type="datetimeFigureOut">
              <a:rPr lang="ro-RO" smtClean="0"/>
              <a:t>24.01.2022</a:t>
            </a:fld>
            <a:endParaRPr lang="ro-RO"/>
          </a:p>
        </p:txBody>
      </p:sp>
      <p:sp>
        <p:nvSpPr>
          <p:cNvPr id="8" name="Substituent subsol 7"/>
          <p:cNvSpPr>
            <a:spLocks noGrp="1"/>
          </p:cNvSpPr>
          <p:nvPr>
            <p:ph type="ftr" sz="quarter" idx="11"/>
          </p:nvPr>
        </p:nvSpPr>
        <p:spPr>
          <a:xfrm>
            <a:off x="304800" y="6409944"/>
            <a:ext cx="3581400" cy="365760"/>
          </a:xfrm>
        </p:spPr>
        <p:txBody>
          <a:bodyPr/>
          <a:lstStyle/>
          <a:p>
            <a:endParaRPr lang="ro-RO"/>
          </a:p>
        </p:txBody>
      </p:sp>
      <p:sp>
        <p:nvSpPr>
          <p:cNvPr id="15" name="Conector drep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Dreptunghi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ubstituent conținut 23"/>
          <p:cNvSpPr>
            <a:spLocks noGrp="1"/>
          </p:cNvSpPr>
          <p:nvPr>
            <p:ph sz="quarter" idx="2"/>
          </p:nvPr>
        </p:nvSpPr>
        <p:spPr>
          <a:xfrm>
            <a:off x="301752" y="2471383"/>
            <a:ext cx="4041648" cy="3818404"/>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26" name="Substituent conținut 25"/>
          <p:cNvSpPr>
            <a:spLocks noGrp="1"/>
          </p:cNvSpPr>
          <p:nvPr>
            <p:ph sz="quarter" idx="4"/>
          </p:nvPr>
        </p:nvSpPr>
        <p:spPr>
          <a:xfrm>
            <a:off x="4800600" y="2471383"/>
            <a:ext cx="4038600" cy="3822192"/>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ubstituent număr diapozitiv 8"/>
          <p:cNvSpPr>
            <a:spLocks noGrp="1"/>
          </p:cNvSpPr>
          <p:nvPr>
            <p:ph type="sldNum" sz="quarter" idx="12"/>
          </p:nvPr>
        </p:nvSpPr>
        <p:spPr>
          <a:xfrm>
            <a:off x="4343400" y="1042416"/>
            <a:ext cx="457200" cy="441325"/>
          </a:xfrm>
        </p:spPr>
        <p:txBody>
          <a:bodyPr/>
          <a:lstStyle>
            <a:lvl1pPr algn="ctr">
              <a:defRPr/>
            </a:lvl1pPr>
          </a:lstStyle>
          <a:p>
            <a:fld id="{5DAD6385-B90B-409F-B3B0-E21812555493}" type="slidenum">
              <a:rPr lang="ro-RO" smtClean="0"/>
              <a:t>‹#›</a:t>
            </a:fld>
            <a:endParaRPr lang="ro-RO"/>
          </a:p>
        </p:txBody>
      </p:sp>
      <p:sp>
        <p:nvSpPr>
          <p:cNvPr id="23" name="Titlu 22"/>
          <p:cNvSpPr>
            <a:spLocks noGrp="1"/>
          </p:cNvSpPr>
          <p:nvPr>
            <p:ph type="title"/>
          </p:nvPr>
        </p:nvSpPr>
        <p:spPr/>
        <p:txBody>
          <a:bodyPr rtlCol="0" anchor="b" anchorCtr="0"/>
          <a:lstStyle/>
          <a:p>
            <a:r>
              <a:rPr kumimoji="0" lang="ro-RO" smtClean="0"/>
              <a:t>Faceți clic pentru a edita stilul de titlu Coordonator</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3" name="Substituent dată 2"/>
          <p:cNvSpPr>
            <a:spLocks noGrp="1"/>
          </p:cNvSpPr>
          <p:nvPr>
            <p:ph type="dt" sz="half" idx="10"/>
          </p:nvPr>
        </p:nvSpPr>
        <p:spPr/>
        <p:txBody>
          <a:bodyPr/>
          <a:lstStyle/>
          <a:p>
            <a:fld id="{25DF0D55-4981-49F2-AAD9-E8C6365A0E32}" type="datetimeFigureOut">
              <a:rPr lang="ro-RO" smtClean="0"/>
              <a:t>24.01.2022</a:t>
            </a:fld>
            <a:endParaRPr lang="ro-RO"/>
          </a:p>
        </p:txBody>
      </p:sp>
      <p:sp>
        <p:nvSpPr>
          <p:cNvPr id="4" name="Substituent subsol 3"/>
          <p:cNvSpPr>
            <a:spLocks noGrp="1"/>
          </p:cNvSpPr>
          <p:nvPr>
            <p:ph type="ftr" sz="quarter" idx="11"/>
          </p:nvPr>
        </p:nvSpPr>
        <p:spPr/>
        <p:txBody>
          <a:bodyPr/>
          <a:lstStyle/>
          <a:p>
            <a:endParaRPr lang="ro-RO"/>
          </a:p>
        </p:txBody>
      </p:sp>
      <p:sp>
        <p:nvSpPr>
          <p:cNvPr id="5" name="Substituent număr diapozitiv 4"/>
          <p:cNvSpPr>
            <a:spLocks noGrp="1"/>
          </p:cNvSpPr>
          <p:nvPr>
            <p:ph type="sldNum" sz="quarter" idx="12"/>
          </p:nvPr>
        </p:nvSpPr>
        <p:spPr>
          <a:xfrm>
            <a:off x="4343400" y="1036020"/>
            <a:ext cx="457200" cy="441325"/>
          </a:xfrm>
        </p:spPr>
        <p:txBody>
          <a:bodyPr/>
          <a:lstStyle/>
          <a:p>
            <a:fld id="{5DAD6385-B90B-409F-B3B0-E21812555493}" type="slidenum">
              <a:rPr lang="ro-RO" smtClean="0"/>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Necompletat">
    <p:spTree>
      <p:nvGrpSpPr>
        <p:cNvPr id="1" name=""/>
        <p:cNvGrpSpPr/>
        <p:nvPr/>
      </p:nvGrpSpPr>
      <p:grpSpPr>
        <a:xfrm>
          <a:off x="0" y="0"/>
          <a:ext cx="0" cy="0"/>
          <a:chOff x="0" y="0"/>
          <a:chExt cx="0" cy="0"/>
        </a:xfrm>
      </p:grpSpPr>
      <p:sp>
        <p:nvSpPr>
          <p:cNvPr id="7" name="Dreptunghi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reptunghi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Dreptunghi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reptunghi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reptunghi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Dreptunghi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ubstituent dată 1"/>
          <p:cNvSpPr>
            <a:spLocks noGrp="1"/>
          </p:cNvSpPr>
          <p:nvPr>
            <p:ph type="dt" sz="half" idx="10"/>
          </p:nvPr>
        </p:nvSpPr>
        <p:spPr/>
        <p:txBody>
          <a:bodyPr/>
          <a:lstStyle/>
          <a:p>
            <a:fld id="{25DF0D55-4981-49F2-AAD9-E8C6365A0E32}" type="datetimeFigureOut">
              <a:rPr lang="ro-RO" smtClean="0"/>
              <a:t>24.01.2022</a:t>
            </a:fld>
            <a:endParaRPr lang="ro-RO"/>
          </a:p>
        </p:txBody>
      </p:sp>
      <p:sp>
        <p:nvSpPr>
          <p:cNvPr id="3" name="Substituent subsol 2"/>
          <p:cNvSpPr>
            <a:spLocks noGrp="1"/>
          </p:cNvSpPr>
          <p:nvPr>
            <p:ph type="ftr" sz="quarter" idx="11"/>
          </p:nvPr>
        </p:nvSpPr>
        <p:spPr/>
        <p:txBody>
          <a:bodyPr/>
          <a:lstStyle/>
          <a:p>
            <a:endParaRPr lang="ro-RO"/>
          </a:p>
        </p:txBody>
      </p:sp>
      <p:sp>
        <p:nvSpPr>
          <p:cNvPr id="4" name="Substituent număr diapozitiv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DAD6385-B90B-409F-B3B0-E21812555493}" type="slidenum">
              <a:rPr lang="ro-RO" smtClean="0"/>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ținut cu legendă">
    <p:bg>
      <p:bgRef idx="1001">
        <a:schemeClr val="bg1"/>
      </p:bgRef>
    </p:bg>
    <p:spTree>
      <p:nvGrpSpPr>
        <p:cNvPr id="1" name=""/>
        <p:cNvGrpSpPr/>
        <p:nvPr/>
      </p:nvGrpSpPr>
      <p:grpSpPr>
        <a:xfrm>
          <a:off x="0" y="0"/>
          <a:ext cx="0" cy="0"/>
          <a:chOff x="0" y="0"/>
          <a:chExt cx="0" cy="0"/>
        </a:xfrm>
      </p:grpSpPr>
      <p:sp>
        <p:nvSpPr>
          <p:cNvPr id="19" name="Dreptunghi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Dreptunghi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reptunghi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reptunghi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Dreptunghi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Dreptunghi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u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o-RO" smtClean="0"/>
              <a:t>Faceți clic pentru a edita stilul de titlu Coordonator</a:t>
            </a:r>
            <a:endParaRPr kumimoji="0" lang="en-US"/>
          </a:p>
        </p:txBody>
      </p:sp>
      <p:sp>
        <p:nvSpPr>
          <p:cNvPr id="3" name="Substituent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o-RO" smtClean="0"/>
              <a:t>Faceți clic pentru a edita stilurile de text Coordonator</a:t>
            </a:r>
          </a:p>
        </p:txBody>
      </p:sp>
      <p:sp>
        <p:nvSpPr>
          <p:cNvPr id="8" name="Dreptunghi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ector drep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ubstituent conținut 19"/>
          <p:cNvSpPr>
            <a:spLocks noGrp="1"/>
          </p:cNvSpPr>
          <p:nvPr>
            <p:ph sz="quarter" idx="1"/>
          </p:nvPr>
        </p:nvSpPr>
        <p:spPr>
          <a:xfrm>
            <a:off x="3124200" y="685800"/>
            <a:ext cx="5638800" cy="5410200"/>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ubstituent număr diapozitiv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DAD6385-B90B-409F-B3B0-E21812555493}" type="slidenum">
              <a:rPr lang="ro-RO" smtClean="0"/>
              <a:t>‹#›</a:t>
            </a:fld>
            <a:endParaRPr lang="ro-RO"/>
          </a:p>
        </p:txBody>
      </p:sp>
      <p:sp>
        <p:nvSpPr>
          <p:cNvPr id="21" name="Dreptunghi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ubstituent dată 4"/>
          <p:cNvSpPr>
            <a:spLocks noGrp="1"/>
          </p:cNvSpPr>
          <p:nvPr>
            <p:ph type="dt" sz="half" idx="10"/>
          </p:nvPr>
        </p:nvSpPr>
        <p:spPr/>
        <p:txBody>
          <a:bodyPr/>
          <a:lstStyle/>
          <a:p>
            <a:fld id="{25DF0D55-4981-49F2-AAD9-E8C6365A0E32}" type="datetimeFigureOut">
              <a:rPr lang="ro-RO" smtClean="0"/>
              <a:t>24.01.2022</a:t>
            </a:fld>
            <a:endParaRPr lang="ro-RO"/>
          </a:p>
        </p:txBody>
      </p:sp>
      <p:sp>
        <p:nvSpPr>
          <p:cNvPr id="6" name="Substituent subsol 5"/>
          <p:cNvSpPr>
            <a:spLocks noGrp="1"/>
          </p:cNvSpPr>
          <p:nvPr>
            <p:ph type="ftr" sz="quarter" idx="11"/>
          </p:nvPr>
        </p:nvSpPr>
        <p:spPr>
          <a:xfrm>
            <a:off x="301752" y="6410848"/>
            <a:ext cx="3383280" cy="365760"/>
          </a:xfrm>
        </p:spPr>
        <p:txBody>
          <a:bodyPr/>
          <a:lstStyle/>
          <a:p>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spTree>
      <p:nvGrpSpPr>
        <p:cNvPr id="1" name=""/>
        <p:cNvGrpSpPr/>
        <p:nvPr/>
      </p:nvGrpSpPr>
      <p:grpSpPr>
        <a:xfrm>
          <a:off x="0" y="0"/>
          <a:ext cx="0" cy="0"/>
          <a:chOff x="0" y="0"/>
          <a:chExt cx="0" cy="0"/>
        </a:xfrm>
      </p:grpSpPr>
      <p:sp>
        <p:nvSpPr>
          <p:cNvPr id="21" name="Conector drep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Dreptunghi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reptunghi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Dreptunghi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reptunghi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Dreptunghi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reptunghi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Dreptunghi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ubstituent număr diapozitiv 6"/>
          <p:cNvSpPr>
            <a:spLocks noGrp="1"/>
          </p:cNvSpPr>
          <p:nvPr>
            <p:ph type="sldNum" sz="quarter" idx="12"/>
          </p:nvPr>
        </p:nvSpPr>
        <p:spPr>
          <a:xfrm>
            <a:off x="1371600" y="312738"/>
            <a:ext cx="457200" cy="441325"/>
          </a:xfrm>
        </p:spPr>
        <p:txBody>
          <a:bodyPr/>
          <a:lstStyle/>
          <a:p>
            <a:fld id="{5DAD6385-B90B-409F-B3B0-E21812555493}" type="slidenum">
              <a:rPr lang="ro-RO" smtClean="0"/>
              <a:t>‹#›</a:t>
            </a:fld>
            <a:endParaRPr lang="ro-RO"/>
          </a:p>
        </p:txBody>
      </p:sp>
      <p:sp>
        <p:nvSpPr>
          <p:cNvPr id="2" name="Titlu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o-RO" smtClean="0"/>
              <a:t>Faceți clic pentru a edita stilul de titlu Coordonator</a:t>
            </a:r>
            <a:endParaRPr kumimoji="0" lang="en-US"/>
          </a:p>
        </p:txBody>
      </p:sp>
      <p:sp>
        <p:nvSpPr>
          <p:cNvPr id="3" name="Substituent imagine 2"/>
          <p:cNvSpPr>
            <a:spLocks noGrp="1"/>
          </p:cNvSpPr>
          <p:nvPr>
            <p:ph type="pic" idx="1"/>
          </p:nvPr>
        </p:nvSpPr>
        <p:spPr>
          <a:xfrm>
            <a:off x="3000375" y="609600"/>
            <a:ext cx="5867400" cy="4267200"/>
          </a:xfrm>
        </p:spPr>
        <p:txBody>
          <a:bodyPr/>
          <a:lstStyle>
            <a:lvl1pPr marL="0" indent="0">
              <a:buNone/>
              <a:defRPr sz="3200"/>
            </a:lvl1pPr>
          </a:lstStyle>
          <a:p>
            <a:r>
              <a:rPr kumimoji="0" lang="ro-RO" smtClean="0"/>
              <a:t>Faceți clic pe pictogramă pentru a adăuga o imagine</a:t>
            </a:r>
            <a:endParaRPr kumimoji="0" lang="en-US" dirty="0"/>
          </a:p>
        </p:txBody>
      </p:sp>
      <p:sp>
        <p:nvSpPr>
          <p:cNvPr id="4" name="Substituent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o-RO" smtClean="0"/>
              <a:t>Faceți clic pentru a edita stilurile de text Coordonator</a:t>
            </a:r>
          </a:p>
        </p:txBody>
      </p:sp>
      <p:sp>
        <p:nvSpPr>
          <p:cNvPr id="22" name="Dreptunghi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ubstituent dată 4"/>
          <p:cNvSpPr>
            <a:spLocks noGrp="1"/>
          </p:cNvSpPr>
          <p:nvPr>
            <p:ph type="dt" sz="half" idx="10"/>
          </p:nvPr>
        </p:nvSpPr>
        <p:spPr>
          <a:xfrm>
            <a:off x="5788152" y="6404984"/>
            <a:ext cx="3044952" cy="365760"/>
          </a:xfrm>
        </p:spPr>
        <p:txBody>
          <a:bodyPr/>
          <a:lstStyle/>
          <a:p>
            <a:fld id="{25DF0D55-4981-49F2-AAD9-E8C6365A0E32}" type="datetimeFigureOut">
              <a:rPr lang="ro-RO" smtClean="0"/>
              <a:t>24.01.2022</a:t>
            </a:fld>
            <a:endParaRPr lang="ro-RO"/>
          </a:p>
        </p:txBody>
      </p:sp>
      <p:sp>
        <p:nvSpPr>
          <p:cNvPr id="6" name="Substituent subsol 5"/>
          <p:cNvSpPr>
            <a:spLocks noGrp="1"/>
          </p:cNvSpPr>
          <p:nvPr>
            <p:ph type="ftr" sz="quarter" idx="11"/>
          </p:nvPr>
        </p:nvSpPr>
        <p:spPr>
          <a:xfrm>
            <a:off x="301752" y="6410848"/>
            <a:ext cx="3584448" cy="365760"/>
          </a:xfrm>
        </p:spPr>
        <p:txBody>
          <a:bodyPr/>
          <a:lstStyle/>
          <a:p>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Dreptunghi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reptunghi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reptunghi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reptunghi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reptunghi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ubstituent dată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5DF0D55-4981-49F2-AAD9-E8C6365A0E32}" type="datetimeFigureOut">
              <a:rPr lang="ro-RO" smtClean="0"/>
              <a:t>24.01.2022</a:t>
            </a:fld>
            <a:endParaRPr lang="ro-RO"/>
          </a:p>
        </p:txBody>
      </p:sp>
      <p:sp>
        <p:nvSpPr>
          <p:cNvPr id="3" name="Substituent subsol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o-RO"/>
          </a:p>
        </p:txBody>
      </p:sp>
      <p:sp>
        <p:nvSpPr>
          <p:cNvPr id="8" name="Dreptunghi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ector drep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ubstituent număr diapozitiv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DAD6385-B90B-409F-B3B0-E21812555493}" type="slidenum">
              <a:rPr lang="ro-RO" smtClean="0"/>
              <a:t>‹#›</a:t>
            </a:fld>
            <a:endParaRPr lang="ro-RO"/>
          </a:p>
        </p:txBody>
      </p:sp>
      <p:sp>
        <p:nvSpPr>
          <p:cNvPr id="22" name="Substituent titlu 21"/>
          <p:cNvSpPr>
            <a:spLocks noGrp="1"/>
          </p:cNvSpPr>
          <p:nvPr>
            <p:ph type="title"/>
          </p:nvPr>
        </p:nvSpPr>
        <p:spPr>
          <a:xfrm>
            <a:off x="301752" y="228600"/>
            <a:ext cx="8534400" cy="758952"/>
          </a:xfrm>
          <a:prstGeom prst="rect">
            <a:avLst/>
          </a:prstGeom>
        </p:spPr>
        <p:txBody>
          <a:bodyPr vert="horz" anchor="b">
            <a:normAutofit/>
          </a:bodyPr>
          <a:lstStyle/>
          <a:p>
            <a:r>
              <a:rPr kumimoji="0" lang="ro-RO" smtClean="0"/>
              <a:t>Faceți clic pentru a edita stilul de titlu Coordonator</a:t>
            </a:r>
            <a:endParaRPr kumimoji="0" lang="en-US"/>
          </a:p>
        </p:txBody>
      </p:sp>
      <p:sp>
        <p:nvSpPr>
          <p:cNvPr id="13" name="Substituent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o-RO" smtClean="0"/>
              <a:t>Faceți clic pentru a edita stilurile de text Coordonator</a:t>
            </a:r>
          </a:p>
          <a:p>
            <a:pPr lvl="1" eaLnBrk="1" latinLnBrk="0" hangingPunct="1"/>
            <a:r>
              <a:rPr kumimoji="0" lang="ro-RO" smtClean="0"/>
              <a:t>Al doilea nivel</a:t>
            </a:r>
          </a:p>
          <a:p>
            <a:pPr lvl="2" eaLnBrk="1" latinLnBrk="0" hangingPunct="1"/>
            <a:r>
              <a:rPr kumimoji="0" lang="ro-RO" smtClean="0"/>
              <a:t>Al treilea nivel</a:t>
            </a:r>
          </a:p>
          <a:p>
            <a:pPr lvl="3" eaLnBrk="1" latinLnBrk="0" hangingPunct="1"/>
            <a:r>
              <a:rPr kumimoji="0" lang="ro-RO" smtClean="0"/>
              <a:t>Al patrulea nivel</a:t>
            </a:r>
          </a:p>
          <a:p>
            <a:pPr lvl="4" eaLnBrk="1" latinLnBrk="0" hangingPunct="1"/>
            <a:r>
              <a:rPr kumimoji="0" lang="ro-RO" smtClean="0"/>
              <a:t>Al cincilea nivel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u 2"/>
          <p:cNvSpPr>
            <a:spLocks noGrp="1"/>
          </p:cNvSpPr>
          <p:nvPr>
            <p:ph type="subTitle" idx="1"/>
          </p:nvPr>
        </p:nvSpPr>
        <p:spPr>
          <a:xfrm>
            <a:off x="5214942" y="3886200"/>
            <a:ext cx="2557458" cy="614370"/>
          </a:xfrm>
        </p:spPr>
        <p:txBody>
          <a:bodyPr>
            <a:normAutofit/>
          </a:bodyPr>
          <a:lstStyle/>
          <a:p>
            <a:r>
              <a:rPr lang="ro-RO" dirty="0" smtClean="0">
                <a:latin typeface="Arial Black" pitchFamily="34" charset="0"/>
              </a:rPr>
              <a:t>By </a:t>
            </a:r>
            <a:r>
              <a:rPr lang="ro-RO" dirty="0" err="1" smtClean="0">
                <a:latin typeface="Arial Black" pitchFamily="34" charset="0"/>
              </a:rPr>
              <a:t>Daria.cnme</a:t>
            </a:r>
            <a:endParaRPr lang="ro-RO" dirty="0">
              <a:latin typeface="Arial Black" pitchFamily="34" charset="0"/>
            </a:endParaRPr>
          </a:p>
        </p:txBody>
      </p:sp>
      <p:sp>
        <p:nvSpPr>
          <p:cNvPr id="2" name="Titlu 1"/>
          <p:cNvSpPr>
            <a:spLocks noGrp="1"/>
          </p:cNvSpPr>
          <p:nvPr>
            <p:ph type="ctrTitle"/>
          </p:nvPr>
        </p:nvSpPr>
        <p:spPr>
          <a:xfrm>
            <a:off x="214282" y="1428736"/>
            <a:ext cx="5786478" cy="1470025"/>
          </a:xfrm>
        </p:spPr>
        <p:txBody>
          <a:bodyPr>
            <a:normAutofit fontScale="90000"/>
          </a:bodyPr>
          <a:lstStyle/>
          <a:p>
            <a:r>
              <a:rPr lang="en-US" dirty="0">
                <a:latin typeface="Algerian" pitchFamily="82" charset="0"/>
              </a:rPr>
              <a:t>Developments and improvements in communication</a:t>
            </a:r>
            <a:r>
              <a:rPr lang="en-US" dirty="0"/>
              <a:t/>
            </a:r>
            <a:br>
              <a:rPr lang="en-US" dirty="0"/>
            </a:br>
            <a:endParaRPr lang="ro-RO" dirty="0"/>
          </a:p>
        </p:txBody>
      </p:sp>
      <p:pic>
        <p:nvPicPr>
          <p:cNvPr id="18434" name="Picture 2" descr="Rezultat imagine pentru communication"/>
          <p:cNvPicPr>
            <a:picLocks noChangeAspect="1" noChangeArrowheads="1"/>
          </p:cNvPicPr>
          <p:nvPr/>
        </p:nvPicPr>
        <p:blipFill>
          <a:blip r:embed="rId2" cstate="print"/>
          <a:srcRect/>
          <a:stretch>
            <a:fillRect/>
          </a:stretch>
        </p:blipFill>
        <p:spPr bwMode="auto">
          <a:xfrm>
            <a:off x="571472" y="4143380"/>
            <a:ext cx="3500462" cy="2143140"/>
          </a:xfrm>
          <a:prstGeom prst="rect">
            <a:avLst/>
          </a:prstGeom>
          <a:noFill/>
        </p:spPr>
      </p:pic>
      <p:pic>
        <p:nvPicPr>
          <p:cNvPr id="18436" name="Picture 4" descr="Rezultat imagine pentru communication"/>
          <p:cNvPicPr>
            <a:picLocks noChangeAspect="1" noChangeArrowheads="1"/>
          </p:cNvPicPr>
          <p:nvPr/>
        </p:nvPicPr>
        <p:blipFill>
          <a:blip r:embed="rId3" cstate="print"/>
          <a:srcRect/>
          <a:stretch>
            <a:fillRect/>
          </a:stretch>
        </p:blipFill>
        <p:spPr bwMode="auto">
          <a:xfrm>
            <a:off x="6286512" y="214290"/>
            <a:ext cx="2643174" cy="1949882"/>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blinds(horizontal)">
                                      <p:cBhvr>
                                        <p:cTn id="7" dur="500"/>
                                        <p:tgtEl>
                                          <p:spTgt spid="1843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8434"/>
                                        </p:tgtEl>
                                        <p:attrNameLst>
                                          <p:attrName>style.visibility</p:attrName>
                                        </p:attrNameLst>
                                      </p:cBhvr>
                                      <p:to>
                                        <p:strVal val="visible"/>
                                      </p:to>
                                    </p:set>
                                    <p:animEffect transition="in" filter="wedge">
                                      <p:cBhvr>
                                        <p:cTn id="12" dur="20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p:cNvSpPr/>
          <p:nvPr/>
        </p:nvSpPr>
        <p:spPr>
          <a:xfrm>
            <a:off x="857224" y="428604"/>
            <a:ext cx="7215238" cy="2862322"/>
          </a:xfrm>
          <a:prstGeom prst="rect">
            <a:avLst/>
          </a:prstGeom>
        </p:spPr>
        <p:txBody>
          <a:bodyPr wrap="square">
            <a:spAutoFit/>
          </a:bodyPr>
          <a:lstStyle/>
          <a:p>
            <a:pPr algn="ctr"/>
            <a:r>
              <a:rPr lang="en-US" dirty="0" smtClean="0"/>
              <a:t>A communication tool is more than just a tool for communication; it also supports us in our daily lives and is a "tool" in our professional dealings at work, providing us with information and knowledge to help us make better and faster decisions. This technology growth has an impact on not just our personal lives, but also the frameworks in which businesses and even the global economy collaborate and </a:t>
            </a:r>
            <a:r>
              <a:rPr lang="en-US" dirty="0" err="1" smtClean="0"/>
              <a:t>cooperate.In</a:t>
            </a:r>
            <a:r>
              <a:rPr lang="en-US" dirty="0" smtClean="0"/>
              <a:t> today's professional world, as well as in our personal lives, communicating pertinent, mission-critical information is a must. Success is determined in part by our level of knowledge, which is determined in turn by how well we communicate and how quickly we assimilate information.</a:t>
            </a:r>
            <a:endParaRPr lang="ro-RO" dirty="0"/>
          </a:p>
        </p:txBody>
      </p:sp>
      <p:pic>
        <p:nvPicPr>
          <p:cNvPr id="7170" name="Picture 2" descr="Rezultat imagine pentru developments and improvements in communication"/>
          <p:cNvPicPr>
            <a:picLocks noChangeAspect="1" noChangeArrowheads="1"/>
          </p:cNvPicPr>
          <p:nvPr/>
        </p:nvPicPr>
        <p:blipFill>
          <a:blip r:embed="rId2" cstate="print"/>
          <a:srcRect/>
          <a:stretch>
            <a:fillRect/>
          </a:stretch>
        </p:blipFill>
        <p:spPr bwMode="auto">
          <a:xfrm>
            <a:off x="2428860" y="3714752"/>
            <a:ext cx="4143404" cy="2437297"/>
          </a:xfrm>
          <a:prstGeom prst="rect">
            <a:avLst/>
          </a:prstGeom>
          <a:noFill/>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7170"/>
                                        </p:tgtEl>
                                        <p:attrNameLst>
                                          <p:attrName>style.visibility</p:attrName>
                                        </p:attrNameLst>
                                      </p:cBhvr>
                                      <p:to>
                                        <p:strVal val="visible"/>
                                      </p:to>
                                    </p:set>
                                    <p:animEffect transition="in" filter="checkerboard(across)">
                                      <p:cBhvr>
                                        <p:cTn id="13"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p:cNvSpPr/>
          <p:nvPr/>
        </p:nvSpPr>
        <p:spPr>
          <a:xfrm>
            <a:off x="857224" y="214290"/>
            <a:ext cx="7370440" cy="461665"/>
          </a:xfrm>
          <a:prstGeom prst="rect">
            <a:avLst/>
          </a:prstGeom>
        </p:spPr>
        <p:txBody>
          <a:bodyPr wrap="square">
            <a:spAutoFit/>
          </a:bodyPr>
          <a:lstStyle/>
          <a:p>
            <a:r>
              <a:rPr lang="en-US" sz="2400" dirty="0">
                <a:latin typeface="Algerian" pitchFamily="82" charset="0"/>
              </a:rPr>
              <a:t>What changed the communication industry?</a:t>
            </a:r>
          </a:p>
        </p:txBody>
      </p:sp>
      <p:sp>
        <p:nvSpPr>
          <p:cNvPr id="3" name="Dreptunghi 2"/>
          <p:cNvSpPr/>
          <p:nvPr/>
        </p:nvSpPr>
        <p:spPr>
          <a:xfrm>
            <a:off x="428596" y="1214422"/>
            <a:ext cx="5500726" cy="4524315"/>
          </a:xfrm>
          <a:prstGeom prst="rect">
            <a:avLst/>
          </a:prstGeom>
        </p:spPr>
        <p:txBody>
          <a:bodyPr wrap="square">
            <a:spAutoFit/>
          </a:bodyPr>
          <a:lstStyle/>
          <a:p>
            <a:r>
              <a:rPr lang="en-US" dirty="0" smtClean="0"/>
              <a:t>Due to changing conditions and requirements of information processing, as well as the necessity to communicate and interact in our global economy, a technical shift occurred in the last few </a:t>
            </a:r>
            <a:r>
              <a:rPr lang="en-US" dirty="0" err="1" smtClean="0"/>
              <a:t>decades.Numerous</a:t>
            </a:r>
            <a:r>
              <a:rPr lang="en-US" dirty="0" smtClean="0"/>
              <a:t> technological advancements, in addition to globalization, have generated a significant benefit for business. For example, since the introduction of the printing press, the invention of the Internet has been regarded as one of the most significant shifts in the information community. The first networking of universities and research institutes, which later moved into the commercial sector and then into the private sector, had an unforeseen impact on a variety of aspects of daily life. The Internet was handed to the globe as a communication network for free by the US National Science Foundation in 1990.</a:t>
            </a:r>
            <a:endParaRPr lang="ro-RO" dirty="0"/>
          </a:p>
        </p:txBody>
      </p:sp>
      <p:pic>
        <p:nvPicPr>
          <p:cNvPr id="6146" name="Picture 2" descr="Rezultat imagine pentru communication tools"/>
          <p:cNvPicPr>
            <a:picLocks noChangeAspect="1" noChangeArrowheads="1"/>
          </p:cNvPicPr>
          <p:nvPr/>
        </p:nvPicPr>
        <p:blipFill>
          <a:blip r:embed="rId2" cstate="print"/>
          <a:srcRect/>
          <a:stretch>
            <a:fillRect/>
          </a:stretch>
        </p:blipFill>
        <p:spPr bwMode="auto">
          <a:xfrm>
            <a:off x="6429388" y="1857364"/>
            <a:ext cx="1495425" cy="1714500"/>
          </a:xfrm>
          <a:prstGeom prst="rect">
            <a:avLst/>
          </a:prstGeom>
          <a:noFill/>
        </p:spPr>
      </p:pic>
      <p:pic>
        <p:nvPicPr>
          <p:cNvPr id="6148" name="Picture 4" descr="Rezultat imagine pentru communication tools"/>
          <p:cNvPicPr>
            <a:picLocks noChangeAspect="1" noChangeArrowheads="1"/>
          </p:cNvPicPr>
          <p:nvPr/>
        </p:nvPicPr>
        <p:blipFill>
          <a:blip r:embed="rId3" cstate="print"/>
          <a:srcRect/>
          <a:stretch>
            <a:fillRect/>
          </a:stretch>
        </p:blipFill>
        <p:spPr bwMode="auto">
          <a:xfrm>
            <a:off x="6072198" y="4572008"/>
            <a:ext cx="2314575" cy="1714500"/>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box(in)">
                                      <p:cBhvr>
                                        <p:cTn id="12" dur="500"/>
                                        <p:tgtEl>
                                          <p:spTgt spid="614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148"/>
                                        </p:tgtEl>
                                        <p:attrNameLst>
                                          <p:attrName>style.visibility</p:attrName>
                                        </p:attrNameLst>
                                      </p:cBhvr>
                                      <p:to>
                                        <p:strVal val="visible"/>
                                      </p:to>
                                    </p:set>
                                    <p:animEffect transition="in" filter="box(in)">
                                      <p:cBhvr>
                                        <p:cTn id="17"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p:cNvSpPr/>
          <p:nvPr/>
        </p:nvSpPr>
        <p:spPr>
          <a:xfrm>
            <a:off x="214282" y="142852"/>
            <a:ext cx="9501222" cy="461665"/>
          </a:xfrm>
          <a:prstGeom prst="rect">
            <a:avLst/>
          </a:prstGeom>
        </p:spPr>
        <p:txBody>
          <a:bodyPr wrap="square">
            <a:spAutoFit/>
          </a:bodyPr>
          <a:lstStyle/>
          <a:p>
            <a:r>
              <a:rPr lang="en-US" sz="2400" dirty="0">
                <a:latin typeface="Algerian" pitchFamily="82" charset="0"/>
              </a:rPr>
              <a:t>Understanding modern business communication needs</a:t>
            </a:r>
          </a:p>
        </p:txBody>
      </p:sp>
      <p:sp>
        <p:nvSpPr>
          <p:cNvPr id="3" name="Dreptunghi 2"/>
          <p:cNvSpPr/>
          <p:nvPr/>
        </p:nvSpPr>
        <p:spPr>
          <a:xfrm>
            <a:off x="214282" y="1000108"/>
            <a:ext cx="5572164" cy="2308324"/>
          </a:xfrm>
          <a:prstGeom prst="rect">
            <a:avLst/>
          </a:prstGeom>
        </p:spPr>
        <p:txBody>
          <a:bodyPr wrap="square">
            <a:spAutoFit/>
          </a:bodyPr>
          <a:lstStyle/>
          <a:p>
            <a:r>
              <a:rPr lang="en-US" dirty="0" smtClean="0"/>
              <a:t>E-mail is no longer a fad; it is now a well-established mode of communication that is thoroughly integrated into our communication and business operations. Although this technology has resulted in "paperless offices" and telephone cost reductions, communication in businesses has expanded dramatically because it takes less time and money to convey information from point A to point B.</a:t>
            </a:r>
            <a:endParaRPr lang="ro-RO" dirty="0"/>
          </a:p>
        </p:txBody>
      </p:sp>
      <p:sp>
        <p:nvSpPr>
          <p:cNvPr id="4" name="Dreptunghi 3"/>
          <p:cNvSpPr/>
          <p:nvPr/>
        </p:nvSpPr>
        <p:spPr>
          <a:xfrm>
            <a:off x="1357290" y="3571876"/>
            <a:ext cx="7643850" cy="2585323"/>
          </a:xfrm>
          <a:prstGeom prst="rect">
            <a:avLst/>
          </a:prstGeom>
        </p:spPr>
        <p:txBody>
          <a:bodyPr wrap="square">
            <a:spAutoFit/>
          </a:bodyPr>
          <a:lstStyle/>
          <a:p>
            <a:r>
              <a:rPr lang="en-US" dirty="0" smtClean="0"/>
              <a:t>How can we communicate more effectively and efficiently? </a:t>
            </a:r>
          </a:p>
          <a:p>
            <a:r>
              <a:rPr lang="en-US" dirty="0" smtClean="0"/>
              <a:t>Can these tools help businesses reach their objectives more quickly? </a:t>
            </a:r>
          </a:p>
          <a:p>
            <a:r>
              <a:rPr lang="en-US" dirty="0" smtClean="0"/>
              <a:t>Are there any ways to save money by avoiding or reducing costs? </a:t>
            </a:r>
          </a:p>
          <a:p>
            <a:r>
              <a:rPr lang="en-US" dirty="0" smtClean="0"/>
              <a:t>Is it possible to make dealing with this shift in understanding more manage</a:t>
            </a:r>
            <a:r>
              <a:rPr lang="ro-RO" dirty="0" smtClean="0"/>
              <a:t>a</a:t>
            </a:r>
            <a:r>
              <a:rPr lang="en-US" dirty="0" err="1" smtClean="0"/>
              <a:t>ble</a:t>
            </a:r>
            <a:r>
              <a:rPr lang="en-US" dirty="0" smtClean="0"/>
              <a:t>? </a:t>
            </a:r>
          </a:p>
          <a:p>
            <a:r>
              <a:rPr lang="en-US" dirty="0" smtClean="0"/>
              <a:t>What are the companies' possible profits and advantages here? </a:t>
            </a:r>
          </a:p>
          <a:p>
            <a:r>
              <a:rPr lang="en-US" dirty="0" smtClean="0"/>
              <a:t>What type of changes will we need in the firm, and how will these changes influence the individual who will be responsible for putting them in place? </a:t>
            </a:r>
          </a:p>
          <a:p>
            <a:r>
              <a:rPr lang="en-US" dirty="0" smtClean="0"/>
              <a:t>How can internal projects be used to increase communication?</a:t>
            </a:r>
            <a:endParaRPr lang="en-US" dirty="0"/>
          </a:p>
        </p:txBody>
      </p:sp>
      <p:pic>
        <p:nvPicPr>
          <p:cNvPr id="5122" name="Picture 2" descr="Rezultat imagine pentru communication tools"/>
          <p:cNvPicPr>
            <a:picLocks noChangeAspect="1" noChangeArrowheads="1"/>
          </p:cNvPicPr>
          <p:nvPr/>
        </p:nvPicPr>
        <p:blipFill>
          <a:blip r:embed="rId2" cstate="print"/>
          <a:srcRect/>
          <a:stretch>
            <a:fillRect/>
          </a:stretch>
        </p:blipFill>
        <p:spPr bwMode="auto">
          <a:xfrm>
            <a:off x="6000760" y="1500174"/>
            <a:ext cx="2647950" cy="1714500"/>
          </a:xfrm>
          <a:prstGeom prst="rect">
            <a:avLst/>
          </a:prstGeom>
          <a:noFill/>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122"/>
                                        </p:tgtEl>
                                        <p:attrNameLst>
                                          <p:attrName>style.visibility</p:attrName>
                                        </p:attrNameLst>
                                      </p:cBhvr>
                                      <p:to>
                                        <p:strVal val="visible"/>
                                      </p:to>
                                    </p:set>
                                    <p:anim calcmode="lin" valueType="num">
                                      <p:cBhvr additive="base">
                                        <p:cTn id="17" dur="500" fill="hold"/>
                                        <p:tgtEl>
                                          <p:spTgt spid="5122"/>
                                        </p:tgtEl>
                                        <p:attrNameLst>
                                          <p:attrName>ppt_x</p:attrName>
                                        </p:attrNameLst>
                                      </p:cBhvr>
                                      <p:tavLst>
                                        <p:tav tm="0">
                                          <p:val>
                                            <p:strVal val="#ppt_x"/>
                                          </p:val>
                                        </p:tav>
                                        <p:tav tm="100000">
                                          <p:val>
                                            <p:strVal val="#ppt_x"/>
                                          </p:val>
                                        </p:tav>
                                      </p:tavLst>
                                    </p:anim>
                                    <p:anim calcmode="lin" valueType="num">
                                      <p:cBhvr additive="base">
                                        <p:cTn id="1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1000100" y="357166"/>
            <a:ext cx="7072362" cy="2862322"/>
          </a:xfrm>
          <a:prstGeom prst="rect">
            <a:avLst/>
          </a:prstGeom>
        </p:spPr>
        <p:txBody>
          <a:bodyPr wrap="square">
            <a:spAutoFit/>
          </a:bodyPr>
          <a:lstStyle/>
          <a:p>
            <a:pPr algn="ctr"/>
            <a:r>
              <a:rPr lang="en-US" dirty="0"/>
              <a:t>To </a:t>
            </a:r>
            <a:r>
              <a:rPr lang="en-US" b="1" dirty="0"/>
              <a:t>solution</a:t>
            </a:r>
            <a:r>
              <a:rPr lang="en-US" dirty="0"/>
              <a:t> </a:t>
            </a:r>
            <a:r>
              <a:rPr lang="en-US" b="1" dirty="0"/>
              <a:t>those</a:t>
            </a:r>
            <a:r>
              <a:rPr lang="en-US" dirty="0"/>
              <a:t> questions, </a:t>
            </a:r>
            <a:r>
              <a:rPr lang="en-US" b="1" dirty="0"/>
              <a:t>it's far</a:t>
            </a:r>
            <a:r>
              <a:rPr lang="en-US" dirty="0"/>
              <a:t> </a:t>
            </a:r>
            <a:r>
              <a:rPr lang="en-US" b="1" dirty="0"/>
              <a:t>critical</a:t>
            </a:r>
            <a:r>
              <a:rPr lang="en-US" dirty="0"/>
              <a:t> to </a:t>
            </a:r>
            <a:r>
              <a:rPr lang="en-US" b="1" dirty="0"/>
              <a:t>study</a:t>
            </a:r>
            <a:r>
              <a:rPr lang="en-US" dirty="0"/>
              <a:t> the </a:t>
            </a:r>
            <a:r>
              <a:rPr lang="en-US" b="1" dirty="0"/>
              <a:t>verbal exchange</a:t>
            </a:r>
            <a:r>
              <a:rPr lang="en-US" dirty="0"/>
              <a:t> </a:t>
            </a:r>
            <a:r>
              <a:rPr lang="en-US" b="1" dirty="0"/>
              <a:t>tendencies</a:t>
            </a:r>
            <a:r>
              <a:rPr lang="en-US" dirty="0"/>
              <a:t> in </a:t>
            </a:r>
            <a:r>
              <a:rPr lang="en-US" b="1" dirty="0"/>
              <a:t>current</a:t>
            </a:r>
            <a:r>
              <a:rPr lang="en-US" dirty="0"/>
              <a:t> years. In the </a:t>
            </a:r>
            <a:r>
              <a:rPr lang="en-US" b="1" dirty="0"/>
              <a:t>beyond</a:t>
            </a:r>
            <a:r>
              <a:rPr lang="en-US" dirty="0"/>
              <a:t> </a:t>
            </a:r>
            <a:r>
              <a:rPr lang="en-US" b="1" dirty="0"/>
              <a:t>5</a:t>
            </a:r>
            <a:r>
              <a:rPr lang="en-US" dirty="0"/>
              <a:t> </a:t>
            </a:r>
            <a:r>
              <a:rPr lang="en-US" b="1" dirty="0"/>
              <a:t>to 10</a:t>
            </a:r>
            <a:r>
              <a:rPr lang="en-US" dirty="0"/>
              <a:t> years, with </a:t>
            </a:r>
            <a:r>
              <a:rPr lang="en-US" b="1" dirty="0"/>
              <a:t>mixed</a:t>
            </a:r>
            <a:r>
              <a:rPr lang="en-US" dirty="0"/>
              <a:t> </a:t>
            </a:r>
            <a:r>
              <a:rPr lang="en-US" b="1" dirty="0"/>
              <a:t>utilization</a:t>
            </a:r>
            <a:r>
              <a:rPr lang="en-US" dirty="0"/>
              <a:t> of </a:t>
            </a:r>
            <a:r>
              <a:rPr lang="en-US" b="1" dirty="0"/>
              <a:t>formerly</a:t>
            </a:r>
            <a:r>
              <a:rPr lang="en-US" dirty="0"/>
              <a:t> </a:t>
            </a:r>
            <a:r>
              <a:rPr lang="en-US" b="1" dirty="0"/>
              <a:t>evolved</a:t>
            </a:r>
            <a:r>
              <a:rPr lang="en-US" dirty="0"/>
              <a:t> and </a:t>
            </a:r>
            <a:r>
              <a:rPr lang="en-US" b="1" dirty="0"/>
              <a:t>installed</a:t>
            </a:r>
            <a:r>
              <a:rPr lang="en-US" dirty="0"/>
              <a:t> milestones in </a:t>
            </a:r>
            <a:r>
              <a:rPr lang="en-US" b="1" dirty="0"/>
              <a:t>verbal exchange</a:t>
            </a:r>
            <a:r>
              <a:rPr lang="en-US" dirty="0"/>
              <a:t> technology, the Internet and the telephone, we </a:t>
            </a:r>
            <a:r>
              <a:rPr lang="en-US" b="1" dirty="0"/>
              <a:t>had been</a:t>
            </a:r>
            <a:r>
              <a:rPr lang="en-US" dirty="0"/>
              <a:t> </a:t>
            </a:r>
            <a:r>
              <a:rPr lang="en-US" b="1" dirty="0"/>
              <a:t>capable of</a:t>
            </a:r>
            <a:r>
              <a:rPr lang="en-US" dirty="0"/>
              <a:t> </a:t>
            </a:r>
            <a:r>
              <a:rPr lang="en-US" b="1" dirty="0"/>
              <a:t>gain</a:t>
            </a:r>
            <a:r>
              <a:rPr lang="en-US" dirty="0"/>
              <a:t> from </a:t>
            </a:r>
            <a:r>
              <a:rPr lang="en-US" b="1" dirty="0"/>
              <a:t>green</a:t>
            </a:r>
            <a:r>
              <a:rPr lang="en-US" dirty="0"/>
              <a:t> </a:t>
            </a:r>
            <a:r>
              <a:rPr lang="en-US" b="1" dirty="0"/>
              <a:t>consumer</a:t>
            </a:r>
            <a:r>
              <a:rPr lang="en-US" dirty="0"/>
              <a:t> </a:t>
            </a:r>
            <a:r>
              <a:rPr lang="en-US" b="1" dirty="0"/>
              <a:t>facts</a:t>
            </a:r>
            <a:r>
              <a:rPr lang="en-US" dirty="0"/>
              <a:t> </a:t>
            </a:r>
            <a:r>
              <a:rPr lang="en-US" b="1" dirty="0"/>
              <a:t>even as</a:t>
            </a:r>
            <a:r>
              <a:rPr lang="en-US" dirty="0"/>
              <a:t> </a:t>
            </a:r>
            <a:r>
              <a:rPr lang="en-US" b="1" dirty="0"/>
              <a:t>continuously</a:t>
            </a:r>
            <a:r>
              <a:rPr lang="en-US" dirty="0"/>
              <a:t> </a:t>
            </a:r>
            <a:r>
              <a:rPr lang="en-US" b="1" dirty="0"/>
              <a:t>growing</a:t>
            </a:r>
            <a:r>
              <a:rPr lang="en-US" dirty="0"/>
              <a:t> </a:t>
            </a:r>
            <a:r>
              <a:rPr lang="en-US" b="1" dirty="0"/>
              <a:t>verbal exchange</a:t>
            </a:r>
            <a:r>
              <a:rPr lang="en-US" dirty="0"/>
              <a:t> technology. Wi-Fi, which has </a:t>
            </a:r>
            <a:r>
              <a:rPr lang="en-US" b="1" dirty="0"/>
              <a:t>most effective</a:t>
            </a:r>
            <a:r>
              <a:rPr lang="en-US" dirty="0"/>
              <a:t> existed for </a:t>
            </a:r>
            <a:r>
              <a:rPr lang="en-US" b="1" dirty="0"/>
              <a:t>numerous</a:t>
            </a:r>
            <a:r>
              <a:rPr lang="en-US" dirty="0"/>
              <a:t> years as a </a:t>
            </a:r>
            <a:r>
              <a:rPr lang="en-US" b="1" dirty="0"/>
              <a:t>widespread</a:t>
            </a:r>
            <a:r>
              <a:rPr lang="en-US" dirty="0"/>
              <a:t> in </a:t>
            </a:r>
            <a:r>
              <a:rPr lang="en-US" b="1" dirty="0"/>
              <a:t>agencies</a:t>
            </a:r>
            <a:r>
              <a:rPr lang="en-US" dirty="0"/>
              <a:t> and in public </a:t>
            </a:r>
            <a:r>
              <a:rPr lang="en-US" b="1" dirty="0"/>
              <a:t>locations</a:t>
            </a:r>
            <a:r>
              <a:rPr lang="en-US" dirty="0"/>
              <a:t> </a:t>
            </a:r>
            <a:r>
              <a:rPr lang="en-US" b="1" dirty="0"/>
              <a:t>which include</a:t>
            </a:r>
            <a:r>
              <a:rPr lang="en-US" dirty="0"/>
              <a:t> airports, cafes, and so on, is now </a:t>
            </a:r>
            <a:r>
              <a:rPr lang="en-US" b="1" dirty="0"/>
              <a:t>utilized by</a:t>
            </a:r>
            <a:r>
              <a:rPr lang="en-US" dirty="0"/>
              <a:t> </a:t>
            </a:r>
            <a:r>
              <a:rPr lang="en-US" b="1" dirty="0"/>
              <a:t>almost</a:t>
            </a:r>
            <a:r>
              <a:rPr lang="en-US" dirty="0"/>
              <a:t> all </a:t>
            </a:r>
            <a:r>
              <a:rPr lang="en-US" b="1" dirty="0"/>
              <a:t>cellular</a:t>
            </a:r>
            <a:r>
              <a:rPr lang="en-US" dirty="0"/>
              <a:t> communications devices. Wi-Fi </a:t>
            </a:r>
            <a:r>
              <a:rPr lang="en-US" b="1" dirty="0"/>
              <a:t>permits</a:t>
            </a:r>
            <a:r>
              <a:rPr lang="en-US" dirty="0"/>
              <a:t> us to </a:t>
            </a:r>
            <a:r>
              <a:rPr lang="en-US" b="1" dirty="0"/>
              <a:t>talk</a:t>
            </a:r>
            <a:r>
              <a:rPr lang="en-US" dirty="0"/>
              <a:t> with </a:t>
            </a:r>
            <a:r>
              <a:rPr lang="en-US" b="1" dirty="0"/>
              <a:t>phrases</a:t>
            </a:r>
            <a:r>
              <a:rPr lang="en-US" dirty="0"/>
              <a:t> and </a:t>
            </a:r>
            <a:r>
              <a:rPr lang="en-US" b="1" dirty="0"/>
              <a:t>pictures</a:t>
            </a:r>
            <a:r>
              <a:rPr lang="en-US" dirty="0"/>
              <a:t> wirelessly to the Internet/</a:t>
            </a:r>
            <a:r>
              <a:rPr lang="en-US" b="1" dirty="0"/>
              <a:t>neighborhood</a:t>
            </a:r>
            <a:r>
              <a:rPr lang="en-US" dirty="0"/>
              <a:t> </a:t>
            </a:r>
            <a:r>
              <a:rPr lang="en-US" b="1" dirty="0"/>
              <a:t>region</a:t>
            </a:r>
            <a:r>
              <a:rPr lang="en-US" dirty="0"/>
              <a:t> network.</a:t>
            </a:r>
            <a:endParaRPr lang="ro-RO" dirty="0"/>
          </a:p>
        </p:txBody>
      </p:sp>
      <p:pic>
        <p:nvPicPr>
          <p:cNvPr id="4098" name="Picture 2" descr="Rezultat imagine pentru developments and improvements in communication"/>
          <p:cNvPicPr>
            <a:picLocks noChangeAspect="1" noChangeArrowheads="1"/>
          </p:cNvPicPr>
          <p:nvPr/>
        </p:nvPicPr>
        <p:blipFill>
          <a:blip r:embed="rId2" cstate="print"/>
          <a:srcRect/>
          <a:stretch>
            <a:fillRect/>
          </a:stretch>
        </p:blipFill>
        <p:spPr bwMode="auto">
          <a:xfrm>
            <a:off x="2643174" y="3857628"/>
            <a:ext cx="3600458" cy="2511947"/>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 calcmode="lin" valueType="num">
                                      <p:cBhvr additive="base">
                                        <p:cTn id="12" dur="500" fill="hold"/>
                                        <p:tgtEl>
                                          <p:spTgt spid="4098"/>
                                        </p:tgtEl>
                                        <p:attrNameLst>
                                          <p:attrName>ppt_x</p:attrName>
                                        </p:attrNameLst>
                                      </p:cBhvr>
                                      <p:tavLst>
                                        <p:tav tm="0">
                                          <p:val>
                                            <p:strVal val="#ppt_x"/>
                                          </p:val>
                                        </p:tav>
                                        <p:tav tm="100000">
                                          <p:val>
                                            <p:strVal val="#ppt_x"/>
                                          </p:val>
                                        </p:tav>
                                      </p:tavLst>
                                    </p:anim>
                                    <p:anim calcmode="lin" valueType="num">
                                      <p:cBhvr additive="base">
                                        <p:cTn id="13"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p:cNvSpPr/>
          <p:nvPr/>
        </p:nvSpPr>
        <p:spPr>
          <a:xfrm>
            <a:off x="1714480" y="142852"/>
            <a:ext cx="5607625" cy="461665"/>
          </a:xfrm>
          <a:prstGeom prst="rect">
            <a:avLst/>
          </a:prstGeom>
        </p:spPr>
        <p:txBody>
          <a:bodyPr wrap="none">
            <a:spAutoFit/>
          </a:bodyPr>
          <a:lstStyle/>
          <a:p>
            <a:r>
              <a:rPr lang="ro-RO" sz="2400" dirty="0" err="1">
                <a:latin typeface="Algerian" pitchFamily="82" charset="0"/>
              </a:rPr>
              <a:t>Evolution</a:t>
            </a:r>
            <a:r>
              <a:rPr lang="ro-RO" sz="2400" dirty="0">
                <a:latin typeface="Algerian" pitchFamily="82" charset="0"/>
              </a:rPr>
              <a:t> of </a:t>
            </a:r>
            <a:r>
              <a:rPr lang="ro-RO" sz="2400" dirty="0" err="1">
                <a:latin typeface="Algerian" pitchFamily="82" charset="0"/>
              </a:rPr>
              <a:t>communication</a:t>
            </a:r>
            <a:r>
              <a:rPr lang="ro-RO" sz="2400" dirty="0">
                <a:latin typeface="Algerian" pitchFamily="82" charset="0"/>
              </a:rPr>
              <a:t> </a:t>
            </a:r>
            <a:r>
              <a:rPr lang="ro-RO" sz="2400" dirty="0" err="1">
                <a:latin typeface="Algerian" pitchFamily="82" charset="0"/>
              </a:rPr>
              <a:t>tools</a:t>
            </a:r>
            <a:endParaRPr lang="ro-RO" sz="2400" dirty="0">
              <a:latin typeface="Algerian" pitchFamily="82" charset="0"/>
            </a:endParaRPr>
          </a:p>
        </p:txBody>
      </p:sp>
      <p:sp>
        <p:nvSpPr>
          <p:cNvPr id="3" name="Dreptunghi 2"/>
          <p:cNvSpPr/>
          <p:nvPr/>
        </p:nvSpPr>
        <p:spPr>
          <a:xfrm>
            <a:off x="642910" y="1000108"/>
            <a:ext cx="6572280" cy="3139321"/>
          </a:xfrm>
          <a:prstGeom prst="rect">
            <a:avLst/>
          </a:prstGeom>
        </p:spPr>
        <p:txBody>
          <a:bodyPr wrap="square">
            <a:spAutoFit/>
          </a:bodyPr>
          <a:lstStyle/>
          <a:p>
            <a:pPr algn="just"/>
            <a:r>
              <a:rPr lang="en-US" dirty="0" smtClean="0"/>
              <a:t>The old landline phone of the past has grown over time to encompass new applications and features, transforming into the phone of today, which is essentially a mobile communication link. A business telephone with its own PBX (Private Branch Exchange = Telephony system) is not the same as a modern mobile phone with integrated mobile phone operator services.</a:t>
            </a:r>
            <a:r>
              <a:rPr lang="ro-RO" dirty="0" smtClean="0"/>
              <a:t> </a:t>
            </a:r>
            <a:r>
              <a:rPr lang="en-US" dirty="0" smtClean="0"/>
              <a:t>Global corporations spearheaded the integration of various technologies in order to improve communication. Internal investigations and analysis revealed that the average employee utilizes a PC, a work phone (landline), potentially many mobile phones, a tablet, a fax, a notebook, and/or a </a:t>
            </a:r>
            <a:r>
              <a:rPr lang="en-US" dirty="0" err="1" smtClean="0"/>
              <a:t>Netbook</a:t>
            </a:r>
            <a:r>
              <a:rPr lang="en-US" dirty="0" smtClean="0"/>
              <a:t>, among other devices.</a:t>
            </a:r>
            <a:endParaRPr lang="ro-RO" dirty="0"/>
          </a:p>
        </p:txBody>
      </p:sp>
      <p:pic>
        <p:nvPicPr>
          <p:cNvPr id="3074" name="Picture 2" descr="Rezultat imagine pentru communication tools"/>
          <p:cNvPicPr>
            <a:picLocks noChangeAspect="1" noChangeArrowheads="1"/>
          </p:cNvPicPr>
          <p:nvPr/>
        </p:nvPicPr>
        <p:blipFill>
          <a:blip r:embed="rId3" cstate="print"/>
          <a:srcRect/>
          <a:stretch>
            <a:fillRect/>
          </a:stretch>
        </p:blipFill>
        <p:spPr bwMode="auto">
          <a:xfrm>
            <a:off x="785786" y="4643446"/>
            <a:ext cx="2990850" cy="1666875"/>
          </a:xfrm>
          <a:prstGeom prst="rect">
            <a:avLst/>
          </a:prstGeom>
          <a:noFill/>
        </p:spPr>
      </p:pic>
      <p:pic>
        <p:nvPicPr>
          <p:cNvPr id="3076" name="Picture 4" descr="Rezultat imagine pentru wire phone to smartphone"/>
          <p:cNvPicPr>
            <a:picLocks noChangeAspect="1" noChangeArrowheads="1"/>
          </p:cNvPicPr>
          <p:nvPr/>
        </p:nvPicPr>
        <p:blipFill>
          <a:blip r:embed="rId4" cstate="print"/>
          <a:srcRect/>
          <a:stretch>
            <a:fillRect/>
          </a:stretch>
        </p:blipFill>
        <p:spPr bwMode="auto">
          <a:xfrm>
            <a:off x="6072198" y="4214818"/>
            <a:ext cx="2647175" cy="2071702"/>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blinds(horizontal)">
                                      <p:cBhvr>
                                        <p:cTn id="12" dur="5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076"/>
                                        </p:tgtEl>
                                        <p:attrNameLst>
                                          <p:attrName>style.visibility</p:attrName>
                                        </p:attrNameLst>
                                      </p:cBhvr>
                                      <p:to>
                                        <p:strVal val="visible"/>
                                      </p:to>
                                    </p:set>
                                    <p:animEffect transition="in" filter="checkerboard(across)">
                                      <p:cBhvr>
                                        <p:cTn id="17"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tăText 1"/>
          <p:cNvSpPr txBox="1"/>
          <p:nvPr/>
        </p:nvSpPr>
        <p:spPr>
          <a:xfrm>
            <a:off x="0" y="2714620"/>
            <a:ext cx="9144000" cy="646331"/>
          </a:xfrm>
          <a:prstGeom prst="rect">
            <a:avLst/>
          </a:prstGeom>
          <a:noFill/>
        </p:spPr>
        <p:txBody>
          <a:bodyPr wrap="square" rtlCol="0">
            <a:spAutoFit/>
          </a:bodyPr>
          <a:lstStyle/>
          <a:p>
            <a:pPr algn="ctr"/>
            <a:r>
              <a:rPr lang="ro-RO" sz="3600" dirty="0" smtClean="0"/>
              <a:t>Thank </a:t>
            </a:r>
            <a:r>
              <a:rPr lang="ro-RO" sz="3600" dirty="0" err="1" smtClean="0"/>
              <a:t>you</a:t>
            </a:r>
            <a:r>
              <a:rPr lang="ro-RO" sz="3600" dirty="0" smtClean="0"/>
              <a:t> for </a:t>
            </a:r>
            <a:r>
              <a:rPr lang="ro-RO" sz="3600" dirty="0" err="1" smtClean="0"/>
              <a:t>your</a:t>
            </a:r>
            <a:r>
              <a:rPr lang="ro-RO" sz="3600" dirty="0" smtClean="0"/>
              <a:t> </a:t>
            </a:r>
            <a:r>
              <a:rPr lang="ro-RO" sz="3600" dirty="0" err="1" smtClean="0"/>
              <a:t>attention</a:t>
            </a:r>
            <a:r>
              <a:rPr lang="ro-RO" sz="3600" dirty="0" smtClean="0"/>
              <a:t>!</a:t>
            </a:r>
            <a:endParaRPr lang="ro-RO" sz="3600" dirty="0"/>
          </a:p>
        </p:txBody>
      </p:sp>
      <p:sp>
        <p:nvSpPr>
          <p:cNvPr id="21506" name="AutoShape 2" descr="Rezultat imagine pentru emoj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o-RO"/>
          </a:p>
        </p:txBody>
      </p:sp>
      <p:sp>
        <p:nvSpPr>
          <p:cNvPr id="21508" name="AutoShape 4" descr="Rezultat imagine pentru emoj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o-RO"/>
          </a:p>
        </p:txBody>
      </p:sp>
      <p:sp>
        <p:nvSpPr>
          <p:cNvPr id="21510" name="AutoShape 6" descr="Rezultat imagine pentru emoj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o-RO"/>
          </a:p>
        </p:txBody>
      </p:sp>
      <p:sp>
        <p:nvSpPr>
          <p:cNvPr id="21512" name="AutoShape 8" descr="Rezultat imagine pentru emoj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o-R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45</TotalTime>
  <Words>595</Words>
  <Application>Microsoft Office PowerPoint</Application>
  <PresentationFormat>Expunere pe ecran (4:3)</PresentationFormat>
  <Paragraphs>19</Paragraphs>
  <Slides>7</Slides>
  <Notes>1</Notes>
  <HiddenSlides>0</HiddenSlides>
  <MMClips>0</MMClips>
  <ScaleCrop>false</ScaleCrop>
  <HeadingPairs>
    <vt:vector size="4" baseType="variant">
      <vt:variant>
        <vt:lpstr>Temă</vt:lpstr>
      </vt:variant>
      <vt:variant>
        <vt:i4>1</vt:i4>
      </vt:variant>
      <vt:variant>
        <vt:lpstr>Titluri diapozitive</vt:lpstr>
      </vt:variant>
      <vt:variant>
        <vt:i4>7</vt:i4>
      </vt:variant>
    </vt:vector>
  </HeadingPairs>
  <TitlesOfParts>
    <vt:vector size="8" baseType="lpstr">
      <vt:lpstr>Civic</vt:lpstr>
      <vt:lpstr>Developments and improvements in communication </vt:lpstr>
      <vt:lpstr>Diapozitivul 2</vt:lpstr>
      <vt:lpstr>Diapozitivul 3</vt:lpstr>
      <vt:lpstr>Diapozitivul 4</vt:lpstr>
      <vt:lpstr>Diapozitivul 5</vt:lpstr>
      <vt:lpstr>Diapozitivul 6</vt:lpstr>
      <vt:lpstr>Diapozitivul 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Developments and improvements in communication</dc:title>
  <dc:creator>40733</dc:creator>
  <cp:lastModifiedBy>40733</cp:lastModifiedBy>
  <cp:revision>6</cp:revision>
  <dcterms:created xsi:type="dcterms:W3CDTF">2022-01-24T15:51:07Z</dcterms:created>
  <dcterms:modified xsi:type="dcterms:W3CDTF">2022-01-24T16:36:26Z</dcterms:modified>
</cp:coreProperties>
</file>