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3" r:id="rId6"/>
    <p:sldId id="262" r:id="rId7"/>
    <p:sldId id="264"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96C31-A887-4E5B-8CD7-616BFCE34862}" v="3" dt="2022-01-26T10:22:27.701"/>
    <p1510:client id="{AAB48C64-69CC-4A70-A436-57844D8AC6B9}" v="5" dt="2022-01-26T10:20:47.944"/>
    <p1510:client id="{F5D02D5E-8792-4846-9B4D-1128A7CEC152}" v="54" dt="2022-01-26T10:54:20.886"/>
    <p1510:client id="{F8267CED-E5A9-43AF-8AA6-D98404D50E31}" v="146" dt="2022-01-26T11:12:26.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C8905-F43F-4585-9F49-1FA6C3E94D5C}"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4BD40D07-74D9-4FF2-8C41-7C69740AB023}">
      <dgm:prSet/>
      <dgm:spPr/>
      <dgm:t>
        <a:bodyPr/>
        <a:lstStyle/>
        <a:p>
          <a:pPr>
            <a:lnSpc>
              <a:spcPct val="100000"/>
            </a:lnSpc>
            <a:defRPr cap="all"/>
          </a:pPr>
          <a:r>
            <a:rPr lang="tr-TR" dirty="0"/>
            <a:t>1-) </a:t>
          </a:r>
          <a:r>
            <a:rPr lang="tr-TR" dirty="0" err="1"/>
            <a:t>What</a:t>
          </a:r>
          <a:r>
            <a:rPr lang="tr-TR" dirty="0">
              <a:latin typeface="Calibri Light" panose="020F0302020204030204"/>
            </a:rPr>
            <a:t> ıs</a:t>
          </a:r>
          <a:r>
            <a:rPr lang="tr-TR" dirty="0"/>
            <a:t> </a:t>
          </a:r>
          <a:r>
            <a:rPr lang="tr-TR" dirty="0" err="1"/>
            <a:t>transportation</a:t>
          </a:r>
          <a:r>
            <a:rPr lang="tr-TR" dirty="0"/>
            <a:t>?</a:t>
          </a:r>
          <a:br>
            <a:rPr lang="en-US" dirty="0"/>
          </a:br>
          <a:r>
            <a:rPr lang="tr-TR" dirty="0"/>
            <a:t>2-) How has </a:t>
          </a:r>
          <a:r>
            <a:rPr lang="tr-TR" dirty="0" err="1">
              <a:latin typeface="Calibri Light" panose="020F0302020204030204"/>
            </a:rPr>
            <a:t>ıt</a:t>
          </a:r>
          <a:r>
            <a:rPr lang="tr-TR" dirty="0"/>
            <a:t> </a:t>
          </a:r>
          <a:r>
            <a:rPr lang="tr-TR" dirty="0" err="1"/>
            <a:t>developed</a:t>
          </a:r>
          <a:r>
            <a:rPr lang="tr-TR" dirty="0"/>
            <a:t> </a:t>
          </a:r>
          <a:r>
            <a:rPr lang="tr-TR" dirty="0" err="1"/>
            <a:t>over</a:t>
          </a:r>
          <a:r>
            <a:rPr lang="tr-TR" dirty="0"/>
            <a:t> time?</a:t>
          </a:r>
          <a:endParaRPr lang="en-US" dirty="0"/>
        </a:p>
      </dgm:t>
    </dgm:pt>
    <dgm:pt modelId="{AF5E8E87-A04F-4C9D-8252-F52CB29DBD08}" type="parTrans" cxnId="{81F320F0-B330-4F83-BC81-C9DC97171F42}">
      <dgm:prSet/>
      <dgm:spPr/>
      <dgm:t>
        <a:bodyPr/>
        <a:lstStyle/>
        <a:p>
          <a:endParaRPr lang="en-US"/>
        </a:p>
      </dgm:t>
    </dgm:pt>
    <dgm:pt modelId="{BCD0F815-6865-4E93-8699-34A48BA7C8A5}" type="sibTrans" cxnId="{81F320F0-B330-4F83-BC81-C9DC97171F42}">
      <dgm:prSet/>
      <dgm:spPr/>
      <dgm:t>
        <a:bodyPr/>
        <a:lstStyle/>
        <a:p>
          <a:endParaRPr lang="en-US"/>
        </a:p>
      </dgm:t>
    </dgm:pt>
    <dgm:pt modelId="{90BBEA37-DFA6-42DA-A82C-95BAA4B741F0}">
      <dgm:prSet/>
      <dgm:spPr/>
      <dgm:t>
        <a:bodyPr/>
        <a:lstStyle/>
        <a:p>
          <a:pPr>
            <a:lnSpc>
              <a:spcPct val="100000"/>
            </a:lnSpc>
            <a:defRPr cap="all"/>
          </a:pPr>
          <a:r>
            <a:rPr lang="tr-TR" dirty="0"/>
            <a:t>3-) </a:t>
          </a:r>
          <a:r>
            <a:rPr lang="tr-TR" dirty="0" err="1"/>
            <a:t>Old</a:t>
          </a:r>
          <a:r>
            <a:rPr lang="tr-TR" dirty="0"/>
            <a:t> </a:t>
          </a:r>
          <a:r>
            <a:rPr lang="tr-TR" dirty="0" err="1"/>
            <a:t>and</a:t>
          </a:r>
          <a:r>
            <a:rPr lang="tr-TR" dirty="0"/>
            <a:t> </a:t>
          </a:r>
          <a:r>
            <a:rPr lang="tr-TR" dirty="0" err="1"/>
            <a:t>new</a:t>
          </a:r>
          <a:r>
            <a:rPr lang="tr-TR" dirty="0"/>
            <a:t> </a:t>
          </a:r>
          <a:r>
            <a:rPr lang="tr-TR" dirty="0" err="1">
              <a:latin typeface="Calibri Light" panose="020F0302020204030204"/>
            </a:rPr>
            <a:t>transportatıon</a:t>
          </a:r>
          <a:r>
            <a:rPr lang="tr-TR" dirty="0"/>
            <a:t> </a:t>
          </a:r>
          <a:r>
            <a:rPr lang="tr-TR" dirty="0" err="1">
              <a:latin typeface="Calibri Light" panose="020F0302020204030204"/>
            </a:rPr>
            <a:t>vehıcles</a:t>
          </a:r>
          <a:endParaRPr lang="en-US" dirty="0" err="1">
            <a:latin typeface="Calibri Light" panose="020F0302020204030204"/>
          </a:endParaRPr>
        </a:p>
      </dgm:t>
    </dgm:pt>
    <dgm:pt modelId="{CCBC4A3C-3FF9-4955-A33A-A3CC0633721D}" type="parTrans" cxnId="{EF8CB9E8-37C7-41D5-A5A2-1735AA3F9EB8}">
      <dgm:prSet/>
      <dgm:spPr/>
      <dgm:t>
        <a:bodyPr/>
        <a:lstStyle/>
        <a:p>
          <a:endParaRPr lang="en-US"/>
        </a:p>
      </dgm:t>
    </dgm:pt>
    <dgm:pt modelId="{A9625614-F3E0-4AC0-A36A-2AAC8E6FCF1F}" type="sibTrans" cxnId="{EF8CB9E8-37C7-41D5-A5A2-1735AA3F9EB8}">
      <dgm:prSet/>
      <dgm:spPr/>
      <dgm:t>
        <a:bodyPr/>
        <a:lstStyle/>
        <a:p>
          <a:endParaRPr lang="en-US"/>
        </a:p>
      </dgm:t>
    </dgm:pt>
    <dgm:pt modelId="{47D58A67-F934-4D2B-8D0C-361562A16A09}">
      <dgm:prSet/>
      <dgm:spPr/>
      <dgm:t>
        <a:bodyPr/>
        <a:lstStyle/>
        <a:p>
          <a:pPr>
            <a:lnSpc>
              <a:spcPct val="100000"/>
            </a:lnSpc>
            <a:defRPr cap="all"/>
          </a:pPr>
          <a:r>
            <a:rPr lang="tr-TR" dirty="0"/>
            <a:t>4-) </a:t>
          </a:r>
          <a:r>
            <a:rPr lang="tr-TR" dirty="0" err="1"/>
            <a:t>Sources</a:t>
          </a:r>
          <a:endParaRPr lang="en-US" dirty="0" err="1"/>
        </a:p>
      </dgm:t>
    </dgm:pt>
    <dgm:pt modelId="{42F22520-E372-4847-B467-9D2C54701312}" type="parTrans" cxnId="{68F0CFA7-610C-49B5-B869-FDA92663C0ED}">
      <dgm:prSet/>
      <dgm:spPr/>
      <dgm:t>
        <a:bodyPr/>
        <a:lstStyle/>
        <a:p>
          <a:endParaRPr lang="en-US"/>
        </a:p>
      </dgm:t>
    </dgm:pt>
    <dgm:pt modelId="{08304DA9-7436-4DCA-9E7E-452CDD427663}" type="sibTrans" cxnId="{68F0CFA7-610C-49B5-B869-FDA92663C0ED}">
      <dgm:prSet/>
      <dgm:spPr/>
      <dgm:t>
        <a:bodyPr/>
        <a:lstStyle/>
        <a:p>
          <a:endParaRPr lang="en-US"/>
        </a:p>
      </dgm:t>
    </dgm:pt>
    <dgm:pt modelId="{CEECBE0B-3E2F-4769-A212-66E5FB555322}" type="pres">
      <dgm:prSet presAssocID="{CCCC8905-F43F-4585-9F49-1FA6C3E94D5C}" presName="root" presStyleCnt="0">
        <dgm:presLayoutVars>
          <dgm:dir/>
          <dgm:resizeHandles val="exact"/>
        </dgm:presLayoutVars>
      </dgm:prSet>
      <dgm:spPr/>
    </dgm:pt>
    <dgm:pt modelId="{52DE6D56-6009-48BD-A012-8686E21B8788}" type="pres">
      <dgm:prSet presAssocID="{4BD40D07-74D9-4FF2-8C41-7C69740AB023}" presName="compNode" presStyleCnt="0"/>
      <dgm:spPr/>
    </dgm:pt>
    <dgm:pt modelId="{5C30186A-5E60-4C75-B5B7-9854AE747131}" type="pres">
      <dgm:prSet presAssocID="{4BD40D07-74D9-4FF2-8C41-7C69740AB023}" presName="iconBgRect" presStyleLbl="bgShp" presStyleIdx="0" presStyleCnt="3"/>
      <dgm:spPr/>
    </dgm:pt>
    <dgm:pt modelId="{3D1E2FF1-14FE-428E-85F3-1726297A56CC}" type="pres">
      <dgm:prSet presAssocID="{4BD40D07-74D9-4FF2-8C41-7C69740AB0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aba"/>
        </a:ext>
      </dgm:extLst>
    </dgm:pt>
    <dgm:pt modelId="{C29CDA98-028E-4589-BE06-21BEED0EBE2A}" type="pres">
      <dgm:prSet presAssocID="{4BD40D07-74D9-4FF2-8C41-7C69740AB023}" presName="spaceRect" presStyleCnt="0"/>
      <dgm:spPr/>
    </dgm:pt>
    <dgm:pt modelId="{EAA072BA-AFAF-45A6-B07C-BFBD297F0B89}" type="pres">
      <dgm:prSet presAssocID="{4BD40D07-74D9-4FF2-8C41-7C69740AB023}" presName="textRect" presStyleLbl="revTx" presStyleIdx="0" presStyleCnt="3">
        <dgm:presLayoutVars>
          <dgm:chMax val="1"/>
          <dgm:chPref val="1"/>
        </dgm:presLayoutVars>
      </dgm:prSet>
      <dgm:spPr/>
    </dgm:pt>
    <dgm:pt modelId="{E7317665-7AA0-4D21-94FC-2CB0B302FF2D}" type="pres">
      <dgm:prSet presAssocID="{BCD0F815-6865-4E93-8699-34A48BA7C8A5}" presName="sibTrans" presStyleCnt="0"/>
      <dgm:spPr/>
    </dgm:pt>
    <dgm:pt modelId="{ACB540D2-B532-4521-87AC-ED9E36B4D0E8}" type="pres">
      <dgm:prSet presAssocID="{90BBEA37-DFA6-42DA-A82C-95BAA4B741F0}" presName="compNode" presStyleCnt="0"/>
      <dgm:spPr/>
    </dgm:pt>
    <dgm:pt modelId="{A44C2E60-0816-4673-86A9-4A5BC487F08B}" type="pres">
      <dgm:prSet presAssocID="{90BBEA37-DFA6-42DA-A82C-95BAA4B741F0}" presName="iconBgRect" presStyleLbl="bgShp" presStyleIdx="1" presStyleCnt="3"/>
      <dgm:spPr/>
    </dgm:pt>
    <dgm:pt modelId="{118D5F03-D289-49EB-9F36-69030E21967D}" type="pres">
      <dgm:prSet presAssocID="{90BBEA37-DFA6-42DA-A82C-95BAA4B741F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ktör"/>
        </a:ext>
      </dgm:extLst>
    </dgm:pt>
    <dgm:pt modelId="{B70DCC61-8808-4E47-AB87-C845F6A92D9D}" type="pres">
      <dgm:prSet presAssocID="{90BBEA37-DFA6-42DA-A82C-95BAA4B741F0}" presName="spaceRect" presStyleCnt="0"/>
      <dgm:spPr/>
    </dgm:pt>
    <dgm:pt modelId="{E95B6AC7-7F01-4A98-8FFE-B65297DD4C95}" type="pres">
      <dgm:prSet presAssocID="{90BBEA37-DFA6-42DA-A82C-95BAA4B741F0}" presName="textRect" presStyleLbl="revTx" presStyleIdx="1" presStyleCnt="3">
        <dgm:presLayoutVars>
          <dgm:chMax val="1"/>
          <dgm:chPref val="1"/>
        </dgm:presLayoutVars>
      </dgm:prSet>
      <dgm:spPr/>
    </dgm:pt>
    <dgm:pt modelId="{CA37D192-0DA3-43A4-AD54-FBA5BA64696E}" type="pres">
      <dgm:prSet presAssocID="{A9625614-F3E0-4AC0-A36A-2AAC8E6FCF1F}" presName="sibTrans" presStyleCnt="0"/>
      <dgm:spPr/>
    </dgm:pt>
    <dgm:pt modelId="{DEC6B585-7762-488E-9452-C9443F377B06}" type="pres">
      <dgm:prSet presAssocID="{47D58A67-F934-4D2B-8D0C-361562A16A09}" presName="compNode" presStyleCnt="0"/>
      <dgm:spPr/>
    </dgm:pt>
    <dgm:pt modelId="{449F70F9-CC4F-4A5B-996A-18024A4118A0}" type="pres">
      <dgm:prSet presAssocID="{47D58A67-F934-4D2B-8D0C-361562A16A09}" presName="iconBgRect" presStyleLbl="bgShp" presStyleIdx="2" presStyleCnt="3"/>
      <dgm:spPr/>
    </dgm:pt>
    <dgm:pt modelId="{42D525EA-095D-4C0B-B160-7C411214D89F}" type="pres">
      <dgm:prSet presAssocID="{47D58A67-F934-4D2B-8D0C-361562A16A0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zete"/>
        </a:ext>
      </dgm:extLst>
    </dgm:pt>
    <dgm:pt modelId="{D9AD17B9-3D0F-4557-AB20-902FCE8B7834}" type="pres">
      <dgm:prSet presAssocID="{47D58A67-F934-4D2B-8D0C-361562A16A09}" presName="spaceRect" presStyleCnt="0"/>
      <dgm:spPr/>
    </dgm:pt>
    <dgm:pt modelId="{DEEC5FE5-C109-4F80-A75C-41B4418F1C62}" type="pres">
      <dgm:prSet presAssocID="{47D58A67-F934-4D2B-8D0C-361562A16A09}" presName="textRect" presStyleLbl="revTx" presStyleIdx="2" presStyleCnt="3">
        <dgm:presLayoutVars>
          <dgm:chMax val="1"/>
          <dgm:chPref val="1"/>
        </dgm:presLayoutVars>
      </dgm:prSet>
      <dgm:spPr/>
    </dgm:pt>
  </dgm:ptLst>
  <dgm:cxnLst>
    <dgm:cxn modelId="{325D5966-256D-4E55-974A-8620230D2D11}" type="presOf" srcId="{CCCC8905-F43F-4585-9F49-1FA6C3E94D5C}" destId="{CEECBE0B-3E2F-4769-A212-66E5FB555322}" srcOrd="0" destOrd="0" presId="urn:microsoft.com/office/officeart/2018/5/layout/IconCircleLabelList"/>
    <dgm:cxn modelId="{1C3A1E57-3E54-4FB3-829F-87730EC40D83}" type="presOf" srcId="{4BD40D07-74D9-4FF2-8C41-7C69740AB023}" destId="{EAA072BA-AFAF-45A6-B07C-BFBD297F0B89}" srcOrd="0" destOrd="0" presId="urn:microsoft.com/office/officeart/2018/5/layout/IconCircleLabelList"/>
    <dgm:cxn modelId="{B163FC86-3E85-4BEE-B6A2-14C1BF4A2A89}" type="presOf" srcId="{47D58A67-F934-4D2B-8D0C-361562A16A09}" destId="{DEEC5FE5-C109-4F80-A75C-41B4418F1C62}" srcOrd="0" destOrd="0" presId="urn:microsoft.com/office/officeart/2018/5/layout/IconCircleLabelList"/>
    <dgm:cxn modelId="{68F0CFA7-610C-49B5-B869-FDA92663C0ED}" srcId="{CCCC8905-F43F-4585-9F49-1FA6C3E94D5C}" destId="{47D58A67-F934-4D2B-8D0C-361562A16A09}" srcOrd="2" destOrd="0" parTransId="{42F22520-E372-4847-B467-9D2C54701312}" sibTransId="{08304DA9-7436-4DCA-9E7E-452CDD427663}"/>
    <dgm:cxn modelId="{8D8CA4AF-5869-4530-B516-70C8984C1373}" type="presOf" srcId="{90BBEA37-DFA6-42DA-A82C-95BAA4B741F0}" destId="{E95B6AC7-7F01-4A98-8FFE-B65297DD4C95}" srcOrd="0" destOrd="0" presId="urn:microsoft.com/office/officeart/2018/5/layout/IconCircleLabelList"/>
    <dgm:cxn modelId="{EF8CB9E8-37C7-41D5-A5A2-1735AA3F9EB8}" srcId="{CCCC8905-F43F-4585-9F49-1FA6C3E94D5C}" destId="{90BBEA37-DFA6-42DA-A82C-95BAA4B741F0}" srcOrd="1" destOrd="0" parTransId="{CCBC4A3C-3FF9-4955-A33A-A3CC0633721D}" sibTransId="{A9625614-F3E0-4AC0-A36A-2AAC8E6FCF1F}"/>
    <dgm:cxn modelId="{81F320F0-B330-4F83-BC81-C9DC97171F42}" srcId="{CCCC8905-F43F-4585-9F49-1FA6C3E94D5C}" destId="{4BD40D07-74D9-4FF2-8C41-7C69740AB023}" srcOrd="0" destOrd="0" parTransId="{AF5E8E87-A04F-4C9D-8252-F52CB29DBD08}" sibTransId="{BCD0F815-6865-4E93-8699-34A48BA7C8A5}"/>
    <dgm:cxn modelId="{DA7F6EBE-FF2A-466C-8CA5-EE39BAFE99F5}" type="presParOf" srcId="{CEECBE0B-3E2F-4769-A212-66E5FB555322}" destId="{52DE6D56-6009-48BD-A012-8686E21B8788}" srcOrd="0" destOrd="0" presId="urn:microsoft.com/office/officeart/2018/5/layout/IconCircleLabelList"/>
    <dgm:cxn modelId="{C54C0B6D-D6EA-467C-B6B5-9AF1A2DDA085}" type="presParOf" srcId="{52DE6D56-6009-48BD-A012-8686E21B8788}" destId="{5C30186A-5E60-4C75-B5B7-9854AE747131}" srcOrd="0" destOrd="0" presId="urn:microsoft.com/office/officeart/2018/5/layout/IconCircleLabelList"/>
    <dgm:cxn modelId="{E76EEE1A-C251-4177-ABA8-E5DD9C7AD256}" type="presParOf" srcId="{52DE6D56-6009-48BD-A012-8686E21B8788}" destId="{3D1E2FF1-14FE-428E-85F3-1726297A56CC}" srcOrd="1" destOrd="0" presId="urn:microsoft.com/office/officeart/2018/5/layout/IconCircleLabelList"/>
    <dgm:cxn modelId="{E9D36EC1-3BB5-4F57-8971-3CE0561C6F02}" type="presParOf" srcId="{52DE6D56-6009-48BD-A012-8686E21B8788}" destId="{C29CDA98-028E-4589-BE06-21BEED0EBE2A}" srcOrd="2" destOrd="0" presId="urn:microsoft.com/office/officeart/2018/5/layout/IconCircleLabelList"/>
    <dgm:cxn modelId="{56200FCC-A4DC-4516-BC37-B89DCA5F4374}" type="presParOf" srcId="{52DE6D56-6009-48BD-A012-8686E21B8788}" destId="{EAA072BA-AFAF-45A6-B07C-BFBD297F0B89}" srcOrd="3" destOrd="0" presId="urn:microsoft.com/office/officeart/2018/5/layout/IconCircleLabelList"/>
    <dgm:cxn modelId="{3E572051-6B8F-46FA-8B04-3CD827D9E278}" type="presParOf" srcId="{CEECBE0B-3E2F-4769-A212-66E5FB555322}" destId="{E7317665-7AA0-4D21-94FC-2CB0B302FF2D}" srcOrd="1" destOrd="0" presId="urn:microsoft.com/office/officeart/2018/5/layout/IconCircleLabelList"/>
    <dgm:cxn modelId="{972CD090-B32A-4C06-977F-204DCDC0D10D}" type="presParOf" srcId="{CEECBE0B-3E2F-4769-A212-66E5FB555322}" destId="{ACB540D2-B532-4521-87AC-ED9E36B4D0E8}" srcOrd="2" destOrd="0" presId="urn:microsoft.com/office/officeart/2018/5/layout/IconCircleLabelList"/>
    <dgm:cxn modelId="{44EDA4CF-9693-4B41-808D-412BC89C30F9}" type="presParOf" srcId="{ACB540D2-B532-4521-87AC-ED9E36B4D0E8}" destId="{A44C2E60-0816-4673-86A9-4A5BC487F08B}" srcOrd="0" destOrd="0" presId="urn:microsoft.com/office/officeart/2018/5/layout/IconCircleLabelList"/>
    <dgm:cxn modelId="{04D85035-DAEA-45F4-98EB-C0362CA3470D}" type="presParOf" srcId="{ACB540D2-B532-4521-87AC-ED9E36B4D0E8}" destId="{118D5F03-D289-49EB-9F36-69030E21967D}" srcOrd="1" destOrd="0" presId="urn:microsoft.com/office/officeart/2018/5/layout/IconCircleLabelList"/>
    <dgm:cxn modelId="{BC33DD15-ED80-4635-A0CD-940E922000B1}" type="presParOf" srcId="{ACB540D2-B532-4521-87AC-ED9E36B4D0E8}" destId="{B70DCC61-8808-4E47-AB87-C845F6A92D9D}" srcOrd="2" destOrd="0" presId="urn:microsoft.com/office/officeart/2018/5/layout/IconCircleLabelList"/>
    <dgm:cxn modelId="{BB51B4B4-05A9-4A31-BC69-E0DFF646D5BF}" type="presParOf" srcId="{ACB540D2-B532-4521-87AC-ED9E36B4D0E8}" destId="{E95B6AC7-7F01-4A98-8FFE-B65297DD4C95}" srcOrd="3" destOrd="0" presId="urn:microsoft.com/office/officeart/2018/5/layout/IconCircleLabelList"/>
    <dgm:cxn modelId="{9B542A82-1285-4579-A983-54CAAB6FBB5D}" type="presParOf" srcId="{CEECBE0B-3E2F-4769-A212-66E5FB555322}" destId="{CA37D192-0DA3-43A4-AD54-FBA5BA64696E}" srcOrd="3" destOrd="0" presId="urn:microsoft.com/office/officeart/2018/5/layout/IconCircleLabelList"/>
    <dgm:cxn modelId="{31682EC3-6CFA-42A9-9EFB-8E99C13373E6}" type="presParOf" srcId="{CEECBE0B-3E2F-4769-A212-66E5FB555322}" destId="{DEC6B585-7762-488E-9452-C9443F377B06}" srcOrd="4" destOrd="0" presId="urn:microsoft.com/office/officeart/2018/5/layout/IconCircleLabelList"/>
    <dgm:cxn modelId="{8A8EEEF6-8811-4E61-ADCB-B021728F0F2E}" type="presParOf" srcId="{DEC6B585-7762-488E-9452-C9443F377B06}" destId="{449F70F9-CC4F-4A5B-996A-18024A4118A0}" srcOrd="0" destOrd="0" presId="urn:microsoft.com/office/officeart/2018/5/layout/IconCircleLabelList"/>
    <dgm:cxn modelId="{8F4C39B1-7F2F-4007-8962-4EB2F9272C80}" type="presParOf" srcId="{DEC6B585-7762-488E-9452-C9443F377B06}" destId="{42D525EA-095D-4C0B-B160-7C411214D89F}" srcOrd="1" destOrd="0" presId="urn:microsoft.com/office/officeart/2018/5/layout/IconCircleLabelList"/>
    <dgm:cxn modelId="{F77F2695-8932-4361-94A7-2B95A5ABF275}" type="presParOf" srcId="{DEC6B585-7762-488E-9452-C9443F377B06}" destId="{D9AD17B9-3D0F-4557-AB20-902FCE8B7834}" srcOrd="2" destOrd="0" presId="urn:microsoft.com/office/officeart/2018/5/layout/IconCircleLabelList"/>
    <dgm:cxn modelId="{09B5D310-1F9C-48A4-8ED0-57F7725AFC62}" type="presParOf" srcId="{DEC6B585-7762-488E-9452-C9443F377B06}" destId="{DEEC5FE5-C109-4F80-A75C-41B4418F1C6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0186A-5E60-4C75-B5B7-9854AE747131}">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1E2FF1-14FE-428E-85F3-1726297A56CC}">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A072BA-AFAF-45A6-B07C-BFBD297F0B89}">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tr-TR" sz="1500" kern="1200" dirty="0"/>
            <a:t>1-) </a:t>
          </a:r>
          <a:r>
            <a:rPr lang="tr-TR" sz="1500" kern="1200" dirty="0" err="1"/>
            <a:t>What</a:t>
          </a:r>
          <a:r>
            <a:rPr lang="tr-TR" sz="1500" kern="1200" dirty="0">
              <a:latin typeface="Calibri Light" panose="020F0302020204030204"/>
            </a:rPr>
            <a:t> ıs</a:t>
          </a:r>
          <a:r>
            <a:rPr lang="tr-TR" sz="1500" kern="1200" dirty="0"/>
            <a:t> </a:t>
          </a:r>
          <a:r>
            <a:rPr lang="tr-TR" sz="1500" kern="1200" dirty="0" err="1"/>
            <a:t>transportation</a:t>
          </a:r>
          <a:r>
            <a:rPr lang="tr-TR" sz="1500" kern="1200" dirty="0"/>
            <a:t>?</a:t>
          </a:r>
          <a:br>
            <a:rPr lang="en-US" sz="1500" kern="1200" dirty="0"/>
          </a:br>
          <a:r>
            <a:rPr lang="tr-TR" sz="1500" kern="1200" dirty="0"/>
            <a:t>2-) How has </a:t>
          </a:r>
          <a:r>
            <a:rPr lang="tr-TR" sz="1500" kern="1200" dirty="0" err="1">
              <a:latin typeface="Calibri Light" panose="020F0302020204030204"/>
            </a:rPr>
            <a:t>ıt</a:t>
          </a:r>
          <a:r>
            <a:rPr lang="tr-TR" sz="1500" kern="1200" dirty="0"/>
            <a:t> </a:t>
          </a:r>
          <a:r>
            <a:rPr lang="tr-TR" sz="1500" kern="1200" dirty="0" err="1"/>
            <a:t>developed</a:t>
          </a:r>
          <a:r>
            <a:rPr lang="tr-TR" sz="1500" kern="1200" dirty="0"/>
            <a:t> </a:t>
          </a:r>
          <a:r>
            <a:rPr lang="tr-TR" sz="1500" kern="1200" dirty="0" err="1"/>
            <a:t>over</a:t>
          </a:r>
          <a:r>
            <a:rPr lang="tr-TR" sz="1500" kern="1200" dirty="0"/>
            <a:t> time?</a:t>
          </a:r>
          <a:endParaRPr lang="en-US" sz="1500" kern="1200" dirty="0"/>
        </a:p>
      </dsp:txBody>
      <dsp:txXfrm>
        <a:off x="93445" y="3018902"/>
        <a:ext cx="3206250" cy="720000"/>
      </dsp:txXfrm>
    </dsp:sp>
    <dsp:sp modelId="{A44C2E60-0816-4673-86A9-4A5BC487F08B}">
      <dsp:nvSpPr>
        <dsp:cNvPr id="0" name=""/>
        <dsp:cNvSpPr/>
      </dsp:nvSpPr>
      <dsp:spPr>
        <a:xfrm>
          <a:off x="448600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D5F03-D289-49EB-9F36-69030E21967D}">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5B6AC7-7F01-4A98-8FFE-B65297DD4C95}">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tr-TR" sz="1500" kern="1200" dirty="0"/>
            <a:t>3-) </a:t>
          </a:r>
          <a:r>
            <a:rPr lang="tr-TR" sz="1500" kern="1200" dirty="0" err="1"/>
            <a:t>Old</a:t>
          </a:r>
          <a:r>
            <a:rPr lang="tr-TR" sz="1500" kern="1200" dirty="0"/>
            <a:t> </a:t>
          </a:r>
          <a:r>
            <a:rPr lang="tr-TR" sz="1500" kern="1200" dirty="0" err="1"/>
            <a:t>and</a:t>
          </a:r>
          <a:r>
            <a:rPr lang="tr-TR" sz="1500" kern="1200" dirty="0"/>
            <a:t> </a:t>
          </a:r>
          <a:r>
            <a:rPr lang="tr-TR" sz="1500" kern="1200" dirty="0" err="1"/>
            <a:t>new</a:t>
          </a:r>
          <a:r>
            <a:rPr lang="tr-TR" sz="1500" kern="1200" dirty="0"/>
            <a:t> </a:t>
          </a:r>
          <a:r>
            <a:rPr lang="tr-TR" sz="1500" kern="1200" dirty="0" err="1">
              <a:latin typeface="Calibri Light" panose="020F0302020204030204"/>
            </a:rPr>
            <a:t>transportatıon</a:t>
          </a:r>
          <a:r>
            <a:rPr lang="tr-TR" sz="1500" kern="1200" dirty="0"/>
            <a:t> </a:t>
          </a:r>
          <a:r>
            <a:rPr lang="tr-TR" sz="1500" kern="1200" dirty="0" err="1">
              <a:latin typeface="Calibri Light" panose="020F0302020204030204"/>
            </a:rPr>
            <a:t>vehıcles</a:t>
          </a:r>
          <a:endParaRPr lang="en-US" sz="1500" kern="1200" dirty="0" err="1">
            <a:latin typeface="Calibri Light" panose="020F0302020204030204"/>
          </a:endParaRPr>
        </a:p>
      </dsp:txBody>
      <dsp:txXfrm>
        <a:off x="3860789" y="3018902"/>
        <a:ext cx="3206250" cy="720000"/>
      </dsp:txXfrm>
    </dsp:sp>
    <dsp:sp modelId="{449F70F9-CC4F-4A5B-996A-18024A4118A0}">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D525EA-095D-4C0B-B160-7C411214D89F}">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EC5FE5-C109-4F80-A75C-41B4418F1C62}">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tr-TR" sz="1500" kern="1200" dirty="0"/>
            <a:t>4-) </a:t>
          </a:r>
          <a:r>
            <a:rPr lang="tr-TR" sz="1500" kern="1200" dirty="0" err="1"/>
            <a:t>Sources</a:t>
          </a:r>
          <a:endParaRPr lang="en-US" sz="1500" kern="1200" dirty="0" err="1"/>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26.01.2022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26.01.2022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26.01.2022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26.01.2022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26.01.2022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26.01.2022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26.01.2022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26.01.2022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26.01.2022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26.01.2022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26.01.2022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26.01.2022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itannica.com/topic/safety-condition" TargetMode="Externa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ikinciyeni.com/blog/oto-bellek-detay/tarihe-gecen-ilk-trafik-kazasi#:~:text=Bir%C3%A7ok%20kayna%C4%9Fa%20g%C3%B6re%20ise%2017,kad%C4%B1nca%C4%9F%C4%B1z%C4%B1n%20orada%20%C3%B6lmesine%20neden%20olur" TargetMode="External"/><Relationship Id="rId2" Type="http://schemas.openxmlformats.org/officeDocument/2006/relationships/hyperlink" Target="https://www.britannica.com/technology/transportation-technolog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iew of motion blurred underground railway">
            <a:extLst>
              <a:ext uri="{FF2B5EF4-FFF2-40B4-BE49-F238E27FC236}">
                <a16:creationId xmlns:a16="http://schemas.microsoft.com/office/drawing/2014/main" id="{D447CC61-340A-4FFB-AFA7-B9C05BCCEBDB}"/>
              </a:ext>
            </a:extLst>
          </p:cNvPr>
          <p:cNvPicPr>
            <a:picLocks noChangeAspect="1"/>
          </p:cNvPicPr>
          <p:nvPr/>
        </p:nvPicPr>
        <p:blipFill rotWithShape="1">
          <a:blip r:embed="rId2"/>
          <a:srcRect l="16320" t="9092" r="6973" b="-9"/>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p:cNvSpPr>
            <a:spLocks noGrp="1"/>
          </p:cNvSpPr>
          <p:nvPr>
            <p:ph type="ctrTitle"/>
          </p:nvPr>
        </p:nvSpPr>
        <p:spPr>
          <a:xfrm>
            <a:off x="477981" y="1122363"/>
            <a:ext cx="4023360" cy="3204134"/>
          </a:xfrm>
        </p:spPr>
        <p:txBody>
          <a:bodyPr anchor="b">
            <a:normAutofit/>
          </a:bodyPr>
          <a:lstStyle/>
          <a:p>
            <a:pPr algn="l"/>
            <a:r>
              <a:rPr lang="tr-TR" sz="4400">
                <a:cs typeface="Calibri Light"/>
              </a:rPr>
              <a:t>Developments and Improvements in Transportation</a:t>
            </a:r>
          </a:p>
        </p:txBody>
      </p:sp>
      <p:sp>
        <p:nvSpPr>
          <p:cNvPr id="3" name="Alt Başlık 2"/>
          <p:cNvSpPr>
            <a:spLocks noGrp="1"/>
          </p:cNvSpPr>
          <p:nvPr>
            <p:ph type="subTitle" idx="1"/>
          </p:nvPr>
        </p:nvSpPr>
        <p:spPr>
          <a:xfrm>
            <a:off x="477980" y="4872922"/>
            <a:ext cx="4023359" cy="1208141"/>
          </a:xfrm>
        </p:spPr>
        <p:txBody>
          <a:bodyPr vert="horz" lIns="91440" tIns="45720" rIns="91440" bIns="45720" rtlCol="0">
            <a:normAutofit/>
          </a:bodyPr>
          <a:lstStyle/>
          <a:p>
            <a:pPr algn="l"/>
            <a:r>
              <a:rPr lang="tr-TR" sz="2000">
                <a:cs typeface="Calibri"/>
              </a:rPr>
              <a:t>Sabri Berke Akabay</a:t>
            </a:r>
          </a:p>
          <a:p>
            <a:pPr algn="l"/>
            <a:r>
              <a:rPr lang="tr-TR" sz="2000">
                <a:cs typeface="Calibri"/>
              </a:rPr>
              <a:t>Bursa Boy's High School</a:t>
            </a:r>
          </a:p>
          <a:p>
            <a:pPr algn="l"/>
            <a:endParaRPr lang="tr-TR" sz="2000">
              <a:cs typeface="Calibri"/>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4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27E83540-AB6E-4DE5-91B8-1CFD1F8CFF76}"/>
              </a:ext>
            </a:extLst>
          </p:cNvPr>
          <p:cNvSpPr>
            <a:spLocks noGrp="1"/>
          </p:cNvSpPr>
          <p:nvPr>
            <p:ph type="title"/>
          </p:nvPr>
        </p:nvSpPr>
        <p:spPr>
          <a:xfrm>
            <a:off x="1371597" y="348865"/>
            <a:ext cx="10044023" cy="877729"/>
          </a:xfrm>
        </p:spPr>
        <p:txBody>
          <a:bodyPr anchor="ctr">
            <a:normAutofit/>
          </a:bodyPr>
          <a:lstStyle/>
          <a:p>
            <a:r>
              <a:rPr lang="tr-TR" sz="4000">
                <a:solidFill>
                  <a:srgbClr val="FFFFFF"/>
                </a:solidFill>
                <a:cs typeface="Calibri Light"/>
              </a:rPr>
              <a:t>Content </a:t>
            </a:r>
            <a:endParaRPr lang="tr-TR" sz="4000">
              <a:solidFill>
                <a:srgbClr val="FFFFFF"/>
              </a:solidFill>
            </a:endParaRPr>
          </a:p>
        </p:txBody>
      </p:sp>
      <p:graphicFrame>
        <p:nvGraphicFramePr>
          <p:cNvPr id="5" name="İçerik Yer Tutucusu 2">
            <a:extLst>
              <a:ext uri="{FF2B5EF4-FFF2-40B4-BE49-F238E27FC236}">
                <a16:creationId xmlns:a16="http://schemas.microsoft.com/office/drawing/2014/main" id="{86E19771-E053-4EF1-92C3-EEAD680A7778}"/>
              </a:ext>
            </a:extLst>
          </p:cNvPr>
          <p:cNvGraphicFramePr>
            <a:graphicFrameLocks noGrp="1"/>
          </p:cNvGraphicFramePr>
          <p:nvPr>
            <p:ph idx="1"/>
            <p:extLst>
              <p:ext uri="{D42A27DB-BD31-4B8C-83A1-F6EECF244321}">
                <p14:modId xmlns:p14="http://schemas.microsoft.com/office/powerpoint/2010/main" val="214116229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847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444393C-5775-43A8-9FA3-E603E409437B}"/>
              </a:ext>
            </a:extLst>
          </p:cNvPr>
          <p:cNvSpPr>
            <a:spLocks noGrp="1"/>
          </p:cNvSpPr>
          <p:nvPr>
            <p:ph type="title"/>
          </p:nvPr>
        </p:nvSpPr>
        <p:spPr>
          <a:xfrm>
            <a:off x="1136397" y="502020"/>
            <a:ext cx="5323715" cy="1642970"/>
          </a:xfrm>
        </p:spPr>
        <p:txBody>
          <a:bodyPr anchor="b">
            <a:normAutofit/>
          </a:bodyPr>
          <a:lstStyle/>
          <a:p>
            <a:r>
              <a:rPr lang="tr-TR" sz="4000" b="1" dirty="0" err="1">
                <a:solidFill>
                  <a:schemeClr val="accent1"/>
                </a:solidFill>
                <a:cs typeface="Calibri Light"/>
              </a:rPr>
              <a:t>Transportation</a:t>
            </a:r>
            <a:endParaRPr lang="tr-TR" sz="4000">
              <a:solidFill>
                <a:schemeClr val="accent1"/>
              </a:solidFill>
              <a:cs typeface="Calibri Light" panose="020F0302020204030204"/>
            </a:endParaRPr>
          </a:p>
        </p:txBody>
      </p:sp>
      <p:sp>
        <p:nvSpPr>
          <p:cNvPr id="3" name="İçerik Yer Tutucusu 2">
            <a:extLst>
              <a:ext uri="{FF2B5EF4-FFF2-40B4-BE49-F238E27FC236}">
                <a16:creationId xmlns:a16="http://schemas.microsoft.com/office/drawing/2014/main" id="{EBFE4798-3779-49B1-AF71-745DA4F1DA65}"/>
              </a:ext>
            </a:extLst>
          </p:cNvPr>
          <p:cNvSpPr>
            <a:spLocks noGrp="1"/>
          </p:cNvSpPr>
          <p:nvPr>
            <p:ph idx="1"/>
          </p:nvPr>
        </p:nvSpPr>
        <p:spPr>
          <a:xfrm>
            <a:off x="1144923" y="2405894"/>
            <a:ext cx="5315189" cy="3535083"/>
          </a:xfrm>
        </p:spPr>
        <p:txBody>
          <a:bodyPr vert="horz" lIns="91440" tIns="45720" rIns="91440" bIns="45720" rtlCol="0" anchor="t">
            <a:normAutofit/>
          </a:bodyPr>
          <a:lstStyle/>
          <a:p>
            <a:r>
              <a:rPr lang="tr-TR" sz="2100" b="1" dirty="0" err="1">
                <a:ea typeface="+mn-lt"/>
                <a:cs typeface="+mn-lt"/>
              </a:rPr>
              <a:t>Transportation</a:t>
            </a:r>
            <a:r>
              <a:rPr lang="tr-TR" sz="2100" dirty="0">
                <a:ea typeface="+mn-lt"/>
                <a:cs typeface="+mn-lt"/>
              </a:rPr>
              <a:t>, </a:t>
            </a:r>
            <a:r>
              <a:rPr lang="tr-TR" sz="2100" dirty="0" err="1">
                <a:ea typeface="+mn-lt"/>
                <a:cs typeface="+mn-lt"/>
              </a:rPr>
              <a:t>the</a:t>
            </a:r>
            <a:r>
              <a:rPr lang="tr-TR" sz="2100" dirty="0">
                <a:ea typeface="+mn-lt"/>
                <a:cs typeface="+mn-lt"/>
              </a:rPr>
              <a:t> </a:t>
            </a:r>
            <a:r>
              <a:rPr lang="tr-TR" sz="2100" dirty="0" err="1">
                <a:ea typeface="+mn-lt"/>
                <a:cs typeface="+mn-lt"/>
              </a:rPr>
              <a:t>movement</a:t>
            </a:r>
            <a:r>
              <a:rPr lang="tr-TR" sz="2100" dirty="0">
                <a:ea typeface="+mn-lt"/>
                <a:cs typeface="+mn-lt"/>
              </a:rPr>
              <a:t> of </a:t>
            </a:r>
            <a:r>
              <a:rPr lang="tr-TR" sz="2100" dirty="0" err="1">
                <a:ea typeface="+mn-lt"/>
                <a:cs typeface="+mn-lt"/>
              </a:rPr>
              <a:t>goods</a:t>
            </a:r>
            <a:r>
              <a:rPr lang="tr-TR" sz="2100" dirty="0">
                <a:ea typeface="+mn-lt"/>
                <a:cs typeface="+mn-lt"/>
              </a:rPr>
              <a:t> </a:t>
            </a:r>
            <a:r>
              <a:rPr lang="tr-TR" sz="2100" dirty="0" err="1">
                <a:ea typeface="+mn-lt"/>
                <a:cs typeface="+mn-lt"/>
              </a:rPr>
              <a:t>and</a:t>
            </a:r>
            <a:r>
              <a:rPr lang="tr-TR" sz="2100" dirty="0">
                <a:ea typeface="+mn-lt"/>
                <a:cs typeface="+mn-lt"/>
              </a:rPr>
              <a:t> </a:t>
            </a:r>
            <a:r>
              <a:rPr lang="tr-TR" sz="2100" dirty="0" err="1">
                <a:ea typeface="+mn-lt"/>
                <a:cs typeface="+mn-lt"/>
              </a:rPr>
              <a:t>persons</a:t>
            </a:r>
            <a:r>
              <a:rPr lang="tr-TR" sz="2100" dirty="0">
                <a:ea typeface="+mn-lt"/>
                <a:cs typeface="+mn-lt"/>
              </a:rPr>
              <a:t> </a:t>
            </a:r>
            <a:r>
              <a:rPr lang="tr-TR" sz="2100" dirty="0" err="1">
                <a:ea typeface="+mn-lt"/>
                <a:cs typeface="+mn-lt"/>
              </a:rPr>
              <a:t>from</a:t>
            </a:r>
            <a:r>
              <a:rPr lang="tr-TR" sz="2100" dirty="0">
                <a:ea typeface="+mn-lt"/>
                <a:cs typeface="+mn-lt"/>
              </a:rPr>
              <a:t> </a:t>
            </a:r>
            <a:r>
              <a:rPr lang="tr-TR" sz="2100" dirty="0" err="1">
                <a:ea typeface="+mn-lt"/>
                <a:cs typeface="+mn-lt"/>
              </a:rPr>
              <a:t>place</a:t>
            </a:r>
            <a:r>
              <a:rPr lang="tr-TR" sz="2100" dirty="0">
                <a:ea typeface="+mn-lt"/>
                <a:cs typeface="+mn-lt"/>
              </a:rPr>
              <a:t> </a:t>
            </a:r>
            <a:r>
              <a:rPr lang="tr-TR" sz="2100" dirty="0" err="1">
                <a:ea typeface="+mn-lt"/>
                <a:cs typeface="+mn-lt"/>
              </a:rPr>
              <a:t>to</a:t>
            </a:r>
            <a:r>
              <a:rPr lang="tr-TR" sz="2100" dirty="0">
                <a:ea typeface="+mn-lt"/>
                <a:cs typeface="+mn-lt"/>
              </a:rPr>
              <a:t> </a:t>
            </a:r>
            <a:r>
              <a:rPr lang="tr-TR" sz="2100" dirty="0" err="1">
                <a:ea typeface="+mn-lt"/>
                <a:cs typeface="+mn-lt"/>
              </a:rPr>
              <a:t>place</a:t>
            </a:r>
            <a:r>
              <a:rPr lang="tr-TR" sz="2100" dirty="0">
                <a:ea typeface="+mn-lt"/>
                <a:cs typeface="+mn-lt"/>
              </a:rPr>
              <a:t> </a:t>
            </a:r>
            <a:r>
              <a:rPr lang="tr-TR" sz="2100" dirty="0" err="1">
                <a:ea typeface="+mn-lt"/>
                <a:cs typeface="+mn-lt"/>
              </a:rPr>
              <a:t>and</a:t>
            </a:r>
            <a:r>
              <a:rPr lang="tr-TR" sz="2100" dirty="0">
                <a:ea typeface="+mn-lt"/>
                <a:cs typeface="+mn-lt"/>
              </a:rPr>
              <a:t> </a:t>
            </a:r>
            <a:r>
              <a:rPr lang="tr-TR" sz="2100" dirty="0" err="1">
                <a:ea typeface="+mn-lt"/>
                <a:cs typeface="+mn-lt"/>
              </a:rPr>
              <a:t>the</a:t>
            </a:r>
            <a:r>
              <a:rPr lang="tr-TR" sz="2100" dirty="0">
                <a:ea typeface="+mn-lt"/>
                <a:cs typeface="+mn-lt"/>
              </a:rPr>
              <a:t> </a:t>
            </a:r>
            <a:r>
              <a:rPr lang="tr-TR" sz="2100" dirty="0" err="1">
                <a:ea typeface="+mn-lt"/>
                <a:cs typeface="+mn-lt"/>
              </a:rPr>
              <a:t>various</a:t>
            </a:r>
            <a:r>
              <a:rPr lang="tr-TR" sz="2100" dirty="0">
                <a:ea typeface="+mn-lt"/>
                <a:cs typeface="+mn-lt"/>
              </a:rPr>
              <a:t> </a:t>
            </a:r>
            <a:r>
              <a:rPr lang="tr-TR" sz="2100" dirty="0" err="1">
                <a:ea typeface="+mn-lt"/>
                <a:cs typeface="+mn-lt"/>
              </a:rPr>
              <a:t>means</a:t>
            </a:r>
            <a:r>
              <a:rPr lang="tr-TR" sz="2100" dirty="0">
                <a:ea typeface="+mn-lt"/>
                <a:cs typeface="+mn-lt"/>
              </a:rPr>
              <a:t> </a:t>
            </a:r>
            <a:r>
              <a:rPr lang="tr-TR" sz="2100" dirty="0" err="1">
                <a:ea typeface="+mn-lt"/>
                <a:cs typeface="+mn-lt"/>
              </a:rPr>
              <a:t>by</a:t>
            </a:r>
            <a:r>
              <a:rPr lang="tr-TR" sz="2100" dirty="0">
                <a:ea typeface="+mn-lt"/>
                <a:cs typeface="+mn-lt"/>
              </a:rPr>
              <a:t> </a:t>
            </a:r>
            <a:r>
              <a:rPr lang="tr-TR" sz="2100" dirty="0" err="1">
                <a:ea typeface="+mn-lt"/>
                <a:cs typeface="+mn-lt"/>
              </a:rPr>
              <a:t>which</a:t>
            </a:r>
            <a:r>
              <a:rPr lang="tr-TR" sz="2100" dirty="0">
                <a:ea typeface="+mn-lt"/>
                <a:cs typeface="+mn-lt"/>
              </a:rPr>
              <a:t> </a:t>
            </a:r>
            <a:r>
              <a:rPr lang="tr-TR" sz="2100" dirty="0" err="1">
                <a:ea typeface="+mn-lt"/>
                <a:cs typeface="+mn-lt"/>
              </a:rPr>
              <a:t>such</a:t>
            </a:r>
            <a:r>
              <a:rPr lang="tr-TR" sz="2100" dirty="0">
                <a:ea typeface="+mn-lt"/>
                <a:cs typeface="+mn-lt"/>
              </a:rPr>
              <a:t> </a:t>
            </a:r>
            <a:r>
              <a:rPr lang="tr-TR" sz="2100" dirty="0" err="1">
                <a:ea typeface="+mn-lt"/>
                <a:cs typeface="+mn-lt"/>
              </a:rPr>
              <a:t>movement</a:t>
            </a:r>
            <a:r>
              <a:rPr lang="tr-TR" sz="2100" dirty="0">
                <a:ea typeface="+mn-lt"/>
                <a:cs typeface="+mn-lt"/>
              </a:rPr>
              <a:t> is </a:t>
            </a:r>
            <a:r>
              <a:rPr lang="tr-TR" sz="2100" dirty="0" err="1">
                <a:ea typeface="+mn-lt"/>
                <a:cs typeface="+mn-lt"/>
              </a:rPr>
              <a:t>accomplished</a:t>
            </a:r>
            <a:r>
              <a:rPr lang="tr-TR" sz="2100" dirty="0">
                <a:ea typeface="+mn-lt"/>
                <a:cs typeface="+mn-lt"/>
              </a:rPr>
              <a:t>. </a:t>
            </a:r>
            <a:r>
              <a:rPr lang="tr-TR" sz="2100" dirty="0" err="1">
                <a:ea typeface="+mn-lt"/>
                <a:cs typeface="+mn-lt"/>
              </a:rPr>
              <a:t>The</a:t>
            </a:r>
            <a:r>
              <a:rPr lang="tr-TR" sz="2100" dirty="0">
                <a:ea typeface="+mn-lt"/>
                <a:cs typeface="+mn-lt"/>
              </a:rPr>
              <a:t> </a:t>
            </a:r>
            <a:r>
              <a:rPr lang="tr-TR" sz="2100" dirty="0" err="1">
                <a:ea typeface="+mn-lt"/>
                <a:cs typeface="+mn-lt"/>
              </a:rPr>
              <a:t>growth</a:t>
            </a:r>
            <a:r>
              <a:rPr lang="tr-TR" sz="2100" dirty="0">
                <a:ea typeface="+mn-lt"/>
                <a:cs typeface="+mn-lt"/>
              </a:rPr>
              <a:t> of </a:t>
            </a:r>
            <a:r>
              <a:rPr lang="tr-TR" sz="2100" dirty="0" err="1">
                <a:ea typeface="+mn-lt"/>
                <a:cs typeface="+mn-lt"/>
              </a:rPr>
              <a:t>the</a:t>
            </a:r>
            <a:r>
              <a:rPr lang="tr-TR" sz="2100" dirty="0">
                <a:ea typeface="+mn-lt"/>
                <a:cs typeface="+mn-lt"/>
              </a:rPr>
              <a:t> </a:t>
            </a:r>
            <a:r>
              <a:rPr lang="tr-TR" sz="2100" dirty="0" err="1">
                <a:ea typeface="+mn-lt"/>
                <a:cs typeface="+mn-lt"/>
              </a:rPr>
              <a:t>ability</a:t>
            </a:r>
            <a:r>
              <a:rPr lang="tr-TR" sz="2100" dirty="0">
                <a:ea typeface="+mn-lt"/>
                <a:cs typeface="+mn-lt"/>
              </a:rPr>
              <a:t>—</a:t>
            </a:r>
            <a:r>
              <a:rPr lang="tr-TR" sz="2100" dirty="0" err="1">
                <a:ea typeface="+mn-lt"/>
                <a:cs typeface="+mn-lt"/>
              </a:rPr>
              <a:t>and</a:t>
            </a:r>
            <a:r>
              <a:rPr lang="tr-TR" sz="2100" dirty="0">
                <a:ea typeface="+mn-lt"/>
                <a:cs typeface="+mn-lt"/>
              </a:rPr>
              <a:t> </a:t>
            </a:r>
            <a:r>
              <a:rPr lang="tr-TR" sz="2100" dirty="0" err="1">
                <a:ea typeface="+mn-lt"/>
                <a:cs typeface="+mn-lt"/>
              </a:rPr>
              <a:t>the</a:t>
            </a:r>
            <a:r>
              <a:rPr lang="tr-TR" sz="2100" dirty="0">
                <a:ea typeface="+mn-lt"/>
                <a:cs typeface="+mn-lt"/>
              </a:rPr>
              <a:t> </a:t>
            </a:r>
            <a:r>
              <a:rPr lang="tr-TR" sz="2100" dirty="0" err="1">
                <a:ea typeface="+mn-lt"/>
                <a:cs typeface="+mn-lt"/>
              </a:rPr>
              <a:t>need</a:t>
            </a:r>
            <a:r>
              <a:rPr lang="tr-TR" sz="2100" dirty="0">
                <a:ea typeface="+mn-lt"/>
                <a:cs typeface="+mn-lt"/>
              </a:rPr>
              <a:t>—</a:t>
            </a:r>
            <a:r>
              <a:rPr lang="tr-TR" sz="2100" dirty="0" err="1">
                <a:ea typeface="+mn-lt"/>
                <a:cs typeface="+mn-lt"/>
              </a:rPr>
              <a:t>to</a:t>
            </a:r>
            <a:r>
              <a:rPr lang="tr-TR" sz="2100" dirty="0">
                <a:ea typeface="+mn-lt"/>
                <a:cs typeface="+mn-lt"/>
              </a:rPr>
              <a:t> transport </a:t>
            </a:r>
            <a:r>
              <a:rPr lang="tr-TR" sz="2100" dirty="0" err="1">
                <a:ea typeface="+mn-lt"/>
                <a:cs typeface="+mn-lt"/>
              </a:rPr>
              <a:t>large</a:t>
            </a:r>
            <a:r>
              <a:rPr lang="tr-TR" sz="2100" dirty="0">
                <a:ea typeface="+mn-lt"/>
                <a:cs typeface="+mn-lt"/>
              </a:rPr>
              <a:t> </a:t>
            </a:r>
            <a:r>
              <a:rPr lang="tr-TR" sz="2100" dirty="0" err="1">
                <a:ea typeface="+mn-lt"/>
                <a:cs typeface="+mn-lt"/>
              </a:rPr>
              <a:t>quantities</a:t>
            </a:r>
            <a:r>
              <a:rPr lang="tr-TR" sz="2100" dirty="0">
                <a:ea typeface="+mn-lt"/>
                <a:cs typeface="+mn-lt"/>
              </a:rPr>
              <a:t> of </a:t>
            </a:r>
            <a:r>
              <a:rPr lang="tr-TR" sz="2100" dirty="0" err="1">
                <a:ea typeface="+mn-lt"/>
                <a:cs typeface="+mn-lt"/>
              </a:rPr>
              <a:t>goods</a:t>
            </a:r>
            <a:r>
              <a:rPr lang="tr-TR" sz="2100" dirty="0">
                <a:ea typeface="+mn-lt"/>
                <a:cs typeface="+mn-lt"/>
              </a:rPr>
              <a:t> </a:t>
            </a:r>
            <a:r>
              <a:rPr lang="tr-TR" sz="2100" dirty="0" err="1">
                <a:ea typeface="+mn-lt"/>
                <a:cs typeface="+mn-lt"/>
              </a:rPr>
              <a:t>or</a:t>
            </a:r>
            <a:r>
              <a:rPr lang="tr-TR" sz="2100" dirty="0">
                <a:ea typeface="+mn-lt"/>
                <a:cs typeface="+mn-lt"/>
              </a:rPr>
              <a:t> </a:t>
            </a:r>
            <a:r>
              <a:rPr lang="tr-TR" sz="2100" dirty="0" err="1">
                <a:ea typeface="+mn-lt"/>
                <a:cs typeface="+mn-lt"/>
              </a:rPr>
              <a:t>numbers</a:t>
            </a:r>
            <a:r>
              <a:rPr lang="tr-TR" sz="2100" dirty="0">
                <a:ea typeface="+mn-lt"/>
                <a:cs typeface="+mn-lt"/>
              </a:rPr>
              <a:t> of </a:t>
            </a:r>
            <a:r>
              <a:rPr lang="tr-TR" sz="2100" dirty="0" err="1">
                <a:ea typeface="+mn-lt"/>
                <a:cs typeface="+mn-lt"/>
              </a:rPr>
              <a:t>people</a:t>
            </a:r>
            <a:r>
              <a:rPr lang="tr-TR" sz="2100" dirty="0">
                <a:ea typeface="+mn-lt"/>
                <a:cs typeface="+mn-lt"/>
              </a:rPr>
              <a:t> </a:t>
            </a:r>
            <a:r>
              <a:rPr lang="tr-TR" sz="2100" dirty="0" err="1">
                <a:ea typeface="+mn-lt"/>
                <a:cs typeface="+mn-lt"/>
              </a:rPr>
              <a:t>over</a:t>
            </a:r>
            <a:r>
              <a:rPr lang="tr-TR" sz="2100" dirty="0">
                <a:ea typeface="+mn-lt"/>
                <a:cs typeface="+mn-lt"/>
              </a:rPr>
              <a:t> </a:t>
            </a:r>
            <a:r>
              <a:rPr lang="tr-TR" sz="2100" dirty="0" err="1">
                <a:ea typeface="+mn-lt"/>
                <a:cs typeface="+mn-lt"/>
              </a:rPr>
              <a:t>long</a:t>
            </a:r>
            <a:r>
              <a:rPr lang="tr-TR" sz="2100" dirty="0">
                <a:ea typeface="+mn-lt"/>
                <a:cs typeface="+mn-lt"/>
              </a:rPr>
              <a:t> </a:t>
            </a:r>
            <a:r>
              <a:rPr lang="tr-TR" sz="2100" dirty="0" err="1">
                <a:ea typeface="+mn-lt"/>
                <a:cs typeface="+mn-lt"/>
              </a:rPr>
              <a:t>distances</a:t>
            </a:r>
            <a:r>
              <a:rPr lang="tr-TR" sz="2100" dirty="0">
                <a:ea typeface="+mn-lt"/>
                <a:cs typeface="+mn-lt"/>
              </a:rPr>
              <a:t> at </a:t>
            </a:r>
            <a:r>
              <a:rPr lang="tr-TR" sz="2100" dirty="0" err="1">
                <a:ea typeface="+mn-lt"/>
                <a:cs typeface="+mn-lt"/>
              </a:rPr>
              <a:t>high</a:t>
            </a:r>
            <a:r>
              <a:rPr lang="tr-TR" sz="2100" dirty="0">
                <a:ea typeface="+mn-lt"/>
                <a:cs typeface="+mn-lt"/>
              </a:rPr>
              <a:t> </a:t>
            </a:r>
            <a:r>
              <a:rPr lang="tr-TR" sz="2100" dirty="0" err="1">
                <a:ea typeface="+mn-lt"/>
                <a:cs typeface="+mn-lt"/>
              </a:rPr>
              <a:t>speeds</a:t>
            </a:r>
            <a:r>
              <a:rPr lang="tr-TR" sz="2100" dirty="0">
                <a:ea typeface="+mn-lt"/>
                <a:cs typeface="+mn-lt"/>
              </a:rPr>
              <a:t> in </a:t>
            </a:r>
            <a:r>
              <a:rPr lang="tr-TR" sz="2100" dirty="0" err="1">
                <a:ea typeface="+mn-lt"/>
                <a:cs typeface="+mn-lt"/>
              </a:rPr>
              <a:t>comfort</a:t>
            </a:r>
            <a:r>
              <a:rPr lang="tr-TR" sz="2100" dirty="0">
                <a:ea typeface="+mn-lt"/>
                <a:cs typeface="+mn-lt"/>
              </a:rPr>
              <a:t> </a:t>
            </a:r>
            <a:r>
              <a:rPr lang="tr-TR" sz="2100" dirty="0" err="1">
                <a:ea typeface="+mn-lt"/>
                <a:cs typeface="+mn-lt"/>
              </a:rPr>
              <a:t>and</a:t>
            </a:r>
            <a:r>
              <a:rPr lang="tr-TR" sz="2100" dirty="0">
                <a:ea typeface="+mn-lt"/>
                <a:cs typeface="+mn-lt"/>
              </a:rPr>
              <a:t> </a:t>
            </a:r>
            <a:r>
              <a:rPr lang="tr-TR" sz="2100" dirty="0">
                <a:ea typeface="+mn-lt"/>
                <a:cs typeface="+mn-lt"/>
                <a:hlinkClick r:id="rId2"/>
              </a:rPr>
              <a:t>safety</a:t>
            </a:r>
            <a:r>
              <a:rPr lang="tr-TR" sz="2100" dirty="0">
                <a:ea typeface="+mn-lt"/>
                <a:cs typeface="+mn-lt"/>
              </a:rPr>
              <a:t> has </a:t>
            </a:r>
            <a:r>
              <a:rPr lang="tr-TR" sz="2100" dirty="0" err="1">
                <a:ea typeface="+mn-lt"/>
                <a:cs typeface="+mn-lt"/>
              </a:rPr>
              <a:t>been</a:t>
            </a:r>
            <a:r>
              <a:rPr lang="tr-TR" sz="2100" dirty="0">
                <a:ea typeface="+mn-lt"/>
                <a:cs typeface="+mn-lt"/>
              </a:rPr>
              <a:t> an </a:t>
            </a:r>
            <a:r>
              <a:rPr lang="tr-TR" sz="2100" dirty="0" err="1">
                <a:ea typeface="+mn-lt"/>
                <a:cs typeface="+mn-lt"/>
              </a:rPr>
              <a:t>index</a:t>
            </a:r>
            <a:r>
              <a:rPr lang="tr-TR" sz="2100" dirty="0">
                <a:ea typeface="+mn-lt"/>
                <a:cs typeface="+mn-lt"/>
              </a:rPr>
              <a:t> of </a:t>
            </a:r>
            <a:r>
              <a:rPr lang="tr-TR" sz="2100" dirty="0" err="1">
                <a:ea typeface="+mn-lt"/>
                <a:cs typeface="+mn-lt"/>
              </a:rPr>
              <a:t>civilization</a:t>
            </a:r>
            <a:r>
              <a:rPr lang="tr-TR" sz="2100" dirty="0">
                <a:ea typeface="+mn-lt"/>
                <a:cs typeface="+mn-lt"/>
              </a:rPr>
              <a:t> </a:t>
            </a:r>
            <a:r>
              <a:rPr lang="tr-TR" sz="2100" dirty="0" err="1">
                <a:ea typeface="+mn-lt"/>
                <a:cs typeface="+mn-lt"/>
              </a:rPr>
              <a:t>and</a:t>
            </a:r>
            <a:r>
              <a:rPr lang="tr-TR" sz="2100" dirty="0">
                <a:ea typeface="+mn-lt"/>
                <a:cs typeface="+mn-lt"/>
              </a:rPr>
              <a:t> in </a:t>
            </a:r>
            <a:r>
              <a:rPr lang="tr-TR" sz="2100" dirty="0" err="1">
                <a:ea typeface="+mn-lt"/>
                <a:cs typeface="+mn-lt"/>
              </a:rPr>
              <a:t>particular</a:t>
            </a:r>
            <a:r>
              <a:rPr lang="tr-TR" sz="2100" dirty="0">
                <a:ea typeface="+mn-lt"/>
                <a:cs typeface="+mn-lt"/>
              </a:rPr>
              <a:t> of </a:t>
            </a:r>
            <a:r>
              <a:rPr lang="tr-TR" sz="2100" dirty="0" err="1">
                <a:ea typeface="+mn-lt"/>
                <a:cs typeface="+mn-lt"/>
              </a:rPr>
              <a:t>technological</a:t>
            </a:r>
            <a:r>
              <a:rPr lang="tr-TR" sz="2100" dirty="0">
                <a:ea typeface="+mn-lt"/>
                <a:cs typeface="+mn-lt"/>
              </a:rPr>
              <a:t> </a:t>
            </a:r>
            <a:r>
              <a:rPr lang="tr-TR" sz="2100" dirty="0" err="1">
                <a:ea typeface="+mn-lt"/>
                <a:cs typeface="+mn-lt"/>
              </a:rPr>
              <a:t>progress</a:t>
            </a:r>
            <a:r>
              <a:rPr lang="tr-TR" sz="2100" dirty="0">
                <a:ea typeface="+mn-lt"/>
                <a:cs typeface="+mn-lt"/>
              </a:rPr>
              <a:t>.</a:t>
            </a:r>
            <a:endParaRPr lang="tr-TR" sz="21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Araba önü">
            <a:extLst>
              <a:ext uri="{FF2B5EF4-FFF2-40B4-BE49-F238E27FC236}">
                <a16:creationId xmlns:a16="http://schemas.microsoft.com/office/drawing/2014/main" id="{C0B79742-4E89-48F7-98B0-F77323BB91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314831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6" descr="bisiklet içeren bir resim&#10;&#10;Açıklama otomatik olarak oluşturuldu">
            <a:extLst>
              <a:ext uri="{FF2B5EF4-FFF2-40B4-BE49-F238E27FC236}">
                <a16:creationId xmlns:a16="http://schemas.microsoft.com/office/drawing/2014/main" id="{4D264738-20A0-4DF8-85EC-154353A33A4E}"/>
              </a:ext>
            </a:extLst>
          </p:cNvPr>
          <p:cNvPicPr>
            <a:picLocks noGrp="1" noChangeAspect="1"/>
          </p:cNvPicPr>
          <p:nvPr>
            <p:ph idx="1"/>
          </p:nvPr>
        </p:nvPicPr>
        <p:blipFill rotWithShape="1">
          <a:blip r:embed="rId2"/>
          <a:srcRect r="4951"/>
          <a:stretch/>
        </p:blipFill>
        <p:spPr>
          <a:xfrm>
            <a:off x="603671" y="-1"/>
            <a:ext cx="11588329" cy="6857999"/>
          </a:xfrm>
          <a:prstGeom prst="rect">
            <a:avLst/>
          </a:prstGeom>
        </p:spPr>
      </p:pic>
      <p:sp>
        <p:nvSpPr>
          <p:cNvPr id="13" name="Rectangle 1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D4D2398-DDAE-482F-B50F-134720CE3B79}"/>
              </a:ext>
            </a:extLst>
          </p:cNvPr>
          <p:cNvSpPr>
            <a:spLocks noGrp="1"/>
          </p:cNvSpPr>
          <p:nvPr>
            <p:ph type="title"/>
          </p:nvPr>
        </p:nvSpPr>
        <p:spPr>
          <a:xfrm>
            <a:off x="1166649" y="721805"/>
            <a:ext cx="3874686" cy="2147520"/>
          </a:xfrm>
        </p:spPr>
        <p:txBody>
          <a:bodyPr vert="horz" lIns="91440" tIns="45720" rIns="91440" bIns="45720" rtlCol="0" anchor="ctr">
            <a:normAutofit/>
          </a:bodyPr>
          <a:lstStyle/>
          <a:p>
            <a:r>
              <a:rPr lang="en-US" sz="3700">
                <a:solidFill>
                  <a:schemeClr val="bg1"/>
                </a:solidFill>
              </a:rPr>
              <a:t>Development of Transportation </a:t>
            </a:r>
          </a:p>
        </p:txBody>
      </p:sp>
      <p:sp>
        <p:nvSpPr>
          <p:cNvPr id="15" name="Rectangle 1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Yer Tutucusu 3">
            <a:extLst>
              <a:ext uri="{FF2B5EF4-FFF2-40B4-BE49-F238E27FC236}">
                <a16:creationId xmlns:a16="http://schemas.microsoft.com/office/drawing/2014/main" id="{A9AFB7BC-1C79-4B16-8BD6-F444338E2C37}"/>
              </a:ext>
            </a:extLst>
          </p:cNvPr>
          <p:cNvSpPr>
            <a:spLocks noGrp="1"/>
          </p:cNvSpPr>
          <p:nvPr>
            <p:ph type="body" sz="half" idx="2"/>
          </p:nvPr>
        </p:nvSpPr>
        <p:spPr>
          <a:xfrm>
            <a:off x="1166649" y="3379979"/>
            <a:ext cx="3874685" cy="3186359"/>
          </a:xfrm>
        </p:spPr>
        <p:txBody>
          <a:bodyPr vert="horz" lIns="91440" tIns="45720" rIns="91440" bIns="45720" rtlCol="0" anchor="ctr">
            <a:normAutofit/>
          </a:bodyPr>
          <a:lstStyle/>
          <a:p>
            <a:pPr indent="-228600">
              <a:buFont typeface="Arial" panose="020B0604020202020204" pitchFamily="34" charset="0"/>
              <a:buChar char="•"/>
            </a:pPr>
            <a:r>
              <a:rPr lang="en-US" sz="1800">
                <a:solidFill>
                  <a:schemeClr val="bg1"/>
                </a:solidFill>
              </a:rPr>
              <a:t>Transportation has developed a lot over time, together with the primitiveness of the first transportation vehicles, we see that there are huge differences when we put the current vehicles side by side. Although the temporal process of transportation dates back to the wheels in the stone age, the first car was made in Germany in 1886.</a:t>
            </a:r>
          </a:p>
        </p:txBody>
      </p:sp>
      <p:sp>
        <p:nvSpPr>
          <p:cNvPr id="5" name="Metin kutusu 4">
            <a:extLst>
              <a:ext uri="{FF2B5EF4-FFF2-40B4-BE49-F238E27FC236}">
                <a16:creationId xmlns:a16="http://schemas.microsoft.com/office/drawing/2014/main" id="{BB6734F2-31B0-421D-B26B-175D8D9ABBB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tr-TR" dirty="0">
              <a:latin typeface="Calibri Light"/>
              <a:cs typeface="Calibri Light"/>
            </a:endParaRPr>
          </a:p>
        </p:txBody>
      </p:sp>
    </p:spTree>
    <p:extLst>
      <p:ext uri="{BB962C8B-B14F-4D97-AF65-F5344CB8AC3E}">
        <p14:creationId xmlns:p14="http://schemas.microsoft.com/office/powerpoint/2010/main" val="2808541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2">
            <a:extLst>
              <a:ext uri="{FF2B5EF4-FFF2-40B4-BE49-F238E27FC236}">
                <a16:creationId xmlns:a16="http://schemas.microsoft.com/office/drawing/2014/main" id="{95156D82-5315-4F7E-9097-C829D9135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2473" y="-4805300"/>
            <a:ext cx="2587052"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3D004AF-3E97-4273-A1A7-CE639250A3AA}"/>
              </a:ext>
            </a:extLst>
          </p:cNvPr>
          <p:cNvSpPr>
            <a:spLocks noGrp="1"/>
          </p:cNvSpPr>
          <p:nvPr>
            <p:ph type="title"/>
          </p:nvPr>
        </p:nvSpPr>
        <p:spPr>
          <a:xfrm>
            <a:off x="1808548" y="530942"/>
            <a:ext cx="8574905" cy="1788310"/>
          </a:xfrm>
        </p:spPr>
        <p:txBody>
          <a:bodyPr anchor="b">
            <a:normAutofit/>
          </a:bodyPr>
          <a:lstStyle/>
          <a:p>
            <a:pPr algn="ctr"/>
            <a:r>
              <a:rPr lang="tr-TR" sz="5400">
                <a:cs typeface="Calibri Light"/>
              </a:rPr>
              <a:t>Fun Fact</a:t>
            </a:r>
            <a:endParaRPr lang="tr-TR" sz="5400"/>
          </a:p>
        </p:txBody>
      </p:sp>
      <p:grpSp>
        <p:nvGrpSpPr>
          <p:cNvPr id="12" name="Group 11">
            <a:extLst>
              <a:ext uri="{FF2B5EF4-FFF2-40B4-BE49-F238E27FC236}">
                <a16:creationId xmlns:a16="http://schemas.microsoft.com/office/drawing/2014/main" id="{9741695D-9404-4FC6-A5DE-1DE3180243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2392" y="73152"/>
            <a:ext cx="1178966" cy="232963"/>
            <a:chOff x="5422392" y="73152"/>
            <a:chExt cx="1178966" cy="232963"/>
          </a:xfrm>
        </p:grpSpPr>
        <p:sp>
          <p:nvSpPr>
            <p:cNvPr id="13" name="Rectangle 64">
              <a:extLst>
                <a:ext uri="{FF2B5EF4-FFF2-40B4-BE49-F238E27FC236}">
                  <a16:creationId xmlns:a16="http://schemas.microsoft.com/office/drawing/2014/main" id="{E74792E2-D26F-45C2-B964-9FD39D189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6">
              <a:extLst>
                <a:ext uri="{FF2B5EF4-FFF2-40B4-BE49-F238E27FC236}">
                  <a16:creationId xmlns:a16="http://schemas.microsoft.com/office/drawing/2014/main" id="{1FC9B46E-E5B7-47A6-B707-C0AF85018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6B78075F-9A6C-49B5-8B6C-FBB50DFBDD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DD80F9E-9A07-460F-8A53-63CCB5FC6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475E2B9-7E9E-4E85-80CB-81E51711FD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D322257-C0BF-4112-9D8C-65B2D465C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9D1AE5B-8B5F-4B92-B83C-BB5163464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5686348-E82F-4101-B3FB-2813519F1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D8E8995-C040-46B2-8467-F1819C69C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2E2EC0D-D45B-4F5F-A559-D61997BF5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89D25B4-224F-4C60-BB0F-049647D01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9180E2B0-750A-49A3-BEAF-A1299108DD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D996A76-5A53-41DE-8EFF-B92F894D96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ACBBC047-051D-410D-AA02-310C4D6B2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19B2301F-B8AB-4A70-8AA3-8321907333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9B0FFD39-C9B9-4547-A5E3-200B5A2EE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CA84860-0B0C-42F2-B940-43C8EF645E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6EFD98F0-7FD0-4D4A-A1E7-F12AFD995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DE29A9F0-5C13-4593-92EE-AB44FAE7B8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50C18439-26EC-4C5B-9653-8A73EF44B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5117291A-7045-461E-8D7B-A7CD895C129C}"/>
              </a:ext>
            </a:extLst>
          </p:cNvPr>
          <p:cNvSpPr>
            <a:spLocks noGrp="1"/>
          </p:cNvSpPr>
          <p:nvPr>
            <p:ph idx="1"/>
          </p:nvPr>
        </p:nvSpPr>
        <p:spPr>
          <a:xfrm>
            <a:off x="1516201" y="2901142"/>
            <a:ext cx="9159598" cy="3288286"/>
          </a:xfrm>
        </p:spPr>
        <p:txBody>
          <a:bodyPr vert="horz" lIns="91440" tIns="45720" rIns="91440" bIns="45720" rtlCol="0" anchor="ctr">
            <a:normAutofit/>
          </a:bodyPr>
          <a:lstStyle/>
          <a:p>
            <a:pPr marL="0" indent="0">
              <a:buNone/>
            </a:pPr>
            <a:r>
              <a:rPr lang="en" sz="2400" i="1" dirty="0">
                <a:latin typeface="Calibri"/>
                <a:cs typeface="Calibri"/>
              </a:rPr>
              <a:t>According to many sources, August 17, 1896 is considered to be the date of the first traffic accident resulting in death in the world. A driver, who got his license in London, crashes into 44-year-old Bridget Driscoll despite going at 12 km/h and causes the woman to die there.</a:t>
            </a:r>
            <a:endParaRPr lang="tr-TR" sz="2400" i="1">
              <a:latin typeface="Calibri"/>
              <a:cs typeface="Calibri"/>
            </a:endParaRPr>
          </a:p>
          <a:p>
            <a:pPr marL="0" indent="0">
              <a:buNone/>
            </a:pPr>
            <a:r>
              <a:rPr lang="en" sz="2400" i="1" dirty="0">
                <a:latin typeface="Calibri"/>
                <a:cs typeface="Calibri"/>
              </a:rPr>
              <a:t>And yes, there was just two cars in the whole state...</a:t>
            </a:r>
          </a:p>
        </p:txBody>
      </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63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BA08428-AA77-479F-83BF-714C8F853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3" y="1"/>
            <a:ext cx="1219988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DFD2C8C-29BD-4D72-82A7-8D7AE375BFCB}"/>
              </a:ext>
            </a:extLst>
          </p:cNvPr>
          <p:cNvSpPr>
            <a:spLocks noGrp="1"/>
          </p:cNvSpPr>
          <p:nvPr>
            <p:ph type="title"/>
          </p:nvPr>
        </p:nvSpPr>
        <p:spPr>
          <a:xfrm>
            <a:off x="1166648" y="721805"/>
            <a:ext cx="5083681" cy="2147520"/>
          </a:xfrm>
        </p:spPr>
        <p:txBody>
          <a:bodyPr vert="horz" lIns="91440" tIns="45720" rIns="91440" bIns="45720" rtlCol="0" anchor="ctr">
            <a:normAutofit/>
          </a:bodyPr>
          <a:lstStyle/>
          <a:p>
            <a:r>
              <a:rPr lang="en-US" sz="4200" kern="1200">
                <a:solidFill>
                  <a:schemeClr val="tx1"/>
                </a:solidFill>
                <a:latin typeface="+mj-lt"/>
                <a:ea typeface="+mj-ea"/>
                <a:cs typeface="+mj-cs"/>
              </a:rPr>
              <a:t>Old and New Transportation Vehicles</a:t>
            </a:r>
          </a:p>
        </p:txBody>
      </p:sp>
      <p:sp>
        <p:nvSpPr>
          <p:cNvPr id="15" name="Rectangle 1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2C9D811-52F9-4605-AA6B-959FA39FCA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8" name="Rectangle 64">
              <a:extLst>
                <a:ext uri="{FF2B5EF4-FFF2-40B4-BE49-F238E27FC236}">
                  <a16:creationId xmlns:a16="http://schemas.microsoft.com/office/drawing/2014/main" id="{82CCA4BF-1607-4DC4-AA3F-59A50EA6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FCFEDF7-2503-4196-B5A4-0CC0A0D5E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376A52EA-A2E9-4F61-9668-A59762D1B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400F533-FEF3-4685-B9B5-9EE5DBA3F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F703FD24-A3DC-45EA-B3E2-53C759AB6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7A38E19C-1E79-4D33-8B7E-BAB2D7470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CE30A0C9-C855-4901-89F1-AEC10CA87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C653C1B0-18BA-47BE-A208-0CD30330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833FC49-54E2-48EA-A180-22FE52416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94EE6DA9-38C7-42E3-AF87-E9B5C64E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0D1C8302-4AC2-4892-909D-C573DD847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A78E8263-F8AF-405C-81F3-57280435E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8657258F-DE53-4042-9246-8E64F71C7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3D224DDF-6367-4058-8C02-B6243A66C6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7FDD23D-5B19-4CA9-BEAD-6E1771A54D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FE3ABE1F-9941-4E30-912E-FD1F7A4A5D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FDA1DC7-84C5-4ABE-AF8C-1005884AD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7F2CA86-DC7A-49C7-803B-048B2CFF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765AC3F3-0375-48CC-8E94-8F7EBE568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A256E40-9A94-427C-A900-3007BF274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6" descr="metin, yol, bina, araba içeren bir resim&#10;&#10;Açıklama otomatik olarak oluşturuldu">
            <a:extLst>
              <a:ext uri="{FF2B5EF4-FFF2-40B4-BE49-F238E27FC236}">
                <a16:creationId xmlns:a16="http://schemas.microsoft.com/office/drawing/2014/main" id="{27976B4A-AE14-4BF0-9B1E-AB247EEBC7C9}"/>
              </a:ext>
            </a:extLst>
          </p:cNvPr>
          <p:cNvPicPr>
            <a:picLocks noChangeAspect="1"/>
          </p:cNvPicPr>
          <p:nvPr/>
        </p:nvPicPr>
        <p:blipFill rotWithShape="1">
          <a:blip r:embed="rId2"/>
          <a:srcRect t="16091" r="-1" b="3678"/>
          <a:stretch/>
        </p:blipFill>
        <p:spPr>
          <a:xfrm>
            <a:off x="6813843" y="427003"/>
            <a:ext cx="4892040" cy="2953512"/>
          </a:xfrm>
          <a:prstGeom prst="rect">
            <a:avLst/>
          </a:prstGeom>
        </p:spPr>
      </p:pic>
      <p:sp>
        <p:nvSpPr>
          <p:cNvPr id="4" name="Metin Yer Tutucusu 3">
            <a:extLst>
              <a:ext uri="{FF2B5EF4-FFF2-40B4-BE49-F238E27FC236}">
                <a16:creationId xmlns:a16="http://schemas.microsoft.com/office/drawing/2014/main" id="{AD118841-8153-4090-BC99-89E94A84C7F2}"/>
              </a:ext>
            </a:extLst>
          </p:cNvPr>
          <p:cNvSpPr>
            <a:spLocks noGrp="1"/>
          </p:cNvSpPr>
          <p:nvPr>
            <p:ph type="body" sz="half" idx="2"/>
          </p:nvPr>
        </p:nvSpPr>
        <p:spPr>
          <a:xfrm>
            <a:off x="1166649" y="3531476"/>
            <a:ext cx="5083680" cy="3034862"/>
          </a:xfrm>
        </p:spPr>
        <p:txBody>
          <a:bodyPr vert="horz" lIns="91440" tIns="45720" rIns="91440" bIns="45720" rtlCol="0" anchor="ctr">
            <a:normAutofit/>
          </a:bodyPr>
          <a:lstStyle/>
          <a:p>
            <a:pPr indent="-228600">
              <a:buFont typeface="Arial" panose="020B0604020202020204" pitchFamily="34" charset="0"/>
              <a:buChar char="•"/>
            </a:pPr>
            <a:r>
              <a:rPr lang="en-US" sz="1800"/>
              <a:t>Technology developed over time, however, the means of transportation did not stand still. The vehicles, which have developed gradually over time, broke new ground in terms of fuel, transportation speed and ergonomic structure.</a:t>
            </a:r>
          </a:p>
        </p:txBody>
      </p:sp>
      <p:pic>
        <p:nvPicPr>
          <p:cNvPr id="5" name="Resim 5" descr="çayır, açık hava, ağaç, ulaşım içeren bir resim&#10;&#10;Açıklama otomatik olarak oluşturuldu">
            <a:extLst>
              <a:ext uri="{FF2B5EF4-FFF2-40B4-BE49-F238E27FC236}">
                <a16:creationId xmlns:a16="http://schemas.microsoft.com/office/drawing/2014/main" id="{C8C90041-5E42-4315-842C-F2BACA5725A5}"/>
              </a:ext>
            </a:extLst>
          </p:cNvPr>
          <p:cNvPicPr>
            <a:picLocks noGrp="1" noChangeAspect="1"/>
          </p:cNvPicPr>
          <p:nvPr>
            <p:ph idx="1"/>
          </p:nvPr>
        </p:nvPicPr>
        <p:blipFill rotWithShape="1">
          <a:blip r:embed="rId3"/>
          <a:srcRect l="6336" r="496" b="2"/>
          <a:stretch/>
        </p:blipFill>
        <p:spPr>
          <a:xfrm>
            <a:off x="6813843" y="3612826"/>
            <a:ext cx="4892040" cy="2953512"/>
          </a:xfrm>
          <a:prstGeom prst="rect">
            <a:avLst/>
          </a:prstGeom>
        </p:spPr>
      </p:pic>
    </p:spTree>
    <p:extLst>
      <p:ext uri="{BB962C8B-B14F-4D97-AF65-F5344CB8AC3E}">
        <p14:creationId xmlns:p14="http://schemas.microsoft.com/office/powerpoint/2010/main" val="1475982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06A036A-BD4E-472A-9BC9-A358D149DBFA}"/>
              </a:ext>
            </a:extLst>
          </p:cNvPr>
          <p:cNvSpPr>
            <a:spLocks noGrp="1"/>
          </p:cNvSpPr>
          <p:nvPr>
            <p:ph type="title"/>
          </p:nvPr>
        </p:nvSpPr>
        <p:spPr>
          <a:xfrm>
            <a:off x="1166649" y="721805"/>
            <a:ext cx="10258732" cy="2147520"/>
          </a:xfrm>
        </p:spPr>
        <p:txBody>
          <a:bodyPr anchor="b">
            <a:normAutofit/>
          </a:bodyPr>
          <a:lstStyle/>
          <a:p>
            <a:r>
              <a:rPr lang="tr-TR" sz="6000">
                <a:cs typeface="Calibri Light"/>
              </a:rPr>
              <a:t>Sources</a:t>
            </a:r>
            <a:endParaRPr lang="tr-TR" sz="6000"/>
          </a:p>
        </p:txBody>
      </p:sp>
      <p:grpSp>
        <p:nvGrpSpPr>
          <p:cNvPr id="35" name="Group 13">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5"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B36D6A3-6A88-49CF-BDBA-85A5A6F1443A}"/>
              </a:ext>
            </a:extLst>
          </p:cNvPr>
          <p:cNvSpPr>
            <a:spLocks noGrp="1"/>
          </p:cNvSpPr>
          <p:nvPr>
            <p:ph idx="1"/>
          </p:nvPr>
        </p:nvSpPr>
        <p:spPr>
          <a:xfrm>
            <a:off x="1166649" y="3509010"/>
            <a:ext cx="10258733" cy="3057328"/>
          </a:xfrm>
        </p:spPr>
        <p:txBody>
          <a:bodyPr vert="horz" lIns="91440" tIns="45720" rIns="91440" bIns="45720" rtlCol="0" anchor="ctr">
            <a:normAutofit/>
          </a:bodyPr>
          <a:lstStyle/>
          <a:p>
            <a:pPr marL="0" indent="0">
              <a:buNone/>
            </a:pPr>
            <a:r>
              <a:rPr lang="tr-TR" sz="2000" dirty="0">
                <a:ea typeface="+mn-lt"/>
                <a:cs typeface="+mn-lt"/>
                <a:hlinkClick r:id="rId2"/>
              </a:rPr>
              <a:t>https://www.britannica.com/technology/transportation-technology</a:t>
            </a:r>
            <a:endParaRPr lang="tr-TR" sz="2000" dirty="0">
              <a:ea typeface="+mn-lt"/>
              <a:cs typeface="+mn-lt"/>
            </a:endParaRPr>
          </a:p>
          <a:p>
            <a:pPr marL="0" indent="0">
              <a:buNone/>
            </a:pPr>
            <a:r>
              <a:rPr lang="tr-TR" sz="2000" dirty="0">
                <a:ea typeface="+mn-lt"/>
                <a:cs typeface="+mn-lt"/>
                <a:hlinkClick r:id="rId3"/>
              </a:rPr>
              <a:t>https://www.ikinciyeni.com/blog/oto-bellek-detay/tarihe-gecen-ilk-trafik-kazasi#:~:text=Bir%C3%A7ok%20kayna%C4%9Fa%20g%C3%B6re%20ise%2017,kad%C4%B1nca%C4%9F%C4%B1z%C4%B1n%20orada%20%C3%B6lmesine%20neden%20olur</a:t>
            </a:r>
            <a:r>
              <a:rPr lang="tr-TR" sz="2000" dirty="0">
                <a:ea typeface="+mn-lt"/>
                <a:cs typeface="+mn-lt"/>
              </a:rPr>
              <a:t>.</a:t>
            </a:r>
          </a:p>
          <a:p>
            <a:pPr marL="0" indent="0">
              <a:buNone/>
            </a:pPr>
            <a:r>
              <a:rPr lang="tr-TR" sz="2000" u="sng" dirty="0">
                <a:solidFill>
                  <a:srgbClr val="0070C0"/>
                </a:solidFill>
                <a:cs typeface="Calibri"/>
              </a:rPr>
              <a:t>Google </a:t>
            </a:r>
            <a:r>
              <a:rPr lang="tr-TR" sz="2000" u="sng" dirty="0" err="1">
                <a:solidFill>
                  <a:srgbClr val="0070C0"/>
                </a:solidFill>
                <a:cs typeface="Calibri"/>
              </a:rPr>
              <a:t>Pictures</a:t>
            </a:r>
            <a:endParaRPr lang="tr-TR" sz="2000" u="sng" dirty="0">
              <a:solidFill>
                <a:srgbClr val="0070C0"/>
              </a:solidFill>
              <a:cs typeface="Calibri"/>
            </a:endParaRPr>
          </a:p>
        </p:txBody>
      </p:sp>
    </p:spTree>
    <p:extLst>
      <p:ext uri="{BB962C8B-B14F-4D97-AF65-F5344CB8AC3E}">
        <p14:creationId xmlns:p14="http://schemas.microsoft.com/office/powerpoint/2010/main" val="112369991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Geniş ekran</PresentationFormat>
  <Paragraphs>0</Paragraphs>
  <Slides>7</Slides>
  <Notes>0</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Ofis Teması</vt:lpstr>
      <vt:lpstr>Developments and Improvements in Transportation</vt:lpstr>
      <vt:lpstr>Content </vt:lpstr>
      <vt:lpstr>Transportation</vt:lpstr>
      <vt:lpstr>Development of Transportation </vt:lpstr>
      <vt:lpstr>Fun Fact</vt:lpstr>
      <vt:lpstr>Old and New Transportation Vehicles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94</cp:revision>
  <dcterms:created xsi:type="dcterms:W3CDTF">2022-01-26T10:18:57Z</dcterms:created>
  <dcterms:modified xsi:type="dcterms:W3CDTF">2022-01-26T11:13:23Z</dcterms:modified>
</cp:coreProperties>
</file>