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63" r:id="rId3"/>
    <p:sldId id="258" r:id="rId4"/>
    <p:sldId id="257" r:id="rId5"/>
    <p:sldId id="259" r:id="rId6"/>
    <p:sldId id="260" r:id="rId7"/>
    <p:sldId id="261" r:id="rId8"/>
    <p:sldId id="262" r:id="rId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1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smtClean="0"/>
              <a:t>Clique para editar o estilo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214658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smtClean="0"/>
              <a:t>Clique para editar o estilo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291548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smtClean="0"/>
              <a:t>Clique para editar o estilo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94874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smtClean="0"/>
              <a:t>Clique para editar o estilo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965546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smtClean="0"/>
              <a:t>Clique para editar o estilo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2912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smtClean="0"/>
              <a:t>Clique para editar o estilo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252524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389980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smtClean="0"/>
              <a:t>Clique para editar o estilo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139320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92593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smtClean="0"/>
              <a:t>Clique para editar o estilo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17374260-9A87-47C6-8B88-8975D085CE0F}"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204009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17374260-9A87-47C6-8B88-8975D085CE0F}"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338494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17374260-9A87-47C6-8B88-8975D085CE0F}" type="datetimeFigureOut">
              <a:rPr lang="en-US" smtClean="0"/>
              <a:pPr/>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62866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17374260-9A87-47C6-8B88-8975D085CE0F}"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25150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74260-9A87-47C6-8B88-8975D085CE0F}"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229962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smtClean="0"/>
              <a:t>Clique para editar o estilo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17374260-9A87-47C6-8B88-8975D085CE0F}"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257605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17374260-9A87-47C6-8B88-8975D085CE0F}"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58137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smtClean="0"/>
              <a:t>Clique para editar o estilo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374260-9A87-47C6-8B88-8975D085CE0F}" type="datetimeFigureOut">
              <a:rPr lang="en-US" smtClean="0"/>
              <a:pPr/>
              <a:t>4/17/2017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552D73-D77D-48EE-9932-D29F93A0EA99}" type="slidenum">
              <a:rPr lang="en-US" smtClean="0"/>
              <a:pPr/>
              <a:t>‹nº›</a:t>
            </a:fld>
            <a:endParaRPr lang="en-US"/>
          </a:p>
        </p:txBody>
      </p:sp>
    </p:spTree>
    <p:extLst>
      <p:ext uri="{BB962C8B-B14F-4D97-AF65-F5344CB8AC3E}">
        <p14:creationId xmlns:p14="http://schemas.microsoft.com/office/powerpoint/2010/main" xmlns="" val="10856082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678765"/>
            <a:ext cx="7766936" cy="1646302"/>
          </a:xfrm>
        </p:spPr>
        <p:txBody>
          <a:bodyPr/>
          <a:lstStyle/>
          <a:p>
            <a:r>
              <a:rPr lang="en-US" sz="8000" dirty="0" smtClean="0">
                <a:latin typeface="Agency FB" panose="020B0503020202020204" pitchFamily="34" charset="0"/>
              </a:rPr>
              <a:t>eTwinning Project</a:t>
            </a:r>
            <a:endParaRPr lang="en-US" sz="8000" dirty="0">
              <a:latin typeface="Agency FB" panose="020B0503020202020204" pitchFamily="34" charset="0"/>
            </a:endParaRPr>
          </a:p>
        </p:txBody>
      </p:sp>
      <p:sp>
        <p:nvSpPr>
          <p:cNvPr id="4" name="CaixaDeTexto 3"/>
          <p:cNvSpPr txBox="1"/>
          <p:nvPr/>
        </p:nvSpPr>
        <p:spPr>
          <a:xfrm>
            <a:off x="798978" y="5331854"/>
            <a:ext cx="6168980" cy="1015663"/>
          </a:xfrm>
          <a:prstGeom prst="rect">
            <a:avLst/>
          </a:prstGeom>
          <a:noFill/>
        </p:spPr>
        <p:txBody>
          <a:bodyPr wrap="square" rtlCol="0">
            <a:spAutoFit/>
          </a:bodyPr>
          <a:lstStyle/>
          <a:p>
            <a:r>
              <a:rPr lang="en-US" sz="2000" dirty="0" smtClean="0">
                <a:latin typeface="Comic Sans MS" panose="030F0702030302020204" pitchFamily="66" charset="0"/>
                <a:cs typeface="Arabic Typesetting" pitchFamily="66" charset="-78"/>
              </a:rPr>
              <a:t>Work done by: Alexandre Coelho/Mariana Moreira/ Rafaela </a:t>
            </a:r>
            <a:r>
              <a:rPr lang="en-US" sz="2000" dirty="0" err="1" smtClean="0">
                <a:latin typeface="Comic Sans MS" panose="030F0702030302020204" pitchFamily="66" charset="0"/>
                <a:cs typeface="Arabic Typesetting" pitchFamily="66" charset="-78"/>
              </a:rPr>
              <a:t>Novais</a:t>
            </a:r>
            <a:r>
              <a:rPr lang="en-US" sz="2000" dirty="0" smtClean="0">
                <a:latin typeface="Comic Sans MS" panose="030F0702030302020204" pitchFamily="66" charset="0"/>
                <a:cs typeface="Arabic Typesetting" pitchFamily="66" charset="-78"/>
              </a:rPr>
              <a:t>/Raquel Silva/</a:t>
            </a:r>
            <a:r>
              <a:rPr lang="en-US" sz="2000" dirty="0" err="1" smtClean="0">
                <a:latin typeface="Comic Sans MS" panose="030F0702030302020204" pitchFamily="66" charset="0"/>
                <a:cs typeface="Arabic Typesetting" pitchFamily="66" charset="-78"/>
              </a:rPr>
              <a:t>Rui</a:t>
            </a:r>
            <a:r>
              <a:rPr lang="en-US" sz="2000" dirty="0" smtClean="0">
                <a:latin typeface="Comic Sans MS" panose="030F0702030302020204" pitchFamily="66" charset="0"/>
                <a:cs typeface="Arabic Typesetting" pitchFamily="66" charset="-78"/>
              </a:rPr>
              <a:t> Sousa  ESG, Gondomar, Porto, Portugal</a:t>
            </a:r>
            <a:endParaRPr lang="en-US" sz="2000" dirty="0">
              <a:latin typeface="Comic Sans MS" panose="030F0702030302020204" pitchFamily="66" charset="0"/>
              <a:cs typeface="Arabic Typesetting" pitchFamily="66" charset="-78"/>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24847" y="2574314"/>
            <a:ext cx="3866881" cy="2309387"/>
          </a:xfrm>
          <a:prstGeom prst="rect">
            <a:avLst/>
          </a:prstGeom>
        </p:spPr>
      </p:pic>
    </p:spTree>
    <p:extLst>
      <p:ext uri="{BB962C8B-B14F-4D97-AF65-F5344CB8AC3E}">
        <p14:creationId xmlns:p14="http://schemas.microsoft.com/office/powerpoint/2010/main" xmlns="" val="358768092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marc jacobs  decadence"/>
          <p:cNvPicPr>
            <a:picLocks noChangeAspect="1" noChangeArrowheads="1"/>
          </p:cNvPicPr>
          <p:nvPr/>
        </p:nvPicPr>
        <p:blipFill>
          <a:blip r:embed="rId2" cstate="print"/>
          <a:srcRect/>
          <a:stretch>
            <a:fillRect/>
          </a:stretch>
        </p:blipFill>
        <p:spPr bwMode="auto">
          <a:xfrm>
            <a:off x="1323975" y="1154112"/>
            <a:ext cx="6705600" cy="4562476"/>
          </a:xfrm>
          <a:prstGeom prst="rect">
            <a:avLst/>
          </a:prstGeom>
          <a:noFill/>
        </p:spPr>
      </p:pic>
      <p:sp>
        <p:nvSpPr>
          <p:cNvPr id="6" name="Rectângulo 5"/>
          <p:cNvSpPr/>
          <p:nvPr/>
        </p:nvSpPr>
        <p:spPr>
          <a:xfrm>
            <a:off x="1621368" y="399534"/>
            <a:ext cx="6125632" cy="369332"/>
          </a:xfrm>
          <a:prstGeom prst="rect">
            <a:avLst/>
          </a:prstGeom>
        </p:spPr>
        <p:txBody>
          <a:bodyPr wrap="square">
            <a:spAutoFit/>
          </a:bodyPr>
          <a:lstStyle/>
          <a:p>
            <a:r>
              <a:rPr lang="es-ES_tradnl" dirty="0" smtClean="0"/>
              <a:t>https://www.youtube.com/watch?v=xTuQUSy4muI</a:t>
            </a:r>
            <a:endParaRPr lang="es-ES_trad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5647" y="386171"/>
            <a:ext cx="8596668" cy="1320800"/>
          </a:xfrm>
        </p:spPr>
        <p:txBody>
          <a:bodyPr>
            <a:noAutofit/>
          </a:bodyPr>
          <a:lstStyle/>
          <a:p>
            <a:r>
              <a:rPr lang="en-US" sz="11500" dirty="0" smtClean="0">
                <a:solidFill>
                  <a:schemeClr val="accent1">
                    <a:lumMod val="75000"/>
                  </a:schemeClr>
                </a:solidFill>
                <a:latin typeface="Agency FB" panose="020B0503020202020204" pitchFamily="34" charset="0"/>
              </a:rPr>
              <a:t>Commercial</a:t>
            </a:r>
            <a:endParaRPr lang="en-US" sz="11500" dirty="0">
              <a:solidFill>
                <a:schemeClr val="accent1">
                  <a:lumMod val="75000"/>
                </a:schemeClr>
              </a:solidFill>
              <a:latin typeface="Agency FB" panose="020B0503020202020204" pitchFamily="34" charset="0"/>
            </a:endParaRPr>
          </a:p>
        </p:txBody>
      </p:sp>
      <p:sp>
        <p:nvSpPr>
          <p:cNvPr id="3" name="CaixaDeTexto 2"/>
          <p:cNvSpPr txBox="1"/>
          <p:nvPr/>
        </p:nvSpPr>
        <p:spPr>
          <a:xfrm>
            <a:off x="330201" y="2272145"/>
            <a:ext cx="9423400" cy="4216539"/>
          </a:xfrm>
          <a:prstGeom prst="rect">
            <a:avLst/>
          </a:prstGeom>
          <a:noFill/>
        </p:spPr>
        <p:txBody>
          <a:bodyPr wrap="square" rtlCol="0">
            <a:spAutoFit/>
          </a:bodyPr>
          <a:lstStyle/>
          <a:p>
            <a:r>
              <a:rPr lang="en-US" sz="2000" b="1" dirty="0" smtClean="0">
                <a:latin typeface="Comic Sans MS" panose="030F0702030302020204" pitchFamily="66" charset="0"/>
                <a:cs typeface="Arabic Typesetting" pitchFamily="66" charset="-78"/>
              </a:rPr>
              <a:t>This commercial portrays women as a vulnerable group, conveying the idea that they just possess and use their sexiness in an excessive way. </a:t>
            </a:r>
            <a:r>
              <a:rPr lang="en-US" sz="2000" b="1" dirty="0">
                <a:latin typeface="Comic Sans MS" panose="030F0702030302020204" pitchFamily="66" charset="0"/>
                <a:cs typeface="Arabic Typesetting" pitchFamily="66" charset="-78"/>
              </a:rPr>
              <a:t>The poses that the actress does in the commercial are an example of this, for example, the fact that she is always lying on the </a:t>
            </a:r>
            <a:r>
              <a:rPr lang="en-US" sz="2000" b="1" dirty="0" smtClean="0">
                <a:latin typeface="Comic Sans MS" panose="030F0702030302020204" pitchFamily="66" charset="0"/>
                <a:cs typeface="Arabic Typesetting" pitchFamily="66" charset="-78"/>
              </a:rPr>
              <a:t>rug.</a:t>
            </a:r>
          </a:p>
          <a:p>
            <a:endParaRPr lang="en-US" sz="2000" b="1" dirty="0" smtClean="0">
              <a:latin typeface="Comic Sans MS" panose="030F0702030302020204" pitchFamily="66" charset="0"/>
              <a:cs typeface="Arabic Typesetting" pitchFamily="66" charset="-78"/>
            </a:endParaRPr>
          </a:p>
          <a:p>
            <a:r>
              <a:rPr lang="en-US" sz="2000" b="1" dirty="0" smtClean="0">
                <a:latin typeface="Comic Sans MS" panose="030F0702030302020204" pitchFamily="66" charset="0"/>
                <a:cs typeface="Arabic Typesetting" pitchFamily="66" charset="-78"/>
              </a:rPr>
              <a:t>The most obvious characteristic is the sensuality, which women are supposed to have, but exaggeratedly. Thus these characteristics become negative.</a:t>
            </a:r>
          </a:p>
          <a:p>
            <a:endParaRPr lang="en-US" sz="2000" b="1" dirty="0" smtClean="0">
              <a:latin typeface="Comic Sans MS" panose="030F0702030302020204" pitchFamily="66" charset="0"/>
              <a:cs typeface="Arabic Typesetting" pitchFamily="66" charset="-78"/>
            </a:endParaRPr>
          </a:p>
          <a:p>
            <a:r>
              <a:rPr lang="en-US" sz="2000" b="1" dirty="0" smtClean="0">
                <a:latin typeface="Comic Sans MS" panose="030F0702030302020204" pitchFamily="66" charset="0"/>
                <a:cs typeface="Arabic Typesetting" pitchFamily="66" charset="-78"/>
              </a:rPr>
              <a:t>This commercial shocks us, because women shouldn’t be portrayed in this way. Women can be sensual, but that isn’t their most important quality.</a:t>
            </a:r>
          </a:p>
          <a:p>
            <a:endParaRPr lang="en-US" sz="2400" b="1" dirty="0" smtClean="0">
              <a:latin typeface="Arabic Typesetting" pitchFamily="66" charset="-78"/>
              <a:cs typeface="Arabic Typesetting" pitchFamily="66" charset="-78"/>
            </a:endParaRPr>
          </a:p>
          <a:p>
            <a:endParaRPr lang="en-US" sz="24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xmlns="" val="1764658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20856" y="3445268"/>
            <a:ext cx="4436859" cy="2959716"/>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337581">
            <a:off x="7065811" y="624468"/>
            <a:ext cx="2762042" cy="3574082"/>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303371">
            <a:off x="393883" y="391092"/>
            <a:ext cx="2930071" cy="3585243"/>
          </a:xfrm>
          <a:prstGeom prst="rect">
            <a:avLst/>
          </a:prstGeom>
        </p:spPr>
      </p:pic>
      <p:sp>
        <p:nvSpPr>
          <p:cNvPr id="8" name="CaixaDeTexto 7"/>
          <p:cNvSpPr txBox="1"/>
          <p:nvPr/>
        </p:nvSpPr>
        <p:spPr>
          <a:xfrm>
            <a:off x="3784600" y="632647"/>
            <a:ext cx="3136899" cy="1938992"/>
          </a:xfrm>
          <a:prstGeom prst="rect">
            <a:avLst/>
          </a:prstGeom>
          <a:noFill/>
        </p:spPr>
        <p:txBody>
          <a:bodyPr wrap="square" rtlCol="0">
            <a:spAutoFit/>
          </a:bodyPr>
          <a:lstStyle/>
          <a:p>
            <a:r>
              <a:rPr lang="en-US" sz="2400" b="1" smtClean="0">
                <a:latin typeface="Comic Sans MS" panose="030F0702030302020204" pitchFamily="66" charset="0"/>
                <a:cs typeface="Arabic Typesetting" pitchFamily="66" charset="-78"/>
              </a:rPr>
              <a:t>Women</a:t>
            </a:r>
            <a:r>
              <a:rPr lang="en-US" sz="2400" b="1" smtClean="0">
                <a:latin typeface="Comic Sans MS" panose="030F0702030302020204" pitchFamily="66" charset="0"/>
                <a:cs typeface="Arabic Typesetting" pitchFamily="66" charset="-78"/>
              </a:rPr>
              <a:t> are much more than </a:t>
            </a:r>
            <a:r>
              <a:rPr lang="en-US" sz="2400" b="1" smtClean="0">
                <a:latin typeface="Comic Sans MS" panose="030F0702030302020204" pitchFamily="66" charset="0"/>
                <a:cs typeface="Arabic Typesetting" pitchFamily="66" charset="-78"/>
              </a:rPr>
              <a:t>sensuality</a:t>
            </a:r>
            <a:r>
              <a:rPr lang="en-US" sz="2400" b="1" smtClean="0">
                <a:latin typeface="Comic Sans MS" panose="030F0702030302020204" pitchFamily="66" charset="0"/>
                <a:cs typeface="Arabic Typesetting" pitchFamily="66" charset="-78"/>
              </a:rPr>
              <a:t>, being as </a:t>
            </a:r>
            <a:r>
              <a:rPr lang="en-US" sz="2400" b="1" smtClean="0">
                <a:latin typeface="Comic Sans MS" panose="030F0702030302020204" pitchFamily="66" charset="0"/>
                <a:cs typeface="Arabic Typesetting" pitchFamily="66" charset="-78"/>
              </a:rPr>
              <a:t>smart</a:t>
            </a:r>
            <a:r>
              <a:rPr lang="en-US" sz="2400" b="1" smtClean="0">
                <a:latin typeface="Comic Sans MS" panose="030F0702030302020204" pitchFamily="66" charset="0"/>
                <a:cs typeface="Arabic Typesetting" pitchFamily="66" charset="-78"/>
              </a:rPr>
              <a:t>, capable and powerful as </a:t>
            </a:r>
            <a:r>
              <a:rPr lang="en-US" sz="2400" b="1" smtClean="0">
                <a:latin typeface="Comic Sans MS" panose="030F0702030302020204" pitchFamily="66" charset="0"/>
                <a:cs typeface="Arabic Typesetting" pitchFamily="66" charset="-78"/>
              </a:rPr>
              <a:t>men.</a:t>
            </a:r>
            <a:endParaRPr lang="en-US" sz="2400" b="1">
              <a:latin typeface="Comic Sans MS" panose="030F0702030302020204" pitchFamily="66" charset="0"/>
              <a:cs typeface="Arabic Typesetting" pitchFamily="66" charset="-78"/>
            </a:endParaRPr>
          </a:p>
        </p:txBody>
      </p:sp>
    </p:spTree>
    <p:extLst>
      <p:ext uri="{BB962C8B-B14F-4D97-AF65-F5344CB8AC3E}">
        <p14:creationId xmlns:p14="http://schemas.microsoft.com/office/powerpoint/2010/main" xmlns="" val="201638976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403439">
            <a:off x="879901" y="391340"/>
            <a:ext cx="3200657" cy="4087968"/>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28507">
            <a:off x="5774002" y="260792"/>
            <a:ext cx="3420774" cy="4345307"/>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0633" y="605307"/>
            <a:ext cx="3676269" cy="3676269"/>
          </a:xfrm>
          <a:prstGeom prst="rect">
            <a:avLst/>
          </a:prstGeom>
        </p:spPr>
      </p:pic>
      <p:sp>
        <p:nvSpPr>
          <p:cNvPr id="5" name="CaixaDeTexto 4"/>
          <p:cNvSpPr txBox="1"/>
          <p:nvPr/>
        </p:nvSpPr>
        <p:spPr>
          <a:xfrm>
            <a:off x="838201" y="4997785"/>
            <a:ext cx="8077602" cy="1015663"/>
          </a:xfrm>
          <a:prstGeom prst="rect">
            <a:avLst/>
          </a:prstGeom>
          <a:noFill/>
        </p:spPr>
        <p:txBody>
          <a:bodyPr wrap="square" rtlCol="0">
            <a:spAutoFit/>
          </a:bodyPr>
          <a:lstStyle/>
          <a:p>
            <a:r>
              <a:rPr lang="en-US" sz="2000" b="1" smtClean="0">
                <a:latin typeface="Comic Sans MS" panose="030F0702030302020204" pitchFamily="66" charset="0"/>
                <a:cs typeface="Arabic Typesetting" pitchFamily="66" charset="-78"/>
              </a:rPr>
              <a:t>We</a:t>
            </a:r>
            <a:r>
              <a:rPr lang="en-US" sz="2000" b="1" smtClean="0">
                <a:latin typeface="Comic Sans MS" panose="030F0702030302020204" pitchFamily="66" charset="0"/>
                <a:cs typeface="Arabic Typesetting" pitchFamily="66" charset="-78"/>
              </a:rPr>
              <a:t> think this type of commercial can change the perspective on girls and </a:t>
            </a:r>
            <a:r>
              <a:rPr lang="en-US" sz="2000" b="1" smtClean="0">
                <a:latin typeface="Comic Sans MS" panose="030F0702030302020204" pitchFamily="66" charset="0"/>
                <a:cs typeface="Arabic Typesetting" pitchFamily="66" charset="-78"/>
              </a:rPr>
              <a:t>boys</a:t>
            </a:r>
            <a:r>
              <a:rPr lang="en-US" sz="2000" b="1" smtClean="0">
                <a:latin typeface="Comic Sans MS" panose="030F0702030302020204" pitchFamily="66" charset="0"/>
                <a:cs typeface="Arabic Typesetting" pitchFamily="66" charset="-78"/>
              </a:rPr>
              <a:t>. In </a:t>
            </a:r>
            <a:r>
              <a:rPr lang="en-US" sz="2000" b="1" smtClean="0">
                <a:latin typeface="Comic Sans MS" panose="030F0702030302020204" pitchFamily="66" charset="0"/>
                <a:cs typeface="Arabic Typesetting" pitchFamily="66" charset="-78"/>
              </a:rPr>
              <a:t>girls</a:t>
            </a:r>
            <a:r>
              <a:rPr lang="en-US" sz="2000" b="1" smtClean="0">
                <a:latin typeface="Comic Sans MS" panose="030F0702030302020204" pitchFamily="66" charset="0"/>
                <a:cs typeface="Arabic Typesetting" pitchFamily="66" charset="-78"/>
              </a:rPr>
              <a:t>, making them think that only by acting this way they will have sucess and attention from </a:t>
            </a:r>
            <a:r>
              <a:rPr lang="en-US" sz="2000" b="1" smtClean="0">
                <a:latin typeface="Comic Sans MS" panose="030F0702030302020204" pitchFamily="66" charset="0"/>
                <a:cs typeface="Arabic Typesetting" pitchFamily="66" charset="-78"/>
              </a:rPr>
              <a:t>men.</a:t>
            </a:r>
            <a:endParaRPr lang="en-US" sz="2000" b="1">
              <a:latin typeface="Comic Sans MS" panose="030F0702030302020204" pitchFamily="66" charset="0"/>
              <a:cs typeface="Arabic Typesetting" pitchFamily="66" charset="-78"/>
            </a:endParaRPr>
          </a:p>
        </p:txBody>
      </p:sp>
    </p:spTree>
    <p:extLst>
      <p:ext uri="{BB962C8B-B14F-4D97-AF65-F5344CB8AC3E}">
        <p14:creationId xmlns:p14="http://schemas.microsoft.com/office/powerpoint/2010/main" xmlns="" val="28051832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2442">
            <a:off x="5098545" y="3668683"/>
            <a:ext cx="4383557" cy="2452227"/>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68788">
            <a:off x="113711" y="184375"/>
            <a:ext cx="4842353" cy="3101043"/>
          </a:xfrm>
          <a:prstGeom prst="rect">
            <a:avLst/>
          </a:prstGeom>
        </p:spPr>
      </p:pic>
      <p:pic>
        <p:nvPicPr>
          <p:cNvPr id="4" name="Imagem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134564">
            <a:off x="319336" y="4103803"/>
            <a:ext cx="5387279" cy="2249425"/>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279348">
            <a:off x="4964275" y="199702"/>
            <a:ext cx="4443815" cy="3332862"/>
          </a:xfrm>
          <a:prstGeom prst="rect">
            <a:avLst/>
          </a:prstGeom>
        </p:spPr>
      </p:pic>
      <p:pic>
        <p:nvPicPr>
          <p:cNvPr id="5" name="Imagem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11796" y="1504178"/>
            <a:ext cx="3322225" cy="3126800"/>
          </a:xfrm>
          <a:prstGeom prst="rect">
            <a:avLst/>
          </a:prstGeom>
        </p:spPr>
      </p:pic>
      <p:sp>
        <p:nvSpPr>
          <p:cNvPr id="8" name="CaixaDeTexto 7"/>
          <p:cNvSpPr txBox="1"/>
          <p:nvPr/>
        </p:nvSpPr>
        <p:spPr>
          <a:xfrm>
            <a:off x="9128726" y="693118"/>
            <a:ext cx="2549236"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smtClean="0">
                <a:latin typeface="Comic Sans MS" panose="030F0702030302020204" pitchFamily="66" charset="0"/>
                <a:cs typeface="Arabic Typesetting" pitchFamily="66" charset="-78"/>
              </a:rPr>
              <a:t>As for boys, leading them to think that only sensuality matters in  women, and making them believe that women are easy to seduce, which may lead them to treat women as mere “objects”.</a:t>
            </a:r>
            <a:endParaRPr lang="en-US" sz="2000" b="1" dirty="0">
              <a:latin typeface="Comic Sans MS" panose="030F0702030302020204" pitchFamily="66" charset="0"/>
              <a:cs typeface="Arabic Typesetting" pitchFamily="66" charset="-78"/>
            </a:endParaRPr>
          </a:p>
        </p:txBody>
      </p:sp>
    </p:spTree>
    <p:extLst>
      <p:ext uri="{BB962C8B-B14F-4D97-AF65-F5344CB8AC3E}">
        <p14:creationId xmlns:p14="http://schemas.microsoft.com/office/powerpoint/2010/main" xmlns="" val="232571865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656960">
            <a:off x="5561813" y="546962"/>
            <a:ext cx="3253756" cy="2079804"/>
          </a:xfrm>
          <a:prstGeom prst="rect">
            <a:avLst/>
          </a:prstGeom>
        </p:spPr>
      </p:pic>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741572">
            <a:off x="1627648" y="2775919"/>
            <a:ext cx="2565997" cy="3592396"/>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806939">
            <a:off x="377944" y="524594"/>
            <a:ext cx="3822161" cy="2352099"/>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681269">
            <a:off x="5484989" y="2561272"/>
            <a:ext cx="2654556" cy="3756196"/>
          </a:xfrm>
          <a:prstGeom prst="rect">
            <a:avLst/>
          </a:prstGeom>
        </p:spPr>
      </p:pic>
      <p:pic>
        <p:nvPicPr>
          <p:cNvPr id="11" name="Imagem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21061" y="1012084"/>
            <a:ext cx="3809524" cy="3809524"/>
          </a:xfrm>
          <a:prstGeom prst="rect">
            <a:avLst/>
          </a:prstGeom>
        </p:spPr>
      </p:pic>
      <p:sp>
        <p:nvSpPr>
          <p:cNvPr id="7" name="CaixaDeTexto 6"/>
          <p:cNvSpPr txBox="1"/>
          <p:nvPr/>
        </p:nvSpPr>
        <p:spPr>
          <a:xfrm>
            <a:off x="9328540" y="434561"/>
            <a:ext cx="2558659"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latin typeface="Comic Sans MS" panose="030F0702030302020204" pitchFamily="66" charset="0"/>
                <a:cs typeface="Arabic Typesetting" pitchFamily="66" charset="-78"/>
              </a:rPr>
              <a:t>This type of commercial can be changed making people realize how much women and men are equally powerful and both are much more than physical </a:t>
            </a:r>
            <a:r>
              <a:rPr lang="en-US" sz="2400" b="1" dirty="0" err="1" smtClean="0">
                <a:latin typeface="Comic Sans MS" panose="030F0702030302020204" pitchFamily="66" charset="0"/>
                <a:cs typeface="Arabic Typesetting" pitchFamily="66" charset="-78"/>
              </a:rPr>
              <a:t>appeararence</a:t>
            </a:r>
            <a:r>
              <a:rPr lang="en-US" sz="2400" b="1" dirty="0" smtClean="0">
                <a:latin typeface="Comic Sans MS" panose="030F0702030302020204" pitchFamily="66" charset="0"/>
                <a:cs typeface="Arabic Typesetting" pitchFamily="66" charset="-78"/>
              </a:rPr>
              <a:t>, showing the qualities of each one.</a:t>
            </a:r>
            <a:endParaRPr lang="en-US" sz="2400" b="1" dirty="0">
              <a:latin typeface="Comic Sans MS" panose="030F0702030302020204" pitchFamily="66" charset="0"/>
              <a:cs typeface="Arabic Typesetting" pitchFamily="66" charset="-78"/>
            </a:endParaRPr>
          </a:p>
        </p:txBody>
      </p:sp>
    </p:spTree>
    <p:extLst>
      <p:ext uri="{BB962C8B-B14F-4D97-AF65-F5344CB8AC3E}">
        <p14:creationId xmlns:p14="http://schemas.microsoft.com/office/powerpoint/2010/main" xmlns="" val="368203676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2049" y="673994"/>
            <a:ext cx="3907545" cy="1180563"/>
          </a:xfrm>
        </p:spPr>
        <p:txBody>
          <a:bodyPr>
            <a:noAutofit/>
          </a:bodyPr>
          <a:lstStyle/>
          <a:p>
            <a:r>
              <a:rPr lang="en-US" sz="11500" b="1" dirty="0" smtClean="0">
                <a:solidFill>
                  <a:schemeClr val="accent5">
                    <a:lumMod val="40000"/>
                    <a:lumOff val="60000"/>
                  </a:schemeClr>
                </a:solidFill>
                <a:latin typeface="Agency FB" panose="020B0503020202020204" pitchFamily="34" charset="0"/>
              </a:rPr>
              <a:t>E</a:t>
            </a:r>
            <a:r>
              <a:rPr lang="en-US" sz="11500" b="1" dirty="0" smtClean="0">
                <a:solidFill>
                  <a:srgbClr val="FFFF00"/>
                </a:solidFill>
                <a:latin typeface="Agency FB" panose="020B0503020202020204" pitchFamily="34" charset="0"/>
              </a:rPr>
              <a:t>N</a:t>
            </a:r>
            <a:r>
              <a:rPr lang="en-US" sz="11500" b="1" dirty="0" smtClean="0">
                <a:solidFill>
                  <a:srgbClr val="00B0F0"/>
                </a:solidFill>
                <a:latin typeface="Agency FB" panose="020B0503020202020204" pitchFamily="34" charset="0"/>
              </a:rPr>
              <a:t>D</a:t>
            </a:r>
            <a:endParaRPr lang="en-US" sz="11500" b="1" dirty="0">
              <a:solidFill>
                <a:srgbClr val="00B0F0"/>
              </a:solidFill>
              <a:latin typeface="Agency FB" panose="020B0503020202020204" pitchFamily="34"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5162" y="2262389"/>
            <a:ext cx="9162782" cy="3665113"/>
          </a:xfrm>
          <a:prstGeom prst="rect">
            <a:avLst/>
          </a:prstGeom>
        </p:spPr>
      </p:pic>
    </p:spTree>
    <p:extLst>
      <p:ext uri="{BB962C8B-B14F-4D97-AF65-F5344CB8AC3E}">
        <p14:creationId xmlns:p14="http://schemas.microsoft.com/office/powerpoint/2010/main" xmlns="" val="77314810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speto">
  <a:themeElements>
    <a:clrScheme name="Aspet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spet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t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192</TotalTime>
  <Words>256</Words>
  <Application>Microsoft Office PowerPoint</Application>
  <PresentationFormat>Personalizados</PresentationFormat>
  <Paragraphs>14</Paragraphs>
  <Slides>8</Slides>
  <Notes>0</Notes>
  <HiddenSlides>0</HiddenSlides>
  <MMClips>0</MMClips>
  <ScaleCrop>false</ScaleCrop>
  <HeadingPairs>
    <vt:vector size="4" baseType="variant">
      <vt:variant>
        <vt:lpstr>Tema</vt:lpstr>
      </vt:variant>
      <vt:variant>
        <vt:i4>1</vt:i4>
      </vt:variant>
      <vt:variant>
        <vt:lpstr>Títulos dos diapositivos</vt:lpstr>
      </vt:variant>
      <vt:variant>
        <vt:i4>8</vt:i4>
      </vt:variant>
    </vt:vector>
  </HeadingPairs>
  <TitlesOfParts>
    <vt:vector size="9" baseType="lpstr">
      <vt:lpstr>Aspeto</vt:lpstr>
      <vt:lpstr>eTwinning Project</vt:lpstr>
      <vt:lpstr>Diapositivo 2</vt:lpstr>
      <vt:lpstr>Commercial</vt:lpstr>
      <vt:lpstr>Diapositivo 4</vt:lpstr>
      <vt:lpstr>Diapositivo 5</vt:lpstr>
      <vt:lpstr>Diapositivo 6</vt:lpstr>
      <vt:lpstr>Diapositivo 7</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eTwinning Project</dc:title>
  <dc:creator>RAFA</dc:creator>
  <cp:lastModifiedBy>Luisiana</cp:lastModifiedBy>
  <cp:revision>18</cp:revision>
  <dcterms:created xsi:type="dcterms:W3CDTF">2017-02-11T11:58:07Z</dcterms:created>
  <dcterms:modified xsi:type="dcterms:W3CDTF">2017-04-17T15:40:30Z</dcterms:modified>
</cp:coreProperties>
</file>