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0" r:id="rId1"/>
    <p:sldMasterId id="2147483681" r:id="rId2"/>
  </p:sldMasterIdLst>
  <p:notesMasterIdLst>
    <p:notesMasterId r:id="rId12"/>
  </p:notesMasterIdLst>
  <p:sldIdLst>
    <p:sldId id="271" r:id="rId3"/>
    <p:sldId id="285" r:id="rId4"/>
    <p:sldId id="256" r:id="rId5"/>
    <p:sldId id="277" r:id="rId6"/>
    <p:sldId id="278" r:id="rId7"/>
    <p:sldId id="279" r:id="rId8"/>
    <p:sldId id="268" r:id="rId9"/>
    <p:sldId id="288" r:id="rId10"/>
    <p:sldId id="287" r:id="rId1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  <a:srgbClr val="00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2A03185-4D53-41CC-A25F-53C97E913C0C}">
  <a:tblStyle styleId="{62A03185-4D53-41CC-A25F-53C97E913C0C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0"/>
  </p:normalViewPr>
  <p:slideViewPr>
    <p:cSldViewPr snapToGrid="0">
      <p:cViewPr>
        <p:scale>
          <a:sx n="70" d="100"/>
          <a:sy n="70" d="100"/>
        </p:scale>
        <p:origin x="-1738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505090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3390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80405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786171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736516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424141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0498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04940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ctrTitle"/>
          </p:nvPr>
        </p:nvSpPr>
        <p:spPr>
          <a:xfrm>
            <a:off x="1650450" y="1830109"/>
            <a:ext cx="5843100" cy="1546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SzPct val="100000"/>
              <a:defRPr sz="4800"/>
            </a:lvl1pPr>
            <a:lvl2pPr lvl="1" algn="ctr" rtl="0">
              <a:spcBef>
                <a:spcPts val="0"/>
              </a:spcBef>
              <a:buSzPct val="100000"/>
              <a:defRPr sz="4800"/>
            </a:lvl2pPr>
            <a:lvl3pPr lvl="2" algn="ctr" rtl="0">
              <a:spcBef>
                <a:spcPts val="0"/>
              </a:spcBef>
              <a:buSzPct val="100000"/>
              <a:defRPr sz="4800"/>
            </a:lvl3pPr>
            <a:lvl4pPr lvl="3" algn="ctr" rtl="0">
              <a:spcBef>
                <a:spcPts val="0"/>
              </a:spcBef>
              <a:buSzPct val="100000"/>
              <a:defRPr sz="4800"/>
            </a:lvl4pPr>
            <a:lvl5pPr lvl="4" algn="ctr" rtl="0">
              <a:spcBef>
                <a:spcPts val="0"/>
              </a:spcBef>
              <a:buSzPct val="100000"/>
              <a:defRPr sz="4800"/>
            </a:lvl5pPr>
            <a:lvl6pPr lvl="5" algn="ctr" rtl="0">
              <a:spcBef>
                <a:spcPts val="0"/>
              </a:spcBef>
              <a:buSzPct val="100000"/>
              <a:defRPr sz="4800"/>
            </a:lvl6pPr>
            <a:lvl7pPr lvl="6" algn="ctr" rtl="0">
              <a:spcBef>
                <a:spcPts val="0"/>
              </a:spcBef>
              <a:buSzPct val="100000"/>
              <a:defRPr sz="4800"/>
            </a:lvl7pPr>
            <a:lvl8pPr lvl="7" algn="ctr" rtl="0">
              <a:spcBef>
                <a:spcPts val="0"/>
              </a:spcBef>
              <a:buSzPct val="100000"/>
              <a:defRPr sz="4800"/>
            </a:lvl8pPr>
            <a:lvl9pPr lvl="8" algn="ctr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rgbClr val="979CB8"/>
              </a:buClr>
              <a:buNone/>
              <a:defRPr>
                <a:solidFill>
                  <a:srgbClr val="979CB8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979CB8"/>
              </a:buClr>
              <a:buSzPct val="100000"/>
              <a:buNone/>
              <a:defRPr sz="3000"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404600" y="2882400"/>
            <a:ext cx="6334799" cy="109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buSzPct val="100000"/>
              <a:buFont typeface="Shadows Into Light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/>
          <p:nvPr/>
        </p:nvSpPr>
        <p:spPr>
          <a:xfrm>
            <a:off x="3593400" y="1651425"/>
            <a:ext cx="1957200" cy="87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</a:p>
        </p:txBody>
      </p:sp>
      <p:sp>
        <p:nvSpPr>
          <p:cNvPr id="70" name="Shape 70"/>
          <p:cNvSpPr/>
          <p:nvPr/>
        </p:nvSpPr>
        <p:spPr>
          <a:xfrm>
            <a:off x="3950607" y="1571221"/>
            <a:ext cx="1308410" cy="1159078"/>
          </a:xfrm>
          <a:custGeom>
            <a:avLst/>
            <a:gdLst/>
            <a:ahLst/>
            <a:cxnLst/>
            <a:rect l="0" t="0" r="0" b="0"/>
            <a:pathLst>
              <a:path w="59251" h="52447" extrusionOk="0">
                <a:moveTo>
                  <a:pt x="31417" y="954"/>
                </a:moveTo>
                <a:cubicBezTo>
                  <a:pt x="25372" y="536"/>
                  <a:pt x="17283" y="-1744"/>
                  <a:pt x="13340" y="2856"/>
                </a:cubicBezTo>
                <a:cubicBezTo>
                  <a:pt x="3770" y="14019"/>
                  <a:pt x="374" y="37628"/>
                  <a:pt x="11755" y="46938"/>
                </a:cubicBezTo>
                <a:cubicBezTo>
                  <a:pt x="19207" y="53034"/>
                  <a:pt x="30838" y="53180"/>
                  <a:pt x="40297" y="51378"/>
                </a:cubicBezTo>
                <a:cubicBezTo>
                  <a:pt x="46480" y="50199"/>
                  <a:pt x="49933" y="42778"/>
                  <a:pt x="52665" y="37107"/>
                </a:cubicBezTo>
                <a:cubicBezTo>
                  <a:pt x="55247" y="31744"/>
                  <a:pt x="60978" y="25793"/>
                  <a:pt x="58690" y="20299"/>
                </a:cubicBezTo>
                <a:cubicBezTo>
                  <a:pt x="57278" y="16911"/>
                  <a:pt x="53473" y="15077"/>
                  <a:pt x="50445" y="13005"/>
                </a:cubicBezTo>
                <a:cubicBezTo>
                  <a:pt x="41917" y="7170"/>
                  <a:pt x="31006" y="-916"/>
                  <a:pt x="21269" y="2539"/>
                </a:cubicBezTo>
                <a:cubicBezTo>
                  <a:pt x="13737" y="5211"/>
                  <a:pt x="5208" y="9706"/>
                  <a:pt x="2241" y="17127"/>
                </a:cubicBezTo>
                <a:cubicBezTo>
                  <a:pt x="-1024" y="25295"/>
                  <a:pt x="-738" y="36131"/>
                  <a:pt x="4144" y="43449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1" name="Shape 71"/>
          <p:cNvSpPr/>
          <p:nvPr/>
        </p:nvSpPr>
        <p:spPr>
          <a:xfrm>
            <a:off x="3874667" y="1485125"/>
            <a:ext cx="1394664" cy="1302551"/>
          </a:xfrm>
          <a:custGeom>
            <a:avLst/>
            <a:gdLst/>
            <a:ahLst/>
            <a:cxnLst/>
            <a:rect l="0" t="0" r="0" b="0"/>
            <a:pathLst>
              <a:path w="63157" h="58939" extrusionOk="0">
                <a:moveTo>
                  <a:pt x="20826" y="0"/>
                </a:moveTo>
                <a:cubicBezTo>
                  <a:pt x="13565" y="0"/>
                  <a:pt x="6296" y="7516"/>
                  <a:pt x="4652" y="14588"/>
                </a:cubicBezTo>
                <a:cubicBezTo>
                  <a:pt x="2363" y="24428"/>
                  <a:pt x="5707" y="35896"/>
                  <a:pt x="11629" y="44082"/>
                </a:cubicBezTo>
                <a:cubicBezTo>
                  <a:pt x="17781" y="52586"/>
                  <a:pt x="29172" y="60332"/>
                  <a:pt x="39537" y="58670"/>
                </a:cubicBezTo>
                <a:cubicBezTo>
                  <a:pt x="49203" y="57119"/>
                  <a:pt x="49748" y="56659"/>
                  <a:pt x="57296" y="50424"/>
                </a:cubicBezTo>
                <a:cubicBezTo>
                  <a:pt x="62555" y="46079"/>
                  <a:pt x="64679" y="36599"/>
                  <a:pt x="61736" y="30445"/>
                </a:cubicBezTo>
                <a:cubicBezTo>
                  <a:pt x="58298" y="23257"/>
                  <a:pt x="56272" y="24643"/>
                  <a:pt x="50954" y="18711"/>
                </a:cubicBezTo>
                <a:cubicBezTo>
                  <a:pt x="47260" y="14590"/>
                  <a:pt x="44103" y="9184"/>
                  <a:pt x="38903" y="7294"/>
                </a:cubicBezTo>
                <a:cubicBezTo>
                  <a:pt x="33438" y="5307"/>
                  <a:pt x="26890" y="5217"/>
                  <a:pt x="21460" y="7294"/>
                </a:cubicBezTo>
                <a:cubicBezTo>
                  <a:pt x="9148" y="12000"/>
                  <a:pt x="-3826" y="29029"/>
                  <a:pt x="1164" y="41228"/>
                </a:cubicBezTo>
                <a:cubicBezTo>
                  <a:pt x="8128" y="58253"/>
                  <a:pt x="49341" y="57602"/>
                  <a:pt x="56345" y="40593"/>
                </a:cubicBezTo>
                <a:cubicBezTo>
                  <a:pt x="58881" y="34431"/>
                  <a:pt x="60566" y="26228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69"/>
                  <a:pt x="17818" y="3588"/>
                  <a:pt x="11946" y="11417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299" cy="4082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6" name="Shape 76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1109975" y="1831450"/>
            <a:ext cx="3266399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2"/>
          </p:nvPr>
        </p:nvSpPr>
        <p:spPr>
          <a:xfrm>
            <a:off x="4915550" y="1831450"/>
            <a:ext cx="3155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800"/>
            </a:lvl1pPr>
            <a:lvl2pPr lvl="1" rtl="0">
              <a:spcBef>
                <a:spcPts val="0"/>
              </a:spcBef>
              <a:buSzPct val="100000"/>
              <a:defRPr sz="1800"/>
            </a:lvl2pPr>
            <a:lvl3pPr lvl="2" rtl="0">
              <a:spcBef>
                <a:spcPts val="0"/>
              </a:spcBef>
              <a:buSzPct val="100000"/>
              <a:defRPr sz="1800"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81" name="Shape 81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82" name="Shape 82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1014825" y="1902800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3429925" y="1902800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3"/>
          </p:nvPr>
        </p:nvSpPr>
        <p:spPr>
          <a:xfrm>
            <a:off x="5845025" y="1902800"/>
            <a:ext cx="2297399" cy="4091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88" name="Shape 88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89" name="Shape 89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1027950" y="689775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buClr>
                <a:srgbClr val="979CB8"/>
              </a:buClr>
              <a:defRPr>
                <a:solidFill>
                  <a:srgbClr val="979CB8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/>
          <p:nvPr/>
        </p:nvSpPr>
        <p:spPr>
          <a:xfrm>
            <a:off x="3120675" y="1533250"/>
            <a:ext cx="3060325" cy="15325"/>
          </a:xfrm>
          <a:custGeom>
            <a:avLst/>
            <a:gdLst/>
            <a:ahLst/>
            <a:cxnLst/>
            <a:rect l="0" t="0" r="0" b="0"/>
            <a:pathLst>
              <a:path w="122413" h="613" extrusionOk="0">
                <a:moveTo>
                  <a:pt x="0" y="317"/>
                </a:moveTo>
                <a:cubicBezTo>
                  <a:pt x="40796" y="1116"/>
                  <a:pt x="81608" y="0"/>
                  <a:pt x="122413" y="0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93" name="Shape 93"/>
          <p:cNvSpPr/>
          <p:nvPr/>
        </p:nvSpPr>
        <p:spPr>
          <a:xfrm>
            <a:off x="3068250" y="1577725"/>
            <a:ext cx="3226850" cy="15875"/>
          </a:xfrm>
          <a:custGeom>
            <a:avLst/>
            <a:gdLst/>
            <a:ahLst/>
            <a:cxnLst/>
            <a:rect l="0" t="0" r="0" b="0"/>
            <a:pathLst>
              <a:path w="129074" h="635" extrusionOk="0">
                <a:moveTo>
                  <a:pt x="0" y="0"/>
                </a:moveTo>
                <a:cubicBezTo>
                  <a:pt x="43025" y="0"/>
                  <a:pt x="86048" y="635"/>
                  <a:pt x="129074" y="635"/>
                </a:cubicBezTo>
              </a:path>
            </a:pathLst>
          </a:custGeom>
          <a:noFill/>
          <a:ln w="9525" cap="flat" cmpd="sng">
            <a:solidFill>
              <a:srgbClr val="979CB8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980400" y="5494075"/>
            <a:ext cx="7183199" cy="692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 rtl="0">
              <a:spcBef>
                <a:spcPts val="360"/>
              </a:spcBef>
              <a:buClr>
                <a:srgbClr val="979CB8"/>
              </a:buClr>
              <a:buSzPct val="100000"/>
              <a:buNone/>
              <a:defRPr sz="1600">
                <a:solidFill>
                  <a:srgbClr val="979CB8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gre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magent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blu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yellow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1630650" y="2655750"/>
            <a:ext cx="5882699" cy="1546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buClr>
                <a:srgbClr val="FFFFFF"/>
              </a:buClr>
              <a:buSzPct val="100000"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2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9" r:id="rId5"/>
    <p:sldLayoutId id="2147483661" r:id="rId6"/>
    <p:sldLayoutId id="2147483662" r:id="rId7"/>
    <p:sldLayoutId id="2147483663" r:id="rId8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824550" y="689775"/>
            <a:ext cx="7547699" cy="91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 rtl="0">
              <a:spcBef>
                <a:spcPts val="0"/>
              </a:spcBef>
              <a:buClr>
                <a:srgbClr val="505670"/>
              </a:buClr>
              <a:buSzPct val="100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070325" y="1918650"/>
            <a:ext cx="7056299" cy="408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 rtl="0">
              <a:spcBef>
                <a:spcPts val="600"/>
              </a:spcBef>
              <a:buClr>
                <a:srgbClr val="505670"/>
              </a:buClr>
              <a:buSzPct val="1000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480"/>
              </a:spcBef>
              <a:buClr>
                <a:srgbClr val="505670"/>
              </a:buClr>
              <a:buSzPct val="100000"/>
              <a:buFont typeface="Varela Round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360"/>
              </a:spcBef>
              <a:buClr>
                <a:srgbClr val="505670"/>
              </a:buClr>
              <a:buSzPct val="100000"/>
              <a:buFont typeface="Varela Round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8" r:id="rId13"/>
    <p:sldLayoutId id="2147483679" r:id="rId14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5.xml"/><Relationship Id="rId1" Type="http://schemas.openxmlformats.org/officeDocument/2006/relationships/video" Target="NULL" TargetMode="External"/><Relationship Id="rId5" Type="http://schemas.openxmlformats.org/officeDocument/2006/relationships/hyperlink" Target="https://www.youtube.com/watch?v=hcykAIAjs54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ctrTitle" idx="4294967295"/>
          </p:nvPr>
        </p:nvSpPr>
        <p:spPr>
          <a:xfrm>
            <a:off x="1660589" y="1937428"/>
            <a:ext cx="6032311" cy="2744066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GB" sz="5400" b="1" dirty="0">
                <a:solidFill>
                  <a:schemeClr val="bg2"/>
                </a:solidFill>
                <a:latin typeface="Sneakerhead BTN" panose="020B0904070503040306" pitchFamily="34" charset="0"/>
              </a:rPr>
              <a:t>(De)constructing Gender Through Advertising</a:t>
            </a:r>
            <a:endParaRPr lang="en" sz="5400" b="1" dirty="0">
              <a:solidFill>
                <a:schemeClr val="bg2"/>
              </a:solidFill>
              <a:latin typeface="Sneakerhead BTN" panose="020B0904070503040306" pitchFamily="34" charset="0"/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1652582" y="1538377"/>
            <a:ext cx="6040318" cy="3781295"/>
          </a:xfrm>
          <a:custGeom>
            <a:avLst/>
            <a:gdLst/>
            <a:ahLst/>
            <a:cxnLst/>
            <a:rect l="0" t="0" r="0" b="0"/>
            <a:pathLst>
              <a:path w="193177" h="68610" extrusionOk="0">
                <a:moveTo>
                  <a:pt x="0" y="9488"/>
                </a:moveTo>
                <a:cubicBezTo>
                  <a:pt x="1258" y="19868"/>
                  <a:pt x="3067" y="30191"/>
                  <a:pt x="3891" y="40616"/>
                </a:cubicBezTo>
                <a:cubicBezTo>
                  <a:pt x="4486" y="48159"/>
                  <a:pt x="181" y="56546"/>
                  <a:pt x="3567" y="63314"/>
                </a:cubicBezTo>
                <a:cubicBezTo>
                  <a:pt x="4873" y="65925"/>
                  <a:pt x="9401" y="63638"/>
                  <a:pt x="12322" y="63638"/>
                </a:cubicBezTo>
                <a:cubicBezTo>
                  <a:pt x="21833" y="63638"/>
                  <a:pt x="31345" y="63484"/>
                  <a:pt x="40856" y="63638"/>
                </a:cubicBezTo>
                <a:cubicBezTo>
                  <a:pt x="63900" y="64009"/>
                  <a:pt x="86875" y="66657"/>
                  <a:pt x="109922" y="66881"/>
                </a:cubicBezTo>
                <a:cubicBezTo>
                  <a:pt x="127331" y="67049"/>
                  <a:pt x="144723" y="68044"/>
                  <a:pt x="162128" y="68502"/>
                </a:cubicBezTo>
                <a:cubicBezTo>
                  <a:pt x="170350" y="68718"/>
                  <a:pt x="178583" y="67997"/>
                  <a:pt x="186771" y="67205"/>
                </a:cubicBezTo>
                <a:cubicBezTo>
                  <a:pt x="188311" y="67055"/>
                  <a:pt x="191161" y="67772"/>
                  <a:pt x="191311" y="66232"/>
                </a:cubicBezTo>
                <a:cubicBezTo>
                  <a:pt x="192716" y="51706"/>
                  <a:pt x="189691" y="37018"/>
                  <a:pt x="190662" y="22458"/>
                </a:cubicBezTo>
                <a:cubicBezTo>
                  <a:pt x="191114" y="15663"/>
                  <a:pt x="196036" y="6211"/>
                  <a:pt x="190662" y="2030"/>
                </a:cubicBezTo>
                <a:cubicBezTo>
                  <a:pt x="185540" y="-1954"/>
                  <a:pt x="177695" y="1381"/>
                  <a:pt x="171207" y="1381"/>
                </a:cubicBezTo>
                <a:cubicBezTo>
                  <a:pt x="155624" y="1381"/>
                  <a:pt x="140081" y="2959"/>
                  <a:pt x="124514" y="3651"/>
                </a:cubicBezTo>
                <a:cubicBezTo>
                  <a:pt x="83458" y="5474"/>
                  <a:pt x="42393" y="7866"/>
                  <a:pt x="1297" y="7866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42" name="Shape 242"/>
          <p:cNvSpPr/>
          <p:nvPr/>
        </p:nvSpPr>
        <p:spPr>
          <a:xfrm>
            <a:off x="1679877" y="1214409"/>
            <a:ext cx="6161609" cy="4340229"/>
          </a:xfrm>
          <a:custGeom>
            <a:avLst/>
            <a:gdLst/>
            <a:ahLst/>
            <a:cxnLst/>
            <a:rect l="0" t="0" r="0" b="0"/>
            <a:pathLst>
              <a:path w="195778" h="70773" extrusionOk="0">
                <a:moveTo>
                  <a:pt x="2270" y="3507"/>
                </a:moveTo>
                <a:cubicBezTo>
                  <a:pt x="4760" y="17455"/>
                  <a:pt x="5299" y="31884"/>
                  <a:pt x="3891" y="45984"/>
                </a:cubicBezTo>
                <a:cubicBezTo>
                  <a:pt x="3385" y="51043"/>
                  <a:pt x="3633" y="56154"/>
                  <a:pt x="3243" y="61224"/>
                </a:cubicBezTo>
                <a:cubicBezTo>
                  <a:pt x="3118" y="62844"/>
                  <a:pt x="1635" y="65090"/>
                  <a:pt x="2918" y="66088"/>
                </a:cubicBezTo>
                <a:cubicBezTo>
                  <a:pt x="6851" y="69146"/>
                  <a:pt x="12877" y="66552"/>
                  <a:pt x="17834" y="67061"/>
                </a:cubicBezTo>
                <a:cubicBezTo>
                  <a:pt x="22381" y="67527"/>
                  <a:pt x="26883" y="68541"/>
                  <a:pt x="31453" y="68682"/>
                </a:cubicBezTo>
                <a:cubicBezTo>
                  <a:pt x="56843" y="69462"/>
                  <a:pt x="82250" y="69655"/>
                  <a:pt x="107653" y="69655"/>
                </a:cubicBezTo>
                <a:cubicBezTo>
                  <a:pt x="127324" y="69655"/>
                  <a:pt x="146995" y="69655"/>
                  <a:pt x="166667" y="69655"/>
                </a:cubicBezTo>
                <a:cubicBezTo>
                  <a:pt x="175871" y="69655"/>
                  <a:pt x="192100" y="74140"/>
                  <a:pt x="193905" y="65115"/>
                </a:cubicBezTo>
                <a:cubicBezTo>
                  <a:pt x="196534" y="51962"/>
                  <a:pt x="195526" y="38321"/>
                  <a:pt x="195526" y="24908"/>
                </a:cubicBezTo>
                <a:cubicBezTo>
                  <a:pt x="195526" y="19055"/>
                  <a:pt x="194229" y="13250"/>
                  <a:pt x="194229" y="7398"/>
                </a:cubicBezTo>
                <a:cubicBezTo>
                  <a:pt x="194229" y="5104"/>
                  <a:pt x="195533" y="855"/>
                  <a:pt x="193256" y="588"/>
                </a:cubicBezTo>
                <a:cubicBezTo>
                  <a:pt x="171486" y="-1973"/>
                  <a:pt x="149636" y="5100"/>
                  <a:pt x="127757" y="6425"/>
                </a:cubicBezTo>
                <a:cubicBezTo>
                  <a:pt x="85244" y="8999"/>
                  <a:pt x="42524" y="6003"/>
                  <a:pt x="0" y="8371"/>
                </a:cubicBezTo>
              </a:path>
            </a:pathLst>
          </a:custGeom>
          <a:noFill/>
          <a:ln w="9525" cap="flat" cmpd="sng">
            <a:solidFill>
              <a:srgbClr val="505670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ra Sampaio aquece a temperatura no anúncio Carls Jr. Thickburger El Diablo - Too Hot To Hand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end="10889.9555"/>
                  <p14:fade in="100" out="1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79829"/>
            <a:ext cx="9144000" cy="5143500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993254" y="6287353"/>
            <a:ext cx="6155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2"/>
                </a:solidFill>
                <a:latin typeface="Sneakerhead BTN" panose="020B0904070503040306" pitchFamily="34" charset="0"/>
                <a:hlinkClick r:id="rId5"/>
              </a:rPr>
              <a:t>https://www.youtube.com/watch?v=hcykAIAjs54</a:t>
            </a:r>
            <a:endParaRPr lang="en-GB" sz="2000" dirty="0">
              <a:solidFill>
                <a:schemeClr val="bg2"/>
              </a:solidFill>
              <a:latin typeface="Sneakerhead BTN" panose="020B090407050304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3575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1180274" y="516031"/>
            <a:ext cx="7404168" cy="1546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GB" sz="3600" dirty="0">
                <a:solidFill>
                  <a:schemeClr val="bg1"/>
                </a:solidFill>
                <a:latin typeface="Sneakerhead BTN" panose="020B0904070503040306" pitchFamily="34" charset="0"/>
              </a:rPr>
              <a:t>How </a:t>
            </a:r>
            <a:r>
              <a:rPr lang="en-GB" sz="3600" dirty="0" smtClean="0">
                <a:solidFill>
                  <a:schemeClr val="bg1"/>
                </a:solidFill>
                <a:latin typeface="Sneakerhead BTN" panose="020B0904070503040306" pitchFamily="34" charset="0"/>
              </a:rPr>
              <a:t>does this commercial </a:t>
            </a:r>
            <a:r>
              <a:rPr lang="en-GB" sz="3600" dirty="0">
                <a:solidFill>
                  <a:schemeClr val="bg1"/>
                </a:solidFill>
                <a:latin typeface="Sneakerhead BTN" panose="020B0904070503040306" pitchFamily="34" charset="0"/>
              </a:rPr>
              <a:t>portray females?</a:t>
            </a:r>
            <a:endParaRPr lang="en" sz="3600" dirty="0">
              <a:solidFill>
                <a:schemeClr val="bg1"/>
              </a:solidFill>
              <a:latin typeface="Sneakerhead BTN" panose="020B0904070503040306" pitchFamily="34" charset="0"/>
            </a:endParaRPr>
          </a:p>
        </p:txBody>
      </p:sp>
      <p:sp>
        <p:nvSpPr>
          <p:cNvPr id="106" name="Shape 106"/>
          <p:cNvSpPr/>
          <p:nvPr/>
        </p:nvSpPr>
        <p:spPr>
          <a:xfrm rot="-4140551">
            <a:off x="7932354" y="-107705"/>
            <a:ext cx="402308" cy="1167266"/>
          </a:xfrm>
          <a:custGeom>
            <a:avLst/>
            <a:gdLst/>
            <a:ahLst/>
            <a:cxnLst/>
            <a:rect l="0" t="0" r="0" b="0"/>
            <a:pathLst>
              <a:path w="30959" h="89819" extrusionOk="0">
                <a:moveTo>
                  <a:pt x="0" y="0"/>
                </a:moveTo>
                <a:cubicBezTo>
                  <a:pt x="5134" y="6917"/>
                  <a:pt x="29561" y="26535"/>
                  <a:pt x="30804" y="41505"/>
                </a:cubicBezTo>
                <a:cubicBezTo>
                  <a:pt x="32047" y="56474"/>
                  <a:pt x="11349" y="81766"/>
                  <a:pt x="7458" y="89819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dash"/>
            <a:round/>
            <a:headEnd type="none" w="lg" len="lg"/>
            <a:tailEnd type="stealth" w="lg" len="lg"/>
          </a:ln>
        </p:spPr>
      </p:sp>
      <p:sp>
        <p:nvSpPr>
          <p:cNvPr id="107" name="Shape 107"/>
          <p:cNvSpPr/>
          <p:nvPr/>
        </p:nvSpPr>
        <p:spPr>
          <a:xfrm>
            <a:off x="4682817" y="1606745"/>
            <a:ext cx="3153375" cy="34500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4" y="973"/>
                  <a:pt x="58157" y="273"/>
                  <a:pt x="87224" y="973"/>
                </a:cubicBezTo>
                <a:cubicBezTo>
                  <a:pt x="100194" y="1285"/>
                  <a:pt x="113311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08" name="Shape 108"/>
          <p:cNvSpPr/>
          <p:nvPr/>
        </p:nvSpPr>
        <p:spPr>
          <a:xfrm>
            <a:off x="4593794" y="1526628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cxnSp>
        <p:nvCxnSpPr>
          <p:cNvPr id="109" name="Shape 109"/>
          <p:cNvCxnSpPr/>
          <p:nvPr/>
        </p:nvCxnSpPr>
        <p:spPr>
          <a:xfrm rot="10800000" flipH="1">
            <a:off x="8604519" y="516031"/>
            <a:ext cx="291900" cy="542999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dash"/>
            <a:round/>
            <a:headEnd type="stealth" w="lg" len="lg"/>
            <a:tailEnd type="none" w="lg" len="lg"/>
          </a:ln>
        </p:spPr>
      </p:cxnSp>
      <p:sp>
        <p:nvSpPr>
          <p:cNvPr id="110" name="Shape 110"/>
          <p:cNvSpPr/>
          <p:nvPr/>
        </p:nvSpPr>
        <p:spPr>
          <a:xfrm>
            <a:off x="1338858" y="3325736"/>
            <a:ext cx="1076796" cy="552677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0"/>
                  <a:pt x="26130" y="-694"/>
                  <a:pt x="22650" y="321"/>
                </a:cubicBezTo>
                <a:cubicBezTo>
                  <a:pt x="10876" y="3755"/>
                  <a:pt x="-4822" y="20012"/>
                  <a:pt x="1573" y="30477"/>
                </a:cubicBezTo>
                <a:cubicBezTo>
                  <a:pt x="7821" y="40700"/>
                  <a:pt x="25332" y="42677"/>
                  <a:pt x="36593" y="38583"/>
                </a:cubicBezTo>
                <a:cubicBezTo>
                  <a:pt x="46488" y="34984"/>
                  <a:pt x="56459" y="21658"/>
                  <a:pt x="53130" y="11670"/>
                </a:cubicBezTo>
                <a:cubicBezTo>
                  <a:pt x="49951" y="2136"/>
                  <a:pt x="34186" y="-1055"/>
                  <a:pt x="24595" y="1943"/>
                </a:cubicBezTo>
                <a:cubicBezTo>
                  <a:pt x="14086" y="5228"/>
                  <a:pt x="2158" y="13741"/>
                  <a:pt x="600" y="24641"/>
                </a:cubicBezTo>
                <a:cubicBezTo>
                  <a:pt x="-77" y="29379"/>
                  <a:pt x="2605" y="35236"/>
                  <a:pt x="6761" y="37611"/>
                </a:cubicBezTo>
                <a:cubicBezTo>
                  <a:pt x="15326" y="42504"/>
                  <a:pt x="29292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2" name="Retângulo 1"/>
          <p:cNvSpPr/>
          <p:nvPr/>
        </p:nvSpPr>
        <p:spPr>
          <a:xfrm>
            <a:off x="1364519" y="2062531"/>
            <a:ext cx="70356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Sneakerhead BTN" panose="020B0904070503040306" pitchFamily="34" charset="0"/>
              </a:rPr>
              <a:t>According </a:t>
            </a:r>
            <a:r>
              <a:rPr lang="en-GB" sz="2800">
                <a:solidFill>
                  <a:schemeClr val="bg1"/>
                </a:solidFill>
                <a:latin typeface="Sneakerhead BTN" panose="020B0904070503040306" pitchFamily="34" charset="0"/>
              </a:rPr>
              <a:t>to </a:t>
            </a:r>
            <a:r>
              <a:rPr lang="en-GB" sz="2800" smtClean="0">
                <a:solidFill>
                  <a:schemeClr val="bg1"/>
                </a:solidFill>
                <a:latin typeface="Sneakerhead BTN" panose="020B0904070503040306" pitchFamily="34" charset="0"/>
              </a:rPr>
              <a:t>what </a:t>
            </a:r>
            <a:r>
              <a:rPr lang="en-GB" sz="2800" dirty="0" smtClean="0">
                <a:solidFill>
                  <a:schemeClr val="bg1"/>
                </a:solidFill>
                <a:latin typeface="Sneakerhead BTN" panose="020B0904070503040306" pitchFamily="34" charset="0"/>
              </a:rPr>
              <a:t>we see, </a:t>
            </a:r>
            <a:r>
              <a:rPr lang="en-GB" sz="2800" dirty="0">
                <a:solidFill>
                  <a:schemeClr val="bg1"/>
                </a:solidFill>
                <a:latin typeface="Sneakerhead BTN" panose="020B0904070503040306" pitchFamily="34" charset="0"/>
              </a:rPr>
              <a:t>females have to follow a stereotype. Women have to be thin, tall, pretty, elegant and, above all, sexy.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41084" t="40625" r="24301" b="25980"/>
          <a:stretch/>
        </p:blipFill>
        <p:spPr>
          <a:xfrm>
            <a:off x="2804221" y="3602074"/>
            <a:ext cx="5800298" cy="3146223"/>
          </a:xfrm>
          <a:prstGeom prst="rect">
            <a:avLst/>
          </a:prstGeom>
        </p:spPr>
      </p:pic>
      <p:sp>
        <p:nvSpPr>
          <p:cNvPr id="10" name="Shape 371"/>
          <p:cNvSpPr/>
          <p:nvPr/>
        </p:nvSpPr>
        <p:spPr>
          <a:xfrm rot="15605105">
            <a:off x="963565" y="2044429"/>
            <a:ext cx="392472" cy="391401"/>
          </a:xfrm>
          <a:custGeom>
            <a:avLst/>
            <a:gdLst/>
            <a:ahLst/>
            <a:cxnLst/>
            <a:rect l="0" t="0" r="0" b="0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body" idx="4294967295"/>
          </p:nvPr>
        </p:nvSpPr>
        <p:spPr>
          <a:xfrm>
            <a:off x="1198087" y="1012489"/>
            <a:ext cx="7443508" cy="446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600" dirty="0">
                <a:solidFill>
                  <a:srgbClr val="FFFFFF"/>
                </a:solidFill>
                <a:latin typeface="Sneakerhead BTN" panose="020B0904070503040306" pitchFamily="34" charset="0"/>
              </a:rPr>
              <a:t>What type of language is  used?</a:t>
            </a:r>
            <a:endParaRPr lang="en" sz="3600" dirty="0">
              <a:solidFill>
                <a:srgbClr val="FFFFFF"/>
              </a:solidFill>
              <a:latin typeface="Sneakerhead BTN" panose="020B0904070503040306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230942" y="2385650"/>
            <a:ext cx="722648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Sneakerhead BTN" panose="020B0904070503040306" pitchFamily="34" charset="0"/>
              </a:rPr>
              <a:t>In this commercial it is used a metaphor with the word "hot". This is associated with the "hot" appearance of the model and the spicy hamburger. </a:t>
            </a:r>
            <a:endParaRPr lang="en-GB" sz="2800" dirty="0" smtClean="0">
              <a:solidFill>
                <a:schemeClr val="bg1"/>
              </a:solidFill>
              <a:latin typeface="Sneakerhead BTN" panose="020B0904070503040306" pitchFamily="34" charset="0"/>
            </a:endParaRPr>
          </a:p>
          <a:p>
            <a:endParaRPr lang="en-GB" sz="2800" dirty="0" smtClean="0">
              <a:solidFill>
                <a:schemeClr val="bg1"/>
              </a:solidFill>
              <a:latin typeface="Sneakerhead BTN" panose="020B0904070503040306" pitchFamily="34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Sneakerhead BTN" panose="020B0904070503040306" pitchFamily="34" charset="0"/>
              </a:rPr>
              <a:t>The </a:t>
            </a:r>
            <a:r>
              <a:rPr lang="en-GB" sz="2800" dirty="0">
                <a:solidFill>
                  <a:schemeClr val="bg1"/>
                </a:solidFill>
                <a:latin typeface="Sneakerhead BTN" panose="020B0904070503040306" pitchFamily="34" charset="0"/>
              </a:rPr>
              <a:t>language used in the video is attractive in order to lead people </a:t>
            </a:r>
            <a:r>
              <a:rPr lang="en-GB" sz="2800" dirty="0" smtClean="0">
                <a:solidFill>
                  <a:schemeClr val="bg1"/>
                </a:solidFill>
                <a:latin typeface="Sneakerhead BTN" panose="020B0904070503040306" pitchFamily="34" charset="0"/>
              </a:rPr>
              <a:t>to buy </a:t>
            </a:r>
            <a:r>
              <a:rPr lang="en-GB" sz="2800" dirty="0">
                <a:solidFill>
                  <a:schemeClr val="bg1"/>
                </a:solidFill>
                <a:latin typeface="Sneakerhead BTN" panose="020B0904070503040306" pitchFamily="34" charset="0"/>
              </a:rPr>
              <a:t>it.</a:t>
            </a:r>
          </a:p>
        </p:txBody>
      </p:sp>
      <p:sp>
        <p:nvSpPr>
          <p:cNvPr id="7" name="Shape 371"/>
          <p:cNvSpPr/>
          <p:nvPr/>
        </p:nvSpPr>
        <p:spPr>
          <a:xfrm rot="15605105">
            <a:off x="859815" y="2285484"/>
            <a:ext cx="392472" cy="391401"/>
          </a:xfrm>
          <a:custGeom>
            <a:avLst/>
            <a:gdLst/>
            <a:ahLst/>
            <a:cxnLst/>
            <a:rect l="0" t="0" r="0" b="0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371"/>
          <p:cNvSpPr/>
          <p:nvPr/>
        </p:nvSpPr>
        <p:spPr>
          <a:xfrm rot="15605105">
            <a:off x="850405" y="4457753"/>
            <a:ext cx="392472" cy="391401"/>
          </a:xfrm>
          <a:custGeom>
            <a:avLst/>
            <a:gdLst/>
            <a:ahLst/>
            <a:cxnLst/>
            <a:rect l="0" t="0" r="0" b="0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107"/>
          <p:cNvSpPr/>
          <p:nvPr/>
        </p:nvSpPr>
        <p:spPr>
          <a:xfrm>
            <a:off x="4068669" y="1647319"/>
            <a:ext cx="2209302" cy="45719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4" y="973"/>
                  <a:pt x="58157" y="273"/>
                  <a:pt x="87224" y="973"/>
                </a:cubicBezTo>
                <a:cubicBezTo>
                  <a:pt x="100194" y="1285"/>
                  <a:pt x="113311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0" name="Shape 107"/>
          <p:cNvSpPr/>
          <p:nvPr/>
        </p:nvSpPr>
        <p:spPr>
          <a:xfrm>
            <a:off x="4068669" y="1693038"/>
            <a:ext cx="2086473" cy="134328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4" y="973"/>
                  <a:pt x="58157" y="273"/>
                  <a:pt x="87224" y="973"/>
                </a:cubicBezTo>
                <a:cubicBezTo>
                  <a:pt x="100194" y="1285"/>
                  <a:pt x="113311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1" name="Shape 110"/>
          <p:cNvSpPr/>
          <p:nvPr/>
        </p:nvSpPr>
        <p:spPr>
          <a:xfrm>
            <a:off x="7246961" y="4880456"/>
            <a:ext cx="736980" cy="537373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0"/>
                  <a:pt x="26130" y="-694"/>
                  <a:pt x="22650" y="321"/>
                </a:cubicBezTo>
                <a:cubicBezTo>
                  <a:pt x="10876" y="3755"/>
                  <a:pt x="-4822" y="20012"/>
                  <a:pt x="1573" y="30477"/>
                </a:cubicBezTo>
                <a:cubicBezTo>
                  <a:pt x="7821" y="40700"/>
                  <a:pt x="25332" y="42677"/>
                  <a:pt x="36593" y="38583"/>
                </a:cubicBezTo>
                <a:cubicBezTo>
                  <a:pt x="46488" y="34984"/>
                  <a:pt x="56459" y="21658"/>
                  <a:pt x="53130" y="11670"/>
                </a:cubicBezTo>
                <a:cubicBezTo>
                  <a:pt x="49951" y="2136"/>
                  <a:pt x="34186" y="-1055"/>
                  <a:pt x="24595" y="1943"/>
                </a:cubicBezTo>
                <a:cubicBezTo>
                  <a:pt x="14086" y="5228"/>
                  <a:pt x="2158" y="13741"/>
                  <a:pt x="600" y="24641"/>
                </a:cubicBezTo>
                <a:cubicBezTo>
                  <a:pt x="-77" y="29379"/>
                  <a:pt x="2605" y="35236"/>
                  <a:pt x="6761" y="37611"/>
                </a:cubicBezTo>
                <a:cubicBezTo>
                  <a:pt x="15326" y="42504"/>
                  <a:pt x="29292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2" name="Shape 110"/>
          <p:cNvSpPr/>
          <p:nvPr/>
        </p:nvSpPr>
        <p:spPr>
          <a:xfrm>
            <a:off x="4919841" y="3200527"/>
            <a:ext cx="736980" cy="537373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0"/>
                  <a:pt x="26130" y="-694"/>
                  <a:pt x="22650" y="321"/>
                </a:cubicBezTo>
                <a:cubicBezTo>
                  <a:pt x="10876" y="3755"/>
                  <a:pt x="-4822" y="20012"/>
                  <a:pt x="1573" y="30477"/>
                </a:cubicBezTo>
                <a:cubicBezTo>
                  <a:pt x="7821" y="40700"/>
                  <a:pt x="25332" y="42677"/>
                  <a:pt x="36593" y="38583"/>
                </a:cubicBezTo>
                <a:cubicBezTo>
                  <a:pt x="46488" y="34984"/>
                  <a:pt x="56459" y="21658"/>
                  <a:pt x="53130" y="11670"/>
                </a:cubicBezTo>
                <a:cubicBezTo>
                  <a:pt x="49951" y="2136"/>
                  <a:pt x="34186" y="-1055"/>
                  <a:pt x="24595" y="1943"/>
                </a:cubicBezTo>
                <a:cubicBezTo>
                  <a:pt x="14086" y="5228"/>
                  <a:pt x="2158" y="13741"/>
                  <a:pt x="600" y="24641"/>
                </a:cubicBezTo>
                <a:cubicBezTo>
                  <a:pt x="-77" y="29379"/>
                  <a:pt x="2605" y="35236"/>
                  <a:pt x="6761" y="37611"/>
                </a:cubicBezTo>
                <a:cubicBezTo>
                  <a:pt x="15326" y="42504"/>
                  <a:pt x="29292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4294967295"/>
          </p:nvPr>
        </p:nvSpPr>
        <p:spPr>
          <a:xfrm>
            <a:off x="849455" y="777967"/>
            <a:ext cx="7484451" cy="446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600" dirty="0">
                <a:solidFill>
                  <a:srgbClr val="FFFFFF"/>
                </a:solidFill>
                <a:latin typeface="Sneakerhead BTN" panose="020B0904070503040306" pitchFamily="34" charset="0"/>
              </a:rPr>
              <a:t>Which characteristics are more evident?</a:t>
            </a:r>
            <a:endParaRPr lang="en" sz="3600" dirty="0">
              <a:solidFill>
                <a:srgbClr val="FFFFFF"/>
              </a:solidFill>
              <a:latin typeface="Sneakerhead BTN" panose="020B0904070503040306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1454829" y="2277409"/>
            <a:ext cx="70750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Sneakerhead BTN" panose="020B0904070503040306" pitchFamily="34" charset="0"/>
              </a:rPr>
              <a:t>The characteristics of the commercial are negative because it conveys the idea that only girls with that particular image can eat it. </a:t>
            </a:r>
            <a:endParaRPr lang="en-GB" sz="2400" dirty="0" smtClean="0">
              <a:solidFill>
                <a:schemeClr val="bg1"/>
              </a:solidFill>
              <a:latin typeface="Sneakerhead BTN" panose="020B0904070503040306" pitchFamily="34" charset="0"/>
            </a:endParaRPr>
          </a:p>
          <a:p>
            <a:endParaRPr lang="en-GB" sz="2400" dirty="0" smtClean="0">
              <a:solidFill>
                <a:schemeClr val="bg1"/>
              </a:solidFill>
              <a:latin typeface="Sneakerhead BTN" panose="020B0904070503040306" pitchFamily="34" charset="0"/>
            </a:endParaRPr>
          </a:p>
          <a:p>
            <a:r>
              <a:rPr lang="en-GB" sz="2400" dirty="0" smtClean="0">
                <a:solidFill>
                  <a:schemeClr val="bg1"/>
                </a:solidFill>
                <a:latin typeface="Sneakerhead BTN" panose="020B0904070503040306" pitchFamily="34" charset="0"/>
              </a:rPr>
              <a:t>The </a:t>
            </a:r>
            <a:r>
              <a:rPr lang="en-GB" sz="2400" dirty="0">
                <a:solidFill>
                  <a:schemeClr val="bg1"/>
                </a:solidFill>
                <a:latin typeface="Sneakerhead BTN" panose="020B0904070503040306" pitchFamily="34" charset="0"/>
              </a:rPr>
              <a:t>goal of the model is to serve as a reference to the public and when someone talks about </a:t>
            </a:r>
            <a:r>
              <a:rPr lang="en-GB" sz="2400" dirty="0" smtClean="0">
                <a:solidFill>
                  <a:schemeClr val="bg1"/>
                </a:solidFill>
                <a:latin typeface="Sneakerhead BTN" panose="020B0904070503040306" pitchFamily="34" charset="0"/>
              </a:rPr>
              <a:t>an </a:t>
            </a:r>
            <a:r>
              <a:rPr lang="en-GB" sz="2400" dirty="0">
                <a:solidFill>
                  <a:schemeClr val="bg1"/>
                </a:solidFill>
                <a:latin typeface="Sneakerhead BTN" panose="020B0904070503040306" pitchFamily="34" charset="0"/>
              </a:rPr>
              <a:t>experience related to this brand, they automatically remember this association.</a:t>
            </a:r>
          </a:p>
        </p:txBody>
      </p:sp>
      <p:sp>
        <p:nvSpPr>
          <p:cNvPr id="6" name="Shape 371"/>
          <p:cNvSpPr/>
          <p:nvPr/>
        </p:nvSpPr>
        <p:spPr>
          <a:xfrm rot="15605105">
            <a:off x="1053878" y="2081709"/>
            <a:ext cx="392472" cy="391401"/>
          </a:xfrm>
          <a:custGeom>
            <a:avLst/>
            <a:gdLst/>
            <a:ahLst/>
            <a:cxnLst/>
            <a:rect l="0" t="0" r="0" b="0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" name="Shape 371"/>
          <p:cNvSpPr/>
          <p:nvPr/>
        </p:nvSpPr>
        <p:spPr>
          <a:xfrm rot="15605105">
            <a:off x="1075729" y="4013384"/>
            <a:ext cx="392472" cy="391401"/>
          </a:xfrm>
          <a:custGeom>
            <a:avLst/>
            <a:gdLst/>
            <a:ahLst/>
            <a:cxnLst/>
            <a:rect l="0" t="0" r="0" b="0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110"/>
          <p:cNvSpPr/>
          <p:nvPr/>
        </p:nvSpPr>
        <p:spPr>
          <a:xfrm>
            <a:off x="1498532" y="2592372"/>
            <a:ext cx="1353850" cy="537373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0"/>
                  <a:pt x="26130" y="-694"/>
                  <a:pt x="22650" y="321"/>
                </a:cubicBezTo>
                <a:cubicBezTo>
                  <a:pt x="10876" y="3755"/>
                  <a:pt x="-4822" y="20012"/>
                  <a:pt x="1573" y="30477"/>
                </a:cubicBezTo>
                <a:cubicBezTo>
                  <a:pt x="7821" y="40700"/>
                  <a:pt x="25332" y="42677"/>
                  <a:pt x="36593" y="38583"/>
                </a:cubicBezTo>
                <a:cubicBezTo>
                  <a:pt x="46488" y="34984"/>
                  <a:pt x="56459" y="21658"/>
                  <a:pt x="53130" y="11670"/>
                </a:cubicBezTo>
                <a:cubicBezTo>
                  <a:pt x="49951" y="2136"/>
                  <a:pt x="34186" y="-1055"/>
                  <a:pt x="24595" y="1943"/>
                </a:cubicBezTo>
                <a:cubicBezTo>
                  <a:pt x="14086" y="5228"/>
                  <a:pt x="2158" y="13741"/>
                  <a:pt x="600" y="24641"/>
                </a:cubicBezTo>
                <a:cubicBezTo>
                  <a:pt x="-77" y="29379"/>
                  <a:pt x="2605" y="35236"/>
                  <a:pt x="6761" y="37611"/>
                </a:cubicBezTo>
                <a:cubicBezTo>
                  <a:pt x="15326" y="42504"/>
                  <a:pt x="29292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9" name="Shape 110"/>
          <p:cNvSpPr/>
          <p:nvPr/>
        </p:nvSpPr>
        <p:spPr>
          <a:xfrm>
            <a:off x="1454830" y="4436087"/>
            <a:ext cx="1574974" cy="495688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0"/>
                  <a:pt x="26130" y="-694"/>
                  <a:pt x="22650" y="321"/>
                </a:cubicBezTo>
                <a:cubicBezTo>
                  <a:pt x="10876" y="3755"/>
                  <a:pt x="-4822" y="20012"/>
                  <a:pt x="1573" y="30477"/>
                </a:cubicBezTo>
                <a:cubicBezTo>
                  <a:pt x="7821" y="40700"/>
                  <a:pt x="25332" y="42677"/>
                  <a:pt x="36593" y="38583"/>
                </a:cubicBezTo>
                <a:cubicBezTo>
                  <a:pt x="46488" y="34984"/>
                  <a:pt x="56459" y="21658"/>
                  <a:pt x="53130" y="11670"/>
                </a:cubicBezTo>
                <a:cubicBezTo>
                  <a:pt x="49951" y="2136"/>
                  <a:pt x="34186" y="-1055"/>
                  <a:pt x="24595" y="1943"/>
                </a:cubicBezTo>
                <a:cubicBezTo>
                  <a:pt x="14086" y="5228"/>
                  <a:pt x="2158" y="13741"/>
                  <a:pt x="600" y="24641"/>
                </a:cubicBezTo>
                <a:cubicBezTo>
                  <a:pt x="-77" y="29379"/>
                  <a:pt x="2605" y="35236"/>
                  <a:pt x="6761" y="37611"/>
                </a:cubicBezTo>
                <a:cubicBezTo>
                  <a:pt x="15326" y="42504"/>
                  <a:pt x="29292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0" name="Shape 107"/>
          <p:cNvSpPr/>
          <p:nvPr/>
        </p:nvSpPr>
        <p:spPr>
          <a:xfrm>
            <a:off x="2852382" y="1390572"/>
            <a:ext cx="3153375" cy="34500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4" y="973"/>
                  <a:pt x="58157" y="273"/>
                  <a:pt x="87224" y="973"/>
                </a:cubicBezTo>
                <a:cubicBezTo>
                  <a:pt x="100194" y="1285"/>
                  <a:pt x="113311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1" name="Shape 108"/>
          <p:cNvSpPr/>
          <p:nvPr/>
        </p:nvSpPr>
        <p:spPr>
          <a:xfrm>
            <a:off x="2828057" y="1459774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35130" y="887528"/>
            <a:ext cx="6942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Sneakerhead BTN" panose="020B0904070503040306" pitchFamily="34" charset="0"/>
              </a:rPr>
              <a:t>Are they positive or negative?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86543" y="1710505"/>
            <a:ext cx="727979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Sneakerhead BTN" panose="020B0904070503040306" pitchFamily="34" charset="0"/>
              </a:rPr>
              <a:t>This ad is highly abusive in the way that is capable of making people feel uncomfortable</a:t>
            </a:r>
            <a:r>
              <a:rPr lang="en-GB" sz="2800" dirty="0" smtClean="0">
                <a:solidFill>
                  <a:schemeClr val="bg1"/>
                </a:solidFill>
                <a:latin typeface="Sneakerhead BTN" panose="020B0904070503040306" pitchFamily="34" charset="0"/>
              </a:rPr>
              <a:t>.</a:t>
            </a:r>
          </a:p>
          <a:p>
            <a:endParaRPr lang="en-GB" sz="2800" dirty="0" smtClean="0">
              <a:solidFill>
                <a:schemeClr val="bg1"/>
              </a:solidFill>
              <a:latin typeface="Sneakerhead BTN" panose="020B0904070503040306" pitchFamily="34" charset="0"/>
            </a:endParaRPr>
          </a:p>
          <a:p>
            <a:r>
              <a:rPr lang="en-GB" sz="2800" dirty="0" smtClean="0">
                <a:solidFill>
                  <a:schemeClr val="bg1"/>
                </a:solidFill>
                <a:latin typeface="Sneakerhead BTN" panose="020B0904070503040306" pitchFamily="34" charset="0"/>
              </a:rPr>
              <a:t>However</a:t>
            </a:r>
            <a:r>
              <a:rPr lang="en-GB" sz="2800" dirty="0">
                <a:solidFill>
                  <a:schemeClr val="bg1"/>
                </a:solidFill>
                <a:latin typeface="Sneakerhead BTN" panose="020B0904070503040306" pitchFamily="34" charset="0"/>
              </a:rPr>
              <a:t>, for men the image of the female can be a pleasurable thing.</a:t>
            </a:r>
          </a:p>
        </p:txBody>
      </p:sp>
      <p:sp>
        <p:nvSpPr>
          <p:cNvPr id="8" name="Shape 110"/>
          <p:cNvSpPr/>
          <p:nvPr/>
        </p:nvSpPr>
        <p:spPr>
          <a:xfrm>
            <a:off x="4148870" y="1710506"/>
            <a:ext cx="1446711" cy="555022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0"/>
                  <a:pt x="26130" y="-694"/>
                  <a:pt x="22650" y="321"/>
                </a:cubicBezTo>
                <a:cubicBezTo>
                  <a:pt x="10876" y="3755"/>
                  <a:pt x="-4822" y="20012"/>
                  <a:pt x="1573" y="30477"/>
                </a:cubicBezTo>
                <a:cubicBezTo>
                  <a:pt x="7821" y="40700"/>
                  <a:pt x="25332" y="42677"/>
                  <a:pt x="36593" y="38583"/>
                </a:cubicBezTo>
                <a:cubicBezTo>
                  <a:pt x="46488" y="34984"/>
                  <a:pt x="56459" y="21658"/>
                  <a:pt x="53130" y="11670"/>
                </a:cubicBezTo>
                <a:cubicBezTo>
                  <a:pt x="49951" y="2136"/>
                  <a:pt x="34186" y="-1055"/>
                  <a:pt x="24595" y="1943"/>
                </a:cubicBezTo>
                <a:cubicBezTo>
                  <a:pt x="14086" y="5228"/>
                  <a:pt x="2158" y="13741"/>
                  <a:pt x="600" y="24641"/>
                </a:cubicBezTo>
                <a:cubicBezTo>
                  <a:pt x="-77" y="29379"/>
                  <a:pt x="2605" y="35236"/>
                  <a:pt x="6761" y="37611"/>
                </a:cubicBezTo>
                <a:cubicBezTo>
                  <a:pt x="15326" y="42504"/>
                  <a:pt x="29292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43392" t="38013" r="21468" b="26167"/>
          <a:stretch/>
        </p:blipFill>
        <p:spPr>
          <a:xfrm>
            <a:off x="4462056" y="4388162"/>
            <a:ext cx="4309350" cy="2469838"/>
          </a:xfrm>
          <a:prstGeom prst="rect">
            <a:avLst/>
          </a:prstGeom>
        </p:spPr>
      </p:pic>
      <p:sp>
        <p:nvSpPr>
          <p:cNvPr id="10" name="Shape 110"/>
          <p:cNvSpPr/>
          <p:nvPr/>
        </p:nvSpPr>
        <p:spPr>
          <a:xfrm>
            <a:off x="3973723" y="3875964"/>
            <a:ext cx="2263304" cy="512198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0"/>
                  <a:pt x="26130" y="-694"/>
                  <a:pt x="22650" y="321"/>
                </a:cubicBezTo>
                <a:cubicBezTo>
                  <a:pt x="10876" y="3755"/>
                  <a:pt x="-4822" y="20012"/>
                  <a:pt x="1573" y="30477"/>
                </a:cubicBezTo>
                <a:cubicBezTo>
                  <a:pt x="7821" y="40700"/>
                  <a:pt x="25332" y="42677"/>
                  <a:pt x="36593" y="38583"/>
                </a:cubicBezTo>
                <a:cubicBezTo>
                  <a:pt x="46488" y="34984"/>
                  <a:pt x="56459" y="21658"/>
                  <a:pt x="53130" y="11670"/>
                </a:cubicBezTo>
                <a:cubicBezTo>
                  <a:pt x="49951" y="2136"/>
                  <a:pt x="34186" y="-1055"/>
                  <a:pt x="24595" y="1943"/>
                </a:cubicBezTo>
                <a:cubicBezTo>
                  <a:pt x="14086" y="5228"/>
                  <a:pt x="2158" y="13741"/>
                  <a:pt x="600" y="24641"/>
                </a:cubicBezTo>
                <a:cubicBezTo>
                  <a:pt x="-77" y="29379"/>
                  <a:pt x="2605" y="35236"/>
                  <a:pt x="6761" y="37611"/>
                </a:cubicBezTo>
                <a:cubicBezTo>
                  <a:pt x="15326" y="42504"/>
                  <a:pt x="29292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1" name="Shape 371"/>
          <p:cNvSpPr/>
          <p:nvPr/>
        </p:nvSpPr>
        <p:spPr>
          <a:xfrm rot="15605105">
            <a:off x="838894" y="1741807"/>
            <a:ext cx="392472" cy="391401"/>
          </a:xfrm>
          <a:custGeom>
            <a:avLst/>
            <a:gdLst/>
            <a:ahLst/>
            <a:cxnLst/>
            <a:rect l="0" t="0" r="0" b="0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" name="Shape 371"/>
          <p:cNvSpPr/>
          <p:nvPr/>
        </p:nvSpPr>
        <p:spPr>
          <a:xfrm rot="15605105">
            <a:off x="800673" y="3453261"/>
            <a:ext cx="392472" cy="391401"/>
          </a:xfrm>
          <a:custGeom>
            <a:avLst/>
            <a:gdLst/>
            <a:ahLst/>
            <a:cxnLst/>
            <a:rect l="0" t="0" r="0" b="0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08"/>
          <p:cNvSpPr/>
          <p:nvPr/>
        </p:nvSpPr>
        <p:spPr>
          <a:xfrm>
            <a:off x="3715162" y="1465819"/>
            <a:ext cx="3177700" cy="41425"/>
          </a:xfrm>
          <a:custGeom>
            <a:avLst/>
            <a:gdLst/>
            <a:ahLst/>
            <a:cxnLst/>
            <a:rect l="0" t="0" r="0" b="0"/>
            <a:pathLst>
              <a:path w="127108" h="1657" extrusionOk="0">
                <a:moveTo>
                  <a:pt x="0" y="1657"/>
                </a:moveTo>
                <a:cubicBezTo>
                  <a:pt x="42249" y="-1531"/>
                  <a:pt x="84738" y="1008"/>
                  <a:pt x="127108" y="1008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14" name="Shape 107"/>
          <p:cNvSpPr/>
          <p:nvPr/>
        </p:nvSpPr>
        <p:spPr>
          <a:xfrm>
            <a:off x="4080630" y="1536106"/>
            <a:ext cx="3153375" cy="34500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4" y="973"/>
                  <a:pt x="58157" y="273"/>
                  <a:pt x="87224" y="973"/>
                </a:cubicBezTo>
                <a:cubicBezTo>
                  <a:pt x="100194" y="1285"/>
                  <a:pt x="113311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1308697" y="1274334"/>
            <a:ext cx="7088099" cy="910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-GB" sz="3200" dirty="0">
                <a:solidFill>
                  <a:schemeClr val="bg2"/>
                </a:solidFill>
                <a:latin typeface="Sneakerhead BTN" panose="020B0904070503040306" pitchFamily="34" charset="0"/>
              </a:rPr>
              <a:t>How can you make them more positive?</a:t>
            </a:r>
            <a:br>
              <a:rPr lang="en-GB" sz="3200" dirty="0">
                <a:solidFill>
                  <a:schemeClr val="bg2"/>
                </a:solidFill>
                <a:latin typeface="Sneakerhead BTN" panose="020B0904070503040306" pitchFamily="34" charset="0"/>
              </a:rPr>
            </a:br>
            <a:endParaRPr lang="en" dirty="0">
              <a:solidFill>
                <a:schemeClr val="bg2"/>
              </a:solidFill>
            </a:endParaRPr>
          </a:p>
        </p:txBody>
      </p:sp>
      <p:sp>
        <p:nvSpPr>
          <p:cNvPr id="194" name="Shape 194"/>
          <p:cNvSpPr/>
          <p:nvPr/>
        </p:nvSpPr>
        <p:spPr>
          <a:xfrm>
            <a:off x="1308697" y="3231945"/>
            <a:ext cx="2210026" cy="998656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265" y="45896"/>
                </a:moveTo>
                <a:lnTo>
                  <a:pt x="0" y="58007"/>
                </a:lnTo>
                <a:lnTo>
                  <a:pt x="29081" y="120000"/>
                </a:lnTo>
                <a:lnTo>
                  <a:pt x="120000" y="72031"/>
                </a:lnTo>
                <a:lnTo>
                  <a:pt x="120000" y="0"/>
                </a:lnTo>
                <a:lnTo>
                  <a:pt x="33265" y="45896"/>
                </a:lnTo>
                <a:close/>
              </a:path>
            </a:pathLst>
          </a:custGeom>
          <a:solidFill>
            <a:srgbClr val="677E1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Shape 195"/>
          <p:cNvSpPr/>
          <p:nvPr/>
        </p:nvSpPr>
        <p:spPr>
          <a:xfrm>
            <a:off x="1201004" y="1723251"/>
            <a:ext cx="2325416" cy="224410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93236"/>
                </a:lnTo>
                <a:lnTo>
                  <a:pt x="120000" y="0"/>
                </a:lnTo>
                <a:close/>
              </a:path>
            </a:pathLst>
          </a:custGeom>
          <a:solidFill>
            <a:srgbClr val="AACF20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-698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6" name="Shape 196"/>
          <p:cNvSpPr/>
          <p:nvPr/>
        </p:nvSpPr>
        <p:spPr>
          <a:xfrm rot="21326701">
            <a:off x="1824240" y="3772764"/>
            <a:ext cx="1680528" cy="3917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21414" y="35916"/>
                </a:lnTo>
                <a:lnTo>
                  <a:pt x="55622" y="36194"/>
                </a:lnTo>
                <a:lnTo>
                  <a:pt x="89158" y="3341"/>
                </a:lnTo>
                <a:lnTo>
                  <a:pt x="91582" y="0"/>
                </a:lnTo>
                <a:lnTo>
                  <a:pt x="119999" y="36194"/>
                </a:lnTo>
                <a:lnTo>
                  <a:pt x="0" y="120000"/>
                </a:lnTo>
                <a:close/>
              </a:path>
            </a:pathLst>
          </a:custGeom>
          <a:solidFill>
            <a:srgbClr val="7F9B1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/>
          <p:nvPr/>
        </p:nvSpPr>
        <p:spPr>
          <a:xfrm rot="275336">
            <a:off x="2077284" y="3670239"/>
            <a:ext cx="966688" cy="147400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2664"/>
                </a:moveTo>
                <a:lnTo>
                  <a:pt x="58963" y="119999"/>
                </a:lnTo>
                <a:lnTo>
                  <a:pt x="120000" y="0"/>
                </a:lnTo>
                <a:lnTo>
                  <a:pt x="0" y="22664"/>
                </a:lnTo>
                <a:close/>
              </a:path>
            </a:pathLst>
          </a:custGeom>
          <a:solidFill>
            <a:srgbClr val="BEE823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Shape 198"/>
          <p:cNvSpPr/>
          <p:nvPr/>
        </p:nvSpPr>
        <p:spPr>
          <a:xfrm>
            <a:off x="5941225" y="3008673"/>
            <a:ext cx="2113781" cy="14444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33265" y="45896"/>
                </a:moveTo>
                <a:lnTo>
                  <a:pt x="0" y="58007"/>
                </a:lnTo>
                <a:lnTo>
                  <a:pt x="29081" y="120000"/>
                </a:lnTo>
                <a:lnTo>
                  <a:pt x="120000" y="72031"/>
                </a:lnTo>
                <a:lnTo>
                  <a:pt x="120000" y="0"/>
                </a:lnTo>
                <a:lnTo>
                  <a:pt x="33265" y="45896"/>
                </a:lnTo>
                <a:close/>
              </a:path>
            </a:pathLst>
          </a:custGeom>
          <a:solidFill>
            <a:srgbClr val="005F74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Shape 199"/>
          <p:cNvSpPr/>
          <p:nvPr/>
        </p:nvSpPr>
        <p:spPr>
          <a:xfrm>
            <a:off x="5836201" y="1688685"/>
            <a:ext cx="2210055" cy="228281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93236"/>
                </a:lnTo>
                <a:lnTo>
                  <a:pt x="120000" y="0"/>
                </a:lnTo>
                <a:close/>
              </a:path>
            </a:pathLst>
          </a:custGeom>
          <a:solidFill>
            <a:srgbClr val="01ABC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3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Shape 200"/>
          <p:cNvSpPr/>
          <p:nvPr/>
        </p:nvSpPr>
        <p:spPr>
          <a:xfrm rot="21368855">
            <a:off x="6428746" y="3683531"/>
            <a:ext cx="1647010" cy="7143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120000"/>
                </a:moveTo>
                <a:lnTo>
                  <a:pt x="21414" y="35916"/>
                </a:lnTo>
                <a:lnTo>
                  <a:pt x="55622" y="36194"/>
                </a:lnTo>
                <a:lnTo>
                  <a:pt x="89158" y="3341"/>
                </a:lnTo>
                <a:lnTo>
                  <a:pt x="91582" y="0"/>
                </a:lnTo>
                <a:lnTo>
                  <a:pt x="119999" y="36194"/>
                </a:lnTo>
                <a:lnTo>
                  <a:pt x="0" y="120000"/>
                </a:lnTo>
                <a:close/>
              </a:path>
            </a:pathLst>
          </a:custGeom>
          <a:solidFill>
            <a:srgbClr val="00839F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Shape 201"/>
          <p:cNvSpPr/>
          <p:nvPr/>
        </p:nvSpPr>
        <p:spPr>
          <a:xfrm>
            <a:off x="6687272" y="3673380"/>
            <a:ext cx="996417" cy="136159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22664"/>
                </a:moveTo>
                <a:lnTo>
                  <a:pt x="58963" y="119999"/>
                </a:lnTo>
                <a:lnTo>
                  <a:pt x="120000" y="0"/>
                </a:lnTo>
                <a:lnTo>
                  <a:pt x="0" y="22664"/>
                </a:lnTo>
                <a:close/>
              </a:path>
            </a:pathLst>
          </a:custGeom>
          <a:solidFill>
            <a:srgbClr val="01CCF7"/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1492450" y="1887171"/>
            <a:ext cx="1850330" cy="18910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Sneakerhead BTN" panose="020B0904070503040306" pitchFamily="34" charset="0"/>
              </a:rPr>
              <a:t>The girl didn't need to be half naked.</a:t>
            </a:r>
          </a:p>
          <a:p>
            <a:endParaRPr lang="en-GB" sz="2400" dirty="0">
              <a:solidFill>
                <a:schemeClr val="bg1"/>
              </a:solidFill>
              <a:latin typeface="Sneakerhead BTN" panose="020B0904070503040306" pitchFamily="34" charset="0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" sz="2400" b="0" i="0" u="none" strike="noStrike" cap="none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07" name="Shape 207"/>
          <p:cNvSpPr txBox="1"/>
          <p:nvPr/>
        </p:nvSpPr>
        <p:spPr>
          <a:xfrm>
            <a:off x="3743280" y="3265463"/>
            <a:ext cx="1657500" cy="293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" sz="2400" b="0" i="0" u="none" strike="noStrike" cap="none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5911725" y="3265463"/>
            <a:ext cx="1657500" cy="293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endParaRPr lang="en" sz="2400" b="0" i="0" u="none" strike="noStrike" cap="none" dirty="0">
              <a:solidFill>
                <a:srgbClr val="FFFFFF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209" name="Shape 2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3405" y="5134722"/>
            <a:ext cx="2809875" cy="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3772" y="5134723"/>
            <a:ext cx="2809875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5804957" y="1739399"/>
            <a:ext cx="22725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Sneakerhead BTN" panose="020B0904070503040306" pitchFamily="34" charset="0"/>
              </a:rPr>
              <a:t>The ad </a:t>
            </a:r>
            <a:r>
              <a:rPr lang="en-GB" sz="2200" dirty="0">
                <a:solidFill>
                  <a:schemeClr val="bg1"/>
                </a:solidFill>
                <a:latin typeface="Sneakerhead BTN" panose="020B0904070503040306" pitchFamily="34" charset="0"/>
              </a:rPr>
              <a:t>could</a:t>
            </a:r>
            <a:r>
              <a:rPr lang="en-GB" sz="2400" dirty="0">
                <a:solidFill>
                  <a:schemeClr val="bg1"/>
                </a:solidFill>
                <a:latin typeface="Sneakerhead BTN" panose="020B0904070503040306" pitchFamily="34" charset="0"/>
              </a:rPr>
              <a:t> show a family or a group of friends having fun.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4"/>
          <a:srcRect l="36888" t="30177" r="18952" b="25420"/>
          <a:stretch/>
        </p:blipFill>
        <p:spPr>
          <a:xfrm>
            <a:off x="2764787" y="4567434"/>
            <a:ext cx="4129911" cy="2334725"/>
          </a:xfrm>
          <a:prstGeom prst="rect">
            <a:avLst/>
          </a:prstGeom>
        </p:spPr>
      </p:pic>
      <p:sp>
        <p:nvSpPr>
          <p:cNvPr id="28" name="Shape 412"/>
          <p:cNvSpPr/>
          <p:nvPr/>
        </p:nvSpPr>
        <p:spPr>
          <a:xfrm>
            <a:off x="3038454" y="2949602"/>
            <a:ext cx="362159" cy="314821"/>
          </a:xfrm>
          <a:custGeom>
            <a:avLst/>
            <a:gdLst/>
            <a:ahLst/>
            <a:cxnLst/>
            <a:rect l="0" t="0" r="0" b="0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" name="Shape 412"/>
          <p:cNvSpPr/>
          <p:nvPr/>
        </p:nvSpPr>
        <p:spPr>
          <a:xfrm>
            <a:off x="7594035" y="2949602"/>
            <a:ext cx="362159" cy="314821"/>
          </a:xfrm>
          <a:custGeom>
            <a:avLst/>
            <a:gdLst/>
            <a:ahLst/>
            <a:cxnLst/>
            <a:rect l="0" t="0" r="0" b="0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63471" y="929157"/>
            <a:ext cx="70081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  <a:latin typeface="Sneakerhead BTN" panose="020B0904070503040306" pitchFamily="34" charset="0"/>
              </a:rPr>
              <a:t>Can that portrait be harmful to the relations among young people?</a:t>
            </a:r>
          </a:p>
        </p:txBody>
      </p:sp>
      <p:sp>
        <p:nvSpPr>
          <p:cNvPr id="3" name="Retângulo 2"/>
          <p:cNvSpPr/>
          <p:nvPr/>
        </p:nvSpPr>
        <p:spPr>
          <a:xfrm>
            <a:off x="1627495" y="3155202"/>
            <a:ext cx="65441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Sneakerhead BTN" panose="020B0904070503040306" pitchFamily="34" charset="0"/>
              </a:rPr>
              <a:t>Definitely yes because according to the image they form, teens have to look a certain way and act according to what they see.</a:t>
            </a:r>
          </a:p>
        </p:txBody>
      </p:sp>
      <p:sp>
        <p:nvSpPr>
          <p:cNvPr id="4" name="Shape 371"/>
          <p:cNvSpPr/>
          <p:nvPr/>
        </p:nvSpPr>
        <p:spPr>
          <a:xfrm rot="15605105">
            <a:off x="1193802" y="3090702"/>
            <a:ext cx="392472" cy="391401"/>
          </a:xfrm>
          <a:custGeom>
            <a:avLst/>
            <a:gdLst/>
            <a:ahLst/>
            <a:cxnLst/>
            <a:rect l="0" t="0" r="0" b="0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107"/>
          <p:cNvSpPr/>
          <p:nvPr/>
        </p:nvSpPr>
        <p:spPr>
          <a:xfrm>
            <a:off x="5936776" y="1438721"/>
            <a:ext cx="1925076" cy="128535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4" y="973"/>
                  <a:pt x="58157" y="273"/>
                  <a:pt x="87224" y="973"/>
                </a:cubicBezTo>
                <a:cubicBezTo>
                  <a:pt x="100194" y="1285"/>
                  <a:pt x="113311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6" name="Shape 107"/>
          <p:cNvSpPr/>
          <p:nvPr/>
        </p:nvSpPr>
        <p:spPr>
          <a:xfrm>
            <a:off x="5936776" y="1521537"/>
            <a:ext cx="1937982" cy="45719"/>
          </a:xfrm>
          <a:custGeom>
            <a:avLst/>
            <a:gdLst/>
            <a:ahLst/>
            <a:cxnLst/>
            <a:rect l="0" t="0" r="0" b="0"/>
            <a:pathLst>
              <a:path w="126135" h="1380" extrusionOk="0">
                <a:moveTo>
                  <a:pt x="0" y="973"/>
                </a:moveTo>
                <a:cubicBezTo>
                  <a:pt x="29074" y="973"/>
                  <a:pt x="58157" y="273"/>
                  <a:pt x="87224" y="973"/>
                </a:cubicBezTo>
                <a:cubicBezTo>
                  <a:pt x="100194" y="1285"/>
                  <a:pt x="113311" y="1974"/>
                  <a:pt x="126135" y="0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  <p:sp>
        <p:nvSpPr>
          <p:cNvPr id="7" name="Shape 110"/>
          <p:cNvSpPr/>
          <p:nvPr/>
        </p:nvSpPr>
        <p:spPr>
          <a:xfrm>
            <a:off x="3357350" y="3131205"/>
            <a:ext cx="736980" cy="537373"/>
          </a:xfrm>
          <a:custGeom>
            <a:avLst/>
            <a:gdLst/>
            <a:ahLst/>
            <a:cxnLst/>
            <a:rect l="0" t="0" r="0" b="0"/>
            <a:pathLst>
              <a:path w="53808" h="41004" extrusionOk="0">
                <a:moveTo>
                  <a:pt x="33350" y="2267"/>
                </a:moveTo>
                <a:cubicBezTo>
                  <a:pt x="29864" y="1270"/>
                  <a:pt x="26130" y="-694"/>
                  <a:pt x="22650" y="321"/>
                </a:cubicBezTo>
                <a:cubicBezTo>
                  <a:pt x="10876" y="3755"/>
                  <a:pt x="-4822" y="20012"/>
                  <a:pt x="1573" y="30477"/>
                </a:cubicBezTo>
                <a:cubicBezTo>
                  <a:pt x="7821" y="40700"/>
                  <a:pt x="25332" y="42677"/>
                  <a:pt x="36593" y="38583"/>
                </a:cubicBezTo>
                <a:cubicBezTo>
                  <a:pt x="46488" y="34984"/>
                  <a:pt x="56459" y="21658"/>
                  <a:pt x="53130" y="11670"/>
                </a:cubicBezTo>
                <a:cubicBezTo>
                  <a:pt x="49951" y="2136"/>
                  <a:pt x="34186" y="-1055"/>
                  <a:pt x="24595" y="1943"/>
                </a:cubicBezTo>
                <a:cubicBezTo>
                  <a:pt x="14086" y="5228"/>
                  <a:pt x="2158" y="13741"/>
                  <a:pt x="600" y="24641"/>
                </a:cubicBezTo>
                <a:cubicBezTo>
                  <a:pt x="-77" y="29379"/>
                  <a:pt x="2605" y="35236"/>
                  <a:pt x="6761" y="37611"/>
                </a:cubicBezTo>
                <a:cubicBezTo>
                  <a:pt x="15326" y="42504"/>
                  <a:pt x="29292" y="42316"/>
                  <a:pt x="36268" y="35341"/>
                </a:cubicBezTo>
              </a:path>
            </a:pathLst>
          </a:custGeom>
          <a:noFill/>
          <a:ln w="9525" cap="flat" cmpd="sng">
            <a:solidFill>
              <a:srgbClr val="FFFFFF"/>
            </a:solidFill>
            <a:prstDash val="solid"/>
            <a:round/>
            <a:headEnd type="none" w="lg" len="lg"/>
            <a:tailEnd type="none" w="lg" len="lg"/>
          </a:ln>
        </p:spPr>
      </p:sp>
    </p:spTree>
    <p:extLst>
      <p:ext uri="{BB962C8B-B14F-4D97-AF65-F5344CB8AC3E}">
        <p14:creationId xmlns:p14="http://schemas.microsoft.com/office/powerpoint/2010/main" xmlns="" val="15437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226" descr="mapa_esbozo_n_50-0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089" y="646484"/>
            <a:ext cx="7563251" cy="38219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229"/>
          <p:cNvSpPr/>
          <p:nvPr/>
        </p:nvSpPr>
        <p:spPr>
          <a:xfrm rot="8100000">
            <a:off x="3910116" y="1626943"/>
            <a:ext cx="146795" cy="146795"/>
          </a:xfrm>
          <a:prstGeom prst="teardrop">
            <a:avLst>
              <a:gd name="adj" fmla="val 100000"/>
            </a:avLst>
          </a:prstGeom>
          <a:solidFill>
            <a:srgbClr val="FF0066"/>
          </a:solidFill>
          <a:ln w="9525" cap="flat" cmpd="sng">
            <a:solidFill>
              <a:srgbClr val="F3F3F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" name="Shape 228"/>
          <p:cNvSpPr/>
          <p:nvPr/>
        </p:nvSpPr>
        <p:spPr>
          <a:xfrm>
            <a:off x="3695587" y="1217573"/>
            <a:ext cx="871681" cy="2700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FF0066"/>
          </a:solidFill>
          <a:ln w="28575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00" dirty="0">
                <a:solidFill>
                  <a:srgbClr val="FFFFFF"/>
                </a:solidFill>
                <a:latin typeface="Sneakerhead BTN" panose="020B0904070503040306" pitchFamily="34" charset="0"/>
                <a:ea typeface="Varela Round"/>
                <a:cs typeface="Varela Round"/>
                <a:sym typeface="Varela Round"/>
              </a:rPr>
              <a:t>our </a:t>
            </a:r>
            <a:r>
              <a:rPr lang="en" sz="1000" dirty="0" smtClean="0">
                <a:solidFill>
                  <a:srgbClr val="FFFFFF"/>
                </a:solidFill>
                <a:latin typeface="Sneakerhead BTN" panose="020B0904070503040306" pitchFamily="34" charset="0"/>
                <a:ea typeface="Varela Round"/>
                <a:cs typeface="Varela Round"/>
                <a:sym typeface="Varela Round"/>
              </a:rPr>
              <a:t>school</a:t>
            </a:r>
            <a:endParaRPr lang="en" sz="1000" dirty="0">
              <a:solidFill>
                <a:srgbClr val="FFFFFF"/>
              </a:solidFill>
              <a:latin typeface="Sneakerhead BTN" panose="020B0904070503040306" pitchFamily="34" charset="0"/>
              <a:ea typeface="Varela Round"/>
              <a:cs typeface="Varela Round"/>
              <a:sym typeface="Varela Round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309137" y="4670215"/>
            <a:ext cx="5141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800" dirty="0">
                <a:solidFill>
                  <a:schemeClr val="bg2"/>
                </a:solidFill>
                <a:latin typeface="Sneakerhead BTN" panose="020B0904070503040306" pitchFamily="34" charset="0"/>
              </a:rPr>
              <a:t>Inês</a:t>
            </a:r>
            <a:r>
              <a:rPr lang="en-GB" sz="1800" dirty="0" smtClean="0">
                <a:solidFill>
                  <a:schemeClr val="bg2"/>
                </a:solidFill>
                <a:latin typeface="Sneakerhead BTN" panose="020B0904070503040306" pitchFamily="34" charset="0"/>
              </a:rPr>
              <a:t>, Juliana, Mariana </a:t>
            </a:r>
            <a:r>
              <a:rPr lang="en-GB" sz="2000" dirty="0">
                <a:solidFill>
                  <a:schemeClr val="bg2"/>
                </a:solidFill>
                <a:latin typeface="Sneakerhead BTN" panose="020B0904070503040306" pitchFamily="34" charset="0"/>
              </a:rPr>
              <a:t>Lopes</a:t>
            </a:r>
            <a:r>
              <a:rPr lang="en-GB" sz="1800" dirty="0" smtClean="0">
                <a:solidFill>
                  <a:schemeClr val="bg2"/>
                </a:solidFill>
                <a:latin typeface="Sneakerhead BTN" panose="020B0904070503040306" pitchFamily="34" charset="0"/>
              </a:rPr>
              <a:t>, </a:t>
            </a:r>
            <a:r>
              <a:rPr lang="en-GB" sz="1800" dirty="0" err="1" smtClean="0">
                <a:solidFill>
                  <a:schemeClr val="bg2"/>
                </a:solidFill>
                <a:latin typeface="Sneakerhead BTN" panose="020B0904070503040306" pitchFamily="34" charset="0"/>
              </a:rPr>
              <a:t>Patrícia</a:t>
            </a:r>
            <a:r>
              <a:rPr lang="en-GB" sz="1800" dirty="0" smtClean="0">
                <a:solidFill>
                  <a:schemeClr val="bg2"/>
                </a:solidFill>
                <a:latin typeface="Sneakerhead BTN" panose="020B0904070503040306" pitchFamily="34" charset="0"/>
              </a:rPr>
              <a:t>, Sofia</a:t>
            </a:r>
            <a:endParaRPr lang="en-GB" sz="1800" dirty="0">
              <a:solidFill>
                <a:schemeClr val="bg2"/>
              </a:solidFill>
              <a:latin typeface="Sneakerhead BTN" panose="020B0904070503040306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699732" y="4670215"/>
            <a:ext cx="611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2"/>
                </a:solidFill>
                <a:latin typeface="Sneakerhead BTN" panose="020B0904070503040306" pitchFamily="34" charset="0"/>
              </a:rPr>
              <a:t>11º3</a:t>
            </a:r>
            <a:endParaRPr lang="en-GB" sz="2800" dirty="0">
              <a:solidFill>
                <a:schemeClr val="bg2"/>
              </a:solidFill>
              <a:latin typeface="Sneakerhead BTN" panose="020B0904070503040306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309137" y="5272082"/>
            <a:ext cx="62728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chemeClr val="bg2"/>
                </a:solidFill>
                <a:latin typeface="Sneakerhead BTN" panose="020B0904070503040306" pitchFamily="34" charset="0"/>
              </a:rPr>
              <a:t>Escola </a:t>
            </a:r>
            <a:r>
              <a:rPr lang="en-GB" sz="2000" dirty="0" err="1">
                <a:solidFill>
                  <a:schemeClr val="bg2"/>
                </a:solidFill>
                <a:latin typeface="Sneakerhead BTN" panose="020B0904070503040306" pitchFamily="34" charset="0"/>
              </a:rPr>
              <a:t>Secundária</a:t>
            </a:r>
            <a:r>
              <a:rPr lang="en-GB" sz="2000" dirty="0">
                <a:solidFill>
                  <a:schemeClr val="bg2"/>
                </a:solidFill>
                <a:latin typeface="Sneakerhead BTN" panose="020B0904070503040306" pitchFamily="34" charset="0"/>
              </a:rPr>
              <a:t> de Gondomar</a:t>
            </a:r>
            <a:r>
              <a:rPr lang="en-GB" sz="2000" dirty="0" smtClean="0">
                <a:solidFill>
                  <a:schemeClr val="bg2"/>
                </a:solidFill>
                <a:latin typeface="Sneakerhead BTN" panose="020B0904070503040306" pitchFamily="34" charset="0"/>
              </a:rPr>
              <a:t>, Porto, Portugal</a:t>
            </a:r>
            <a:endParaRPr lang="en-GB" sz="2000" dirty="0">
              <a:solidFill>
                <a:schemeClr val="bg2"/>
              </a:solidFill>
              <a:latin typeface="Sneakerhead BTN" panose="020B090407050304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22440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289</Words>
  <Application>Microsoft Office PowerPoint</Application>
  <PresentationFormat>Apresentação no Ecrã (4:3)</PresentationFormat>
  <Paragraphs>25</Paragraphs>
  <Slides>9</Slides>
  <Notes>7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dos diapositivos</vt:lpstr>
      </vt:variant>
      <vt:variant>
        <vt:i4>9</vt:i4>
      </vt:variant>
    </vt:vector>
  </HeadingPairs>
  <TitlesOfParts>
    <vt:vector size="11" baseType="lpstr">
      <vt:lpstr>Trinculo template</vt:lpstr>
      <vt:lpstr>Trinculo template</vt:lpstr>
      <vt:lpstr>(De)constructing Gender Through Advertising</vt:lpstr>
      <vt:lpstr>Diapositivo 2</vt:lpstr>
      <vt:lpstr>How does this commercial portray females?</vt:lpstr>
      <vt:lpstr>Diapositivo 4</vt:lpstr>
      <vt:lpstr>Diapositivo 5</vt:lpstr>
      <vt:lpstr>Diapositivo 6</vt:lpstr>
      <vt:lpstr>How can you make them more positive? </vt:lpstr>
      <vt:lpstr>Diapositivo 8</vt:lpstr>
      <vt:lpstr>Diapositivo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(De)constructing Gender Through Advertising</dc:title>
  <dc:creator>Inês França</dc:creator>
  <cp:lastModifiedBy>Luisiana</cp:lastModifiedBy>
  <cp:revision>10</cp:revision>
  <dcterms:modified xsi:type="dcterms:W3CDTF">2017-03-07T15:02:58Z</dcterms:modified>
</cp:coreProperties>
</file>