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56" r:id="rId2"/>
    <p:sldId id="267" r:id="rId3"/>
    <p:sldId id="258" r:id="rId4"/>
    <p:sldId id="257" r:id="rId5"/>
    <p:sldId id="266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D2CE41-C330-4C20-864F-6DFC382733E3}" type="datetimeFigureOut">
              <a:rPr lang="tr-TR" smtClean="0"/>
              <a:pPr/>
              <a:t>19.06.2020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52B9E3-C606-482F-AD7D-9F8F844CEA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era_etkisi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1.wav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80373" y="173861"/>
            <a:ext cx="7772400" cy="1470025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ISINMA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7625" y="1716258"/>
            <a:ext cx="8553157" cy="3382282"/>
          </a:xfrm>
        </p:spPr>
        <p:txBody>
          <a:bodyPr>
            <a:noAutofit/>
          </a:bodyPr>
          <a:lstStyle/>
          <a:p>
            <a:pPr algn="ctr" fontAlgn="base"/>
            <a:endParaRPr lang="tr-TR" sz="2400" dirty="0" smtClean="0">
              <a:solidFill>
                <a:schemeClr val="tx1"/>
              </a:solidFill>
            </a:endParaRPr>
          </a:p>
          <a:p>
            <a:pPr algn="ctr" fontAlgn="base"/>
            <a:r>
              <a:rPr lang="tr-TR" sz="2400" dirty="0" smtClean="0">
                <a:solidFill>
                  <a:schemeClr val="tx1"/>
                </a:solidFill>
              </a:rPr>
              <a:t>Atmosfere </a:t>
            </a:r>
            <a:r>
              <a:rPr lang="tr-TR" sz="2400" dirty="0">
                <a:solidFill>
                  <a:schemeClr val="tx1"/>
                </a:solidFill>
              </a:rPr>
              <a:t>salınan karbondioksit gibi sera etkisi yaratan gazların, yer kabuğu ve denizlerin ortalama sıcaklıklarında artışa neden olmasına küresel ısınma denir. </a:t>
            </a:r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tx1"/>
                </a:solidFill>
              </a:rPr>
              <a:t>Kaynak: www.sabah.com.tr</a:t>
            </a:r>
            <a:endParaRPr 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Diş </a:t>
            </a:r>
            <a:r>
              <a:rPr lang="tr-TR" dirty="0"/>
              <a:t>fırçalama, bulaşık </a:t>
            </a:r>
            <a:r>
              <a:rPr lang="tr-TR" dirty="0" smtClean="0"/>
              <a:t>veya araba yıkarken suyu boşa akıtmayalım</a:t>
            </a:r>
            <a:endParaRPr lang="tr-TR" dirty="0"/>
          </a:p>
          <a:p>
            <a:r>
              <a:rPr lang="tr-TR" dirty="0" smtClean="0"/>
              <a:t>Çamaşır </a:t>
            </a:r>
            <a:r>
              <a:rPr lang="tr-TR" dirty="0"/>
              <a:t>suyu tüketimi en </a:t>
            </a:r>
            <a:r>
              <a:rPr lang="tr-TR" dirty="0" smtClean="0"/>
              <a:t>aza indirelim</a:t>
            </a:r>
            <a:endParaRPr lang="tr-TR" dirty="0"/>
          </a:p>
          <a:p>
            <a:r>
              <a:rPr lang="tr-TR" dirty="0" smtClean="0"/>
              <a:t>Akan tesisatları onaralım</a:t>
            </a:r>
            <a:endParaRPr lang="tr-TR" dirty="0"/>
          </a:p>
          <a:p>
            <a:r>
              <a:rPr lang="tr-TR" dirty="0" smtClean="0"/>
              <a:t>Hortumla </a:t>
            </a:r>
            <a:r>
              <a:rPr lang="tr-TR" dirty="0"/>
              <a:t>sulama ve yıkama </a:t>
            </a:r>
            <a:r>
              <a:rPr lang="tr-TR" dirty="0" smtClean="0"/>
              <a:t>yapmayalım</a:t>
            </a:r>
            <a:endParaRPr lang="tr-TR" dirty="0"/>
          </a:p>
          <a:p>
            <a:r>
              <a:rPr lang="tr-TR" dirty="0" smtClean="0"/>
              <a:t>Suyu</a:t>
            </a:r>
            <a:r>
              <a:rPr lang="tr-TR" dirty="0"/>
              <a:t>, kireç ve bakterilerden arındıran filtreler </a:t>
            </a:r>
            <a:r>
              <a:rPr lang="tr-TR" dirty="0" smtClean="0"/>
              <a:t>kullanalım</a:t>
            </a:r>
          </a:p>
          <a:p>
            <a:r>
              <a:rPr lang="tr-TR" dirty="0" smtClean="0"/>
              <a:t>Suları kirletmeyelim</a:t>
            </a:r>
          </a:p>
          <a:p>
            <a:r>
              <a:rPr lang="tr-TR" dirty="0" smtClean="0"/>
              <a:t>Fabrikalar kimyasal akıtmasın</a:t>
            </a:r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1268" y="6403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KAYNAKLARININ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KITLIĞINA KARŞI DA: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899180"/>
      </p:ext>
    </p:extLst>
  </p:cSld>
  <p:clrMapOvr>
    <a:masterClrMapping/>
  </p:clrMapOvr>
  <p:transition spd="slow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Global warming | Free 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945" y="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Sera etkisi: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Fosil yakıtlar </a:t>
            </a:r>
            <a:r>
              <a:rPr lang="tr-TR" dirty="0" smtClean="0"/>
              <a:t>nedeniyle karbondioksit </a:t>
            </a:r>
            <a:r>
              <a:rPr lang="tr-TR" dirty="0" err="1" smtClean="0"/>
              <a:t>salınımı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Yoğun tarım ve </a:t>
            </a:r>
            <a:r>
              <a:rPr lang="tr-TR" dirty="0" smtClean="0"/>
              <a:t>hayvancılık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Ormanların yok olması</a:t>
            </a:r>
          </a:p>
          <a:p>
            <a:pPr algn="r">
              <a:buNone/>
            </a:pPr>
            <a:r>
              <a:rPr lang="tr-TR" sz="1800" dirty="0" smtClean="0"/>
              <a:t>Kaynak: tr.</a:t>
            </a:r>
            <a:r>
              <a:rPr lang="tr-TR" sz="1800" dirty="0" err="1" smtClean="0"/>
              <a:t>euronews</a:t>
            </a:r>
            <a:r>
              <a:rPr lang="tr-TR" sz="1800" dirty="0" smtClean="0"/>
              <a:t>.com</a:t>
            </a:r>
            <a:endParaRPr lang="tr-TR" sz="1800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ISINMANIN NEDENLERİ: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32345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37956"/>
            <a:ext cx="8229600" cy="5287387"/>
          </a:xfrm>
        </p:spPr>
        <p:txBody>
          <a:bodyPr>
            <a:normAutofit/>
          </a:bodyPr>
          <a:lstStyle/>
          <a:p>
            <a:pPr fontAlgn="base"/>
            <a:r>
              <a:rPr lang="tr-TR" sz="2400" dirty="0" smtClean="0"/>
              <a:t>Dünya, </a:t>
            </a:r>
            <a:r>
              <a:rPr lang="tr-TR" sz="2400" dirty="0" smtClean="0"/>
              <a:t>üzerine düşen </a:t>
            </a:r>
            <a:r>
              <a:rPr lang="tr-TR" sz="2400" dirty="0" smtClean="0"/>
              <a:t>güneş</a:t>
            </a:r>
            <a:r>
              <a:rPr lang="tr-TR" sz="2400" dirty="0" smtClean="0"/>
              <a:t> ışınlarından çok, dünyadan yansıyan güneş ışınlarıyla </a:t>
            </a:r>
            <a:r>
              <a:rPr lang="tr-TR" sz="2400" dirty="0" smtClean="0"/>
              <a:t>ısınır.</a:t>
            </a:r>
          </a:p>
          <a:p>
            <a:pPr fontAlgn="base"/>
            <a:endParaRPr lang="tr-TR" sz="2400" dirty="0" smtClean="0"/>
          </a:p>
          <a:p>
            <a:pPr fontAlgn="base"/>
            <a:r>
              <a:rPr lang="tr-TR" sz="2400" dirty="0" smtClean="0"/>
              <a:t>Bu </a:t>
            </a:r>
            <a:r>
              <a:rPr lang="tr-TR" sz="2400" dirty="0" smtClean="0"/>
              <a:t>yansıyan </a:t>
            </a:r>
            <a:r>
              <a:rPr lang="tr-TR" sz="2400" dirty="0" smtClean="0"/>
              <a:t>ışınlar başta</a:t>
            </a:r>
            <a:r>
              <a:rPr lang="tr-TR" sz="2400" dirty="0" smtClean="0"/>
              <a:t> karbondioksit, metan ve su buharı olmak üzere atmosferde bulunan gazlar tarafından tutulur, böylece dünya ısınır. </a:t>
            </a:r>
            <a:endParaRPr lang="tr-TR" sz="2400" dirty="0" smtClean="0"/>
          </a:p>
          <a:p>
            <a:pPr fontAlgn="base"/>
            <a:endParaRPr lang="tr-TR" sz="2400" dirty="0" smtClean="0"/>
          </a:p>
          <a:p>
            <a:pPr fontAlgn="base"/>
            <a:r>
              <a:rPr lang="tr-TR" sz="2400" dirty="0" smtClean="0"/>
              <a:t>Işınların </a:t>
            </a:r>
            <a:r>
              <a:rPr lang="tr-TR" sz="2400" dirty="0" smtClean="0"/>
              <a:t>bu gazlar tarafından tutulmasına </a:t>
            </a:r>
            <a:r>
              <a:rPr lang="tr-TR" sz="2400" b="1" dirty="0" smtClean="0"/>
              <a:t>sera etkisi</a:t>
            </a:r>
            <a:r>
              <a:rPr lang="tr-TR" sz="2400" dirty="0" smtClean="0"/>
              <a:t> denir</a:t>
            </a:r>
            <a:r>
              <a:rPr lang="tr-TR" sz="2400" dirty="0" smtClean="0"/>
              <a:t>.</a:t>
            </a:r>
          </a:p>
          <a:p>
            <a:pPr algn="r" fontAlgn="base"/>
            <a:r>
              <a:rPr lang="tr-TR" sz="1600" dirty="0" smtClean="0"/>
              <a:t>Kaynak: </a:t>
            </a:r>
            <a:r>
              <a:rPr lang="tr-TR" sz="1600" dirty="0" smtClean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tr.wikipedia.org/wiki/Sera_etkisi</a:t>
            </a:r>
            <a:r>
              <a:rPr lang="tr-TR" sz="1600" dirty="0" smtClean="0"/>
              <a:t> </a:t>
            </a:r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 ETKİSİ: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47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  <p:sndAc>
          <p:stSnd>
            <p:snd r:embed="rId4" name="bomb.wav"/>
          </p:stSnd>
        </p:sndAc>
      </p:transition>
    </mc:Choice>
    <mc:Fallback>
      <p:transition spd="med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88384" y="1129628"/>
            <a:ext cx="8229600" cy="4525963"/>
          </a:xfrm>
        </p:spPr>
        <p:txBody>
          <a:bodyPr/>
          <a:lstStyle/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%36-70 </a:t>
            </a:r>
            <a:r>
              <a:rPr lang="tr-TR" sz="2800" dirty="0" smtClean="0"/>
              <a:t>Su buharı, </a:t>
            </a:r>
            <a:endParaRPr lang="tr-TR" sz="2800" dirty="0" smtClean="0"/>
          </a:p>
          <a:p>
            <a:r>
              <a:rPr lang="tr-TR" sz="2800" dirty="0" smtClean="0"/>
              <a:t>%</a:t>
            </a:r>
            <a:r>
              <a:rPr lang="tr-TR" sz="2800" dirty="0" smtClean="0"/>
              <a:t>9-26 Karbondioksit, </a:t>
            </a:r>
            <a:endParaRPr lang="tr-TR" sz="2800" dirty="0" smtClean="0"/>
          </a:p>
          <a:p>
            <a:r>
              <a:rPr lang="tr-TR" sz="2800" dirty="0" smtClean="0"/>
              <a:t>%</a:t>
            </a:r>
            <a:r>
              <a:rPr lang="tr-TR" sz="2800" dirty="0" smtClean="0"/>
              <a:t>4-9 </a:t>
            </a:r>
            <a:r>
              <a:rPr lang="tr-TR" sz="2800" dirty="0" smtClean="0"/>
              <a:t>Metan</a:t>
            </a:r>
          </a:p>
          <a:p>
            <a:r>
              <a:rPr lang="tr-TR" sz="2800" dirty="0" smtClean="0"/>
              <a:t>%</a:t>
            </a:r>
            <a:r>
              <a:rPr lang="tr-TR" sz="2800" dirty="0" smtClean="0"/>
              <a:t>3-7’si  </a:t>
            </a:r>
            <a:r>
              <a:rPr lang="tr-TR" sz="2800" dirty="0" smtClean="0"/>
              <a:t>Ozon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 smtClean="0"/>
              <a:t>Dünya'daki sera etkisine neden olan gazlar:</a:t>
            </a:r>
            <a:br>
              <a:rPr lang="tr-TR" sz="2800" dirty="0" smtClean="0"/>
            </a:br>
            <a:endParaRPr lang="tr-TR" sz="1600" dirty="0"/>
          </a:p>
        </p:txBody>
      </p:sp>
      <p:pic>
        <p:nvPicPr>
          <p:cNvPr id="1026" name="Picture 2" descr="Sera Etkisi Ekoloji - Pixabay'da Ã¼cretsiz vektÃ¶r graf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707" y="2958319"/>
            <a:ext cx="5299293" cy="3913749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572000" y="25822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tr-TR" dirty="0" smtClean="0"/>
              <a:t>Kaynak: tr.</a:t>
            </a:r>
            <a:r>
              <a:rPr lang="tr-TR" dirty="0" err="1" smtClean="0"/>
              <a:t>euronews</a:t>
            </a:r>
            <a:r>
              <a:rPr lang="tr-TR" dirty="0" smtClean="0"/>
              <a:t>.com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1) İklim değişikliği: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 </a:t>
            </a:r>
            <a:r>
              <a:rPr lang="tr-TR" sz="2000" dirty="0" smtClean="0"/>
              <a:t> - </a:t>
            </a:r>
            <a:r>
              <a:rPr lang="tr-TR" sz="2000" dirty="0" smtClean="0"/>
              <a:t>şiddetli </a:t>
            </a:r>
            <a:r>
              <a:rPr lang="tr-TR" sz="2000" dirty="0"/>
              <a:t>kasırgalar ve </a:t>
            </a:r>
            <a:r>
              <a:rPr lang="tr-TR" sz="2000" dirty="0" smtClean="0"/>
              <a:t>seller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  - çölleşmelere</a:t>
            </a:r>
            <a:endParaRPr lang="tr-TR" sz="2000" dirty="0"/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2) Kutuplardaki </a:t>
            </a:r>
            <a:r>
              <a:rPr lang="tr-TR" sz="2000" dirty="0"/>
              <a:t>buzulların erimesi </a:t>
            </a:r>
            <a:r>
              <a:rPr lang="tr-TR" sz="2000" dirty="0" smtClean="0"/>
              <a:t>ve kıyı </a:t>
            </a:r>
            <a:r>
              <a:rPr lang="tr-TR" sz="2000" dirty="0"/>
              <a:t>kesimlerin tamamen sular altında </a:t>
            </a:r>
            <a:r>
              <a:rPr lang="tr-TR" sz="2000" dirty="0" smtClean="0"/>
              <a:t>kalması</a:t>
            </a:r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3) </a:t>
            </a:r>
            <a:r>
              <a:rPr lang="tr-TR" sz="2000" dirty="0" smtClean="0"/>
              <a:t>Karlı </a:t>
            </a:r>
            <a:r>
              <a:rPr lang="tr-TR" sz="2000" dirty="0"/>
              <a:t>dağlardaki ısı değişimleri nedeniyle sık sık çığlar </a:t>
            </a:r>
            <a:r>
              <a:rPr lang="tr-TR" sz="2000" dirty="0" smtClean="0"/>
              <a:t>oluşması</a:t>
            </a:r>
            <a:endParaRPr lang="tr-TR" sz="2000" dirty="0"/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4) Su </a:t>
            </a:r>
            <a:r>
              <a:rPr lang="tr-TR" sz="2000" dirty="0"/>
              <a:t>kaynaklarının hızla </a:t>
            </a:r>
            <a:r>
              <a:rPr lang="tr-TR" sz="2000" dirty="0" smtClean="0"/>
              <a:t>tükenmesi</a:t>
            </a:r>
            <a:endParaRPr lang="tr-TR" sz="2000" dirty="0"/>
          </a:p>
          <a:p>
            <a:pPr fontAlgn="base">
              <a:lnSpc>
                <a:spcPct val="150000"/>
              </a:lnSpc>
              <a:buNone/>
            </a:pPr>
            <a:r>
              <a:rPr lang="tr-TR" sz="2000" dirty="0" smtClean="0"/>
              <a:t>5) </a:t>
            </a:r>
            <a:r>
              <a:rPr lang="tr-TR" sz="2000" dirty="0" smtClean="0"/>
              <a:t>K</a:t>
            </a:r>
            <a:r>
              <a:rPr lang="tr-TR" sz="2000" dirty="0" smtClean="0"/>
              <a:t>uraklık</a:t>
            </a:r>
            <a:r>
              <a:rPr lang="tr-TR" sz="2000" dirty="0"/>
              <a:t>, çölleşme ve orman </a:t>
            </a:r>
            <a:r>
              <a:rPr lang="tr-TR" sz="2000" dirty="0" smtClean="0"/>
              <a:t>yangınları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 smtClean="0"/>
              <a:t>6) Hayvan </a:t>
            </a:r>
            <a:r>
              <a:rPr lang="tr-TR" sz="2000" dirty="0" smtClean="0"/>
              <a:t>türlerin soyunun tükenmesi 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 smtClean="0"/>
              <a:t>7) Okyanusların </a:t>
            </a:r>
            <a:r>
              <a:rPr lang="tr-TR" sz="2000" dirty="0" err="1" smtClean="0"/>
              <a:t>asitlenmesi</a:t>
            </a:r>
            <a:endParaRPr lang="tr-TR" sz="2000" dirty="0"/>
          </a:p>
          <a:p>
            <a:pPr fontAlgn="base"/>
            <a:endParaRPr lang="tr-TR" sz="2400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ISINMANIN SONUÇLARI: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317813"/>
      </p:ext>
    </p:extLst>
  </p:cSld>
  <p:clrMapOvr>
    <a:masterClrMapping/>
  </p:clrMapOvr>
  <p:transition spd="slow">
    <p:randomBa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55742" y="5445224"/>
            <a:ext cx="5913410" cy="1143000"/>
          </a:xfrm>
        </p:spPr>
        <p:txBody>
          <a:bodyPr>
            <a:noAutofit/>
          </a:bodyPr>
          <a:lstStyle/>
          <a:p>
            <a:r>
              <a:rPr lang="tr-TR" sz="2800" dirty="0" smtClean="0"/>
              <a:t>Eriyen buzulların hayvan türlerini olumsuz etkilemesi</a:t>
            </a:r>
            <a:endParaRPr lang="tr-TR" sz="28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40" name="Picture 4" descr="File:Endangered arctic - starving polar bear edit.jpg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99" y="0"/>
            <a:ext cx="8136203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04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Birleşmiş </a:t>
            </a:r>
            <a:r>
              <a:rPr lang="tr-TR" dirty="0" smtClean="0"/>
              <a:t>Milletler: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</a:t>
            </a:r>
            <a:r>
              <a:rPr lang="tr-TR" dirty="0" smtClean="0"/>
              <a:t>Küresel ısınma </a:t>
            </a:r>
            <a:r>
              <a:rPr lang="tr-TR" dirty="0"/>
              <a:t>için önlemler alınmazsa, çok ağır ve geri dönülemez sonuçların ortaya çıkabileceği konusunda uyarıyor.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ISINMANIN ETKİSİ: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Dosya:Yvo de Boer.jpg - Vikipe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778" y="3938954"/>
            <a:ext cx="3713871" cy="247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BirleÅmiÅ Milletler bayraÄÄ± | Halka aÃ§Ä±k vektÃ¶r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2" name="Picture 6" descr="Okan Vardarova on Twitter: &quot;38) Bu, BirleÅmiÅ Milletler bayraÄÄ±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" y="3938954"/>
            <a:ext cx="3685735" cy="230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803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breeze.wav"/>
          </p:stSnd>
        </p:sndAc>
      </p:transition>
    </mc:Choice>
    <mc:Fallback>
      <p:transition spd="slow">
        <p:split orient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Enerji dostu ampuller </a:t>
            </a:r>
            <a:r>
              <a:rPr lang="tr-TR" dirty="0" smtClean="0"/>
              <a:t>kullanalım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Elektronik cihazları kullanmadığımızda prizden çekelim</a:t>
            </a:r>
          </a:p>
          <a:p>
            <a:r>
              <a:rPr lang="tr-TR" dirty="0" smtClean="0"/>
              <a:t>Okulda veya evde gereksiz ise ışıkları söndürelim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Klima yerine vantilatör </a:t>
            </a:r>
            <a:r>
              <a:rPr lang="tr-TR" dirty="0" smtClean="0"/>
              <a:t>kullanalım.</a:t>
            </a:r>
            <a:endParaRPr lang="tr-TR" dirty="0"/>
          </a:p>
          <a:p>
            <a:r>
              <a:rPr lang="tr-TR" dirty="0"/>
              <a:t> Evler ısı kaybına karşı </a:t>
            </a:r>
            <a:r>
              <a:rPr lang="tr-TR" dirty="0" smtClean="0"/>
              <a:t>yalıtalım.</a:t>
            </a:r>
            <a:endParaRPr lang="tr-TR" dirty="0"/>
          </a:p>
          <a:p>
            <a:r>
              <a:rPr lang="tr-TR" dirty="0"/>
              <a:t> Eşyalar, radyatörleri kapatmayacak şekilde </a:t>
            </a:r>
            <a:r>
              <a:rPr lang="tr-TR" dirty="0" smtClean="0"/>
              <a:t>yerleştirelim.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KÜRESEL ISINMAYI ENGELLEMEK İÇİN BİZ NE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YAPMALIYIZ?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0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  <p:sndAc>
          <p:stSnd>
            <p:snd r:embed="rId3" name="voltage.wav"/>
          </p:stSnd>
        </p:sndAc>
      </p:transition>
    </mc:Choice>
    <mc:Fallback>
      <p:transition spd="slow">
        <p:circl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268</Words>
  <Application>Microsoft Office PowerPoint</Application>
  <PresentationFormat>Ekran Gösterisi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Kalabalık</vt:lpstr>
      <vt:lpstr>KÜRESEL ISINMA:</vt:lpstr>
      <vt:lpstr>Slayt 2</vt:lpstr>
      <vt:lpstr>KÜRESEL ISINMANIN NEDENLERİ:</vt:lpstr>
      <vt:lpstr>SERA ETKİSİ:</vt:lpstr>
      <vt:lpstr>Dünya'daki sera etkisine neden olan gazlar: </vt:lpstr>
      <vt:lpstr>KÜRESEL ISINMANIN SONUÇLARI:</vt:lpstr>
      <vt:lpstr>Eriyen buzulların hayvan türlerini olumsuz etkilemesi</vt:lpstr>
      <vt:lpstr>KÜRESEL ISINMANIN ETKİSİ:</vt:lpstr>
      <vt:lpstr>KÜRESEL ISINMAYI ENGELLEMEK İÇİN BİZ NE YAPMALIYIZ?</vt:lpstr>
      <vt:lpstr>SU KAYNAKLARININ KITLIĞINA KARŞI DA: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KÜRESEL ISINMA:</dc:title>
  <cp:lastModifiedBy>Özlem</cp:lastModifiedBy>
  <cp:revision>5</cp:revision>
  <dcterms:modified xsi:type="dcterms:W3CDTF">2020-06-19T18:01:17Z</dcterms:modified>
</cp:coreProperties>
</file>