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58" r:id="rId4"/>
    <p:sldId id="27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7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508" y="-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Stĺpec1</c:v>
                </c:pt>
              </c:strCache>
            </c:strRef>
          </c:tx>
          <c:spPr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8100000" scaled="0"/>
            </a:gradFill>
          </c:spPr>
          <c:dPt>
            <c:idx val="0"/>
            <c:bubble3D val="0"/>
            <c:spPr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64999">
                    <a:srgbClr val="FF0000"/>
                  </a:gs>
                  <a:gs pos="89999">
                    <a:srgbClr val="FF0000"/>
                  </a:gs>
                  <a:gs pos="100000">
                    <a:srgbClr val="FF0000"/>
                  </a:gs>
                </a:gsLst>
                <a:lin ang="8100000" scaled="0"/>
              </a:gradFill>
            </c:spPr>
          </c:dPt>
          <c:dPt>
            <c:idx val="1"/>
            <c:bubble3D val="0"/>
            <c:spPr>
              <a:gradFill>
                <a:gsLst>
                  <a:gs pos="0">
                    <a:srgbClr val="00B0F0"/>
                  </a:gs>
                  <a:gs pos="30000">
                    <a:srgbClr val="00B0F0"/>
                  </a:gs>
                  <a:gs pos="64999">
                    <a:srgbClr val="00B0F0"/>
                  </a:gs>
                  <a:gs pos="89999">
                    <a:srgbClr val="00B0F0"/>
                  </a:gs>
                  <a:gs pos="100000">
                    <a:srgbClr val="00B0F0"/>
                  </a:gs>
                </a:gsLst>
                <a:lin ang="8100000" scaled="0"/>
              </a:gradFill>
            </c:spPr>
          </c:dPt>
          <c:dPt>
            <c:idx val="2"/>
            <c:bubble3D val="0"/>
            <c:spPr>
              <a:gradFill>
                <a:gsLst>
                  <a:gs pos="24000">
                    <a:srgbClr val="92D050"/>
                  </a:gs>
                  <a:gs pos="56000">
                    <a:srgbClr val="92D050"/>
                  </a:gs>
                  <a:gs pos="100000">
                    <a:srgbClr val="92D050"/>
                  </a:gs>
                  <a:gs pos="89999">
                    <a:srgbClr val="92D050"/>
                  </a:gs>
                  <a:gs pos="100000">
                    <a:srgbClr val="FF8200"/>
                  </a:gs>
                </a:gsLst>
                <a:lin ang="8100000" scaled="0"/>
              </a:gradFill>
              <a:ln>
                <a:solidFill>
                  <a:srgbClr val="92D050"/>
                </a:solidFill>
              </a:ln>
            </c:spPr>
          </c:dPt>
          <c:cat>
            <c:strRef>
              <c:f>Hárok1!$A$2:$A$5</c:f>
              <c:strCache>
                <c:ptCount val="3"/>
                <c:pt idx="0">
                  <c:v>0-1 Stunde</c:v>
                </c:pt>
                <c:pt idx="1">
                  <c:v>1-2 Stunden</c:v>
                </c:pt>
                <c:pt idx="2">
                  <c:v>mehr als 3 Stunden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>
                  <c:v>12</c:v>
                </c:pt>
                <c:pt idx="1">
                  <c:v>6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3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Stĺpec1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30000">
                  <a:srgbClr val="FF0000"/>
                </a:gs>
                <a:gs pos="64999">
                  <a:srgbClr val="FF0000"/>
                </a:gs>
                <a:gs pos="89999">
                  <a:srgbClr val="FF0000"/>
                </a:gs>
                <a:gs pos="100000">
                  <a:srgbClr val="FF0000"/>
                </a:gs>
              </a:gsLst>
              <a:lin ang="8100000" scaled="0"/>
            </a:gradFill>
          </c:spPr>
          <c:dPt>
            <c:idx val="1"/>
            <c:bubble3D val="0"/>
            <c:spPr>
              <a:gradFill>
                <a:gsLst>
                  <a:gs pos="0">
                    <a:srgbClr val="00B0F0"/>
                  </a:gs>
                  <a:gs pos="30000">
                    <a:srgbClr val="00B0F0"/>
                  </a:gs>
                  <a:gs pos="64999">
                    <a:srgbClr val="00B0F0"/>
                  </a:gs>
                  <a:gs pos="89999">
                    <a:srgbClr val="00B0F0"/>
                  </a:gs>
                  <a:gs pos="100000">
                    <a:srgbClr val="00B0F0"/>
                  </a:gs>
                </a:gsLst>
                <a:lin ang="8100000" scaled="0"/>
              </a:gradFill>
            </c:spPr>
          </c:dPt>
          <c:dPt>
            <c:idx val="2"/>
            <c:bubble3D val="0"/>
            <c:spPr>
              <a:gradFill>
                <a:gsLst>
                  <a:gs pos="0">
                    <a:srgbClr val="7030A0"/>
                  </a:gs>
                  <a:gs pos="30000">
                    <a:srgbClr val="7030A0"/>
                  </a:gs>
                  <a:gs pos="64999">
                    <a:srgbClr val="7030A0"/>
                  </a:gs>
                  <a:gs pos="89999">
                    <a:srgbClr val="7030A0"/>
                  </a:gs>
                  <a:gs pos="100000">
                    <a:srgbClr val="7030A0"/>
                  </a:gs>
                </a:gsLst>
                <a:lin ang="8100000" scaled="0"/>
              </a:gradFill>
            </c:spPr>
          </c:dPt>
          <c:dPt>
            <c:idx val="3"/>
            <c:bubble3D val="0"/>
            <c:spPr>
              <a:gradFill>
                <a:gsLst>
                  <a:gs pos="0">
                    <a:srgbClr val="92D050"/>
                  </a:gs>
                  <a:gs pos="30000">
                    <a:srgbClr val="92D050"/>
                  </a:gs>
                  <a:gs pos="64999">
                    <a:srgbClr val="92D050"/>
                  </a:gs>
                  <a:gs pos="89999">
                    <a:srgbClr val="92D050"/>
                  </a:gs>
                  <a:gs pos="100000">
                    <a:srgbClr val="92D050"/>
                  </a:gs>
                </a:gsLst>
                <a:lin ang="8100000" scaled="0"/>
              </a:gradFill>
            </c:spPr>
          </c:dPt>
          <c:dPt>
            <c:idx val="4"/>
            <c:bubble3D val="0"/>
            <c:spPr>
              <a:gradFill>
                <a:gsLst>
                  <a:gs pos="0">
                    <a:srgbClr val="FFFF00"/>
                  </a:gs>
                  <a:gs pos="30000">
                    <a:srgbClr val="FFFF00"/>
                  </a:gs>
                  <a:gs pos="64999">
                    <a:srgbClr val="FFFF00"/>
                  </a:gs>
                  <a:gs pos="89999">
                    <a:srgbClr val="FFFF00"/>
                  </a:gs>
                  <a:gs pos="100000">
                    <a:srgbClr val="FFFF00"/>
                  </a:gs>
                </a:gsLst>
                <a:lin ang="8100000" scaled="0"/>
              </a:gradFill>
            </c:spPr>
          </c:dPt>
          <c:dPt>
            <c:idx val="5"/>
            <c:bubble3D val="0"/>
            <c:spPr>
              <a:gradFill>
                <a:gsLst>
                  <a:gs pos="0">
                    <a:srgbClr val="FFC000"/>
                  </a:gs>
                  <a:gs pos="30000">
                    <a:srgbClr val="FFC000"/>
                  </a:gs>
                  <a:gs pos="64999">
                    <a:srgbClr val="FFC000"/>
                  </a:gs>
                  <a:gs pos="89999">
                    <a:srgbClr val="FFC000"/>
                  </a:gs>
                  <a:gs pos="100000">
                    <a:srgbClr val="FFC000"/>
                  </a:gs>
                </a:gsLst>
                <a:lin ang="8100000" scaled="0"/>
              </a:gradFill>
            </c:spPr>
          </c:dPt>
          <c:cat>
            <c:strRef>
              <c:f>Hárok1!$A$2:$A$7</c:f>
              <c:strCache>
                <c:ptCount val="6"/>
                <c:pt idx="0">
                  <c:v>Sci-fi</c:v>
                </c:pt>
                <c:pt idx="1">
                  <c:v>Romantische</c:v>
                </c:pt>
                <c:pt idx="2">
                  <c:v>Historische</c:v>
                </c:pt>
                <c:pt idx="3">
                  <c:v>Biographische</c:v>
                </c:pt>
                <c:pt idx="4">
                  <c:v>Lehrbücher</c:v>
                </c:pt>
                <c:pt idx="5">
                  <c:v>Andere</c:v>
                </c:pt>
              </c:strCache>
            </c:strRef>
          </c:cat>
          <c:val>
            <c:numRef>
              <c:f>Hárok1!$B$2:$B$7</c:f>
              <c:numCache>
                <c:formatCode>General</c:formatCode>
                <c:ptCount val="6"/>
                <c:pt idx="0">
                  <c:v>9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Stĺpec1</c:v>
                </c:pt>
              </c:strCache>
            </c:strRef>
          </c:tx>
          <c:spPr>
            <a:gradFill>
              <a:gsLst>
                <a:gs pos="0">
                  <a:srgbClr val="FFC000"/>
                </a:gs>
                <a:gs pos="30000">
                  <a:srgbClr val="FFC000"/>
                </a:gs>
                <a:gs pos="64999">
                  <a:srgbClr val="FFC000"/>
                </a:gs>
                <a:gs pos="89999">
                  <a:srgbClr val="FFC000"/>
                </a:gs>
                <a:gs pos="100000">
                  <a:srgbClr val="FFC000"/>
                </a:gs>
              </a:gsLst>
              <a:lin ang="8100000" scaled="0"/>
            </a:gradFill>
          </c:spPr>
          <c:dPt>
            <c:idx val="0"/>
            <c:bubble3D val="0"/>
            <c:spPr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64999">
                    <a:srgbClr val="FF0000"/>
                  </a:gs>
                  <a:gs pos="89999">
                    <a:srgbClr val="FF0000"/>
                  </a:gs>
                  <a:gs pos="100000">
                    <a:srgbClr val="FF0000"/>
                  </a:gs>
                </a:gsLst>
                <a:lin ang="8100000" scaled="0"/>
              </a:gradFill>
            </c:spPr>
          </c:dPt>
          <c:dPt>
            <c:idx val="1"/>
            <c:bubble3D val="0"/>
            <c:spPr>
              <a:gradFill>
                <a:gsLst>
                  <a:gs pos="0">
                    <a:srgbClr val="92D050"/>
                  </a:gs>
                  <a:gs pos="30000">
                    <a:srgbClr val="92D050"/>
                  </a:gs>
                  <a:gs pos="64999">
                    <a:srgbClr val="92D050"/>
                  </a:gs>
                  <a:gs pos="89999">
                    <a:srgbClr val="92D050"/>
                  </a:gs>
                  <a:gs pos="100000">
                    <a:srgbClr val="92D050"/>
                  </a:gs>
                </a:gsLst>
                <a:lin ang="8100000" scaled="0"/>
              </a:gradFill>
            </c:spPr>
          </c:dPt>
          <c:dPt>
            <c:idx val="3"/>
            <c:bubble3D val="0"/>
            <c:spPr>
              <a:gradFill>
                <a:gsLst>
                  <a:gs pos="0">
                    <a:schemeClr val="bg1"/>
                  </a:gs>
                  <a:gs pos="30000">
                    <a:schemeClr val="bg1"/>
                  </a:gs>
                  <a:gs pos="64999">
                    <a:schemeClr val="bg1"/>
                  </a:gs>
                  <a:gs pos="89999">
                    <a:schemeClr val="bg1"/>
                  </a:gs>
                  <a:gs pos="100000">
                    <a:schemeClr val="bg1"/>
                  </a:gs>
                </a:gsLst>
                <a:lin ang="8100000" scaled="0"/>
              </a:gradFill>
            </c:spPr>
          </c:dPt>
          <c:cat>
            <c:strRef>
              <c:f>Hárok1!$A$2:$A$5</c:f>
              <c:strCache>
                <c:ptCount val="3"/>
                <c:pt idx="0">
                  <c:v>Relax</c:v>
                </c:pt>
                <c:pt idx="1">
                  <c:v>Etwas neues zu lernen</c:v>
                </c:pt>
                <c:pt idx="2">
                  <c:v>Andere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>
                  <c:v>16</c:v>
                </c:pt>
                <c:pt idx="1">
                  <c:v>4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Stĺpec1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30000">
                  <a:srgbClr val="FF0000"/>
                </a:gs>
                <a:gs pos="64999">
                  <a:srgbClr val="FF0000"/>
                </a:gs>
                <a:gs pos="89999">
                  <a:srgbClr val="FF0000"/>
                </a:gs>
                <a:gs pos="100000">
                  <a:srgbClr val="FF0000"/>
                </a:gs>
              </a:gsLst>
              <a:lin ang="8100000" scaled="0"/>
            </a:gradFill>
          </c:spPr>
          <c:dPt>
            <c:idx val="1"/>
            <c:bubble3D val="0"/>
            <c:spPr>
              <a:gradFill>
                <a:gsLst>
                  <a:gs pos="0">
                    <a:srgbClr val="FFFF00"/>
                  </a:gs>
                  <a:gs pos="30000">
                    <a:srgbClr val="FFFF00"/>
                  </a:gs>
                  <a:gs pos="64999">
                    <a:srgbClr val="FFFF00"/>
                  </a:gs>
                  <a:gs pos="89999">
                    <a:srgbClr val="FFFF00"/>
                  </a:gs>
                  <a:gs pos="100000">
                    <a:srgbClr val="FFFF00"/>
                  </a:gs>
                </a:gsLst>
                <a:lin ang="8100000" scaled="0"/>
              </a:gradFill>
            </c:spPr>
          </c:dPt>
          <c:dPt>
            <c:idx val="2"/>
            <c:bubble3D val="0"/>
            <c:spPr>
              <a:gradFill>
                <a:gsLst>
                  <a:gs pos="0">
                    <a:srgbClr val="00B0F0"/>
                  </a:gs>
                  <a:gs pos="30000">
                    <a:srgbClr val="00B0F0"/>
                  </a:gs>
                  <a:gs pos="64999">
                    <a:srgbClr val="00B0F0"/>
                  </a:gs>
                  <a:gs pos="100000">
                    <a:srgbClr val="00B0F0"/>
                  </a:gs>
                </a:gsLst>
                <a:lin ang="8100000" scaled="0"/>
              </a:gradFill>
            </c:spPr>
          </c:dPt>
          <c:dPt>
            <c:idx val="3"/>
            <c:bubble3D val="0"/>
            <c:spPr>
              <a:gradFill>
                <a:gsLst>
                  <a:gs pos="0">
                    <a:schemeClr val="bg1"/>
                  </a:gs>
                  <a:gs pos="30000">
                    <a:schemeClr val="bg1"/>
                  </a:gs>
                  <a:gs pos="64999">
                    <a:schemeClr val="bg1"/>
                  </a:gs>
                  <a:gs pos="89999">
                    <a:schemeClr val="bg1"/>
                  </a:gs>
                  <a:gs pos="100000">
                    <a:schemeClr val="bg1"/>
                  </a:gs>
                </a:gsLst>
                <a:lin ang="8100000" scaled="0"/>
              </a:gradFill>
            </c:spPr>
          </c:dPt>
          <c:cat>
            <c:strRef>
              <c:f>Hárok1!$A$2:$A$5</c:f>
              <c:strCache>
                <c:ptCount val="3"/>
                <c:pt idx="0">
                  <c:v>6-7 Jahre</c:v>
                </c:pt>
                <c:pt idx="1">
                  <c:v>8-9 Jahre</c:v>
                </c:pt>
                <c:pt idx="2">
                  <c:v>Mehr als 10 Jahre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>
                  <c:v>11</c:v>
                </c:pt>
                <c:pt idx="1">
                  <c:v>5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Stĺpec1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7030A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cat>
            <c:strRef>
              <c:f>Hárok1!$A$2:$A$6</c:f>
              <c:strCache>
                <c:ptCount val="5"/>
                <c:pt idx="0">
                  <c:v>Sie üben Lesen (5x)</c:v>
                </c:pt>
                <c:pt idx="1">
                  <c:v>B) Sie lesen etwas Neues (2x)</c:v>
                </c:pt>
                <c:pt idx="2">
                  <c:v>C) Sie haben Spaß (4x)</c:v>
                </c:pt>
                <c:pt idx="3">
                  <c:v>D) Sie üben ihre Fantasie und </c:v>
                </c:pt>
                <c:pt idx="4">
                  <c:v>Erinnerung (9x</c:v>
                </c:pt>
              </c:strCache>
            </c:strRef>
          </c:cat>
          <c:val>
            <c:numRef>
              <c:f>Hárok1!$B$2:$B$6</c:f>
              <c:numCache>
                <c:formatCode>General</c:formatCode>
                <c:ptCount val="5"/>
                <c:pt idx="0">
                  <c:v>5</c:v>
                </c:pt>
                <c:pt idx="1">
                  <c:v>2</c:v>
                </c:pt>
                <c:pt idx="2">
                  <c:v>4</c:v>
                </c:pt>
                <c:pt idx="3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Predaj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chemeClr val="bg1"/>
              </a:solidFill>
            </c:spPr>
          </c:dPt>
          <c:dPt>
            <c:idx val="3"/>
            <c:bubble3D val="0"/>
            <c:spPr>
              <a:solidFill>
                <a:schemeClr val="bg1"/>
              </a:solidFill>
            </c:spPr>
          </c:dPt>
          <c:cat>
            <c:strRef>
              <c:f>Hárok1!$A$2:$A$5</c:f>
              <c:strCache>
                <c:ptCount val="2"/>
                <c:pt idx="0">
                  <c:v>Slowakischen</c:v>
                </c:pt>
                <c:pt idx="1">
                  <c:v>Ausländischen 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>
                  <c:v>1</c:v>
                </c:pt>
                <c:pt idx="1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Stĺpec1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002060"/>
              </a:solidFill>
            </c:spPr>
          </c:dPt>
          <c:cat>
            <c:strRef>
              <c:f>Hárok1!$A$2:$A$5</c:f>
              <c:strCache>
                <c:ptCount val="4"/>
                <c:pt idx="0">
                  <c:v>Zu Hause</c:v>
                </c:pt>
                <c:pt idx="1">
                  <c:v>In der Natur</c:v>
                </c:pt>
                <c:pt idx="2">
                  <c:v>Am Strand</c:v>
                </c:pt>
                <c:pt idx="3">
                  <c:v>In der Bibliothek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>
                  <c:v>17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Stĺpec1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Pt>
            <c:idx val="2"/>
            <c:bubble3D val="0"/>
            <c:spPr>
              <a:solidFill>
                <a:srgbClr val="00B0F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cat>
            <c:strRef>
              <c:f>Hárok1!$A$2:$A$5</c:f>
              <c:strCache>
                <c:ptCount val="4"/>
                <c:pt idx="0">
                  <c:v>A) Aus dem Buchladen</c:v>
                </c:pt>
                <c:pt idx="1">
                  <c:v>B) Von einem Freund</c:v>
                </c:pt>
                <c:pt idx="2">
                  <c:v>C) Aus der Bibliothek</c:v>
                </c:pt>
                <c:pt idx="3">
                  <c:v>D) Aus dem Internet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>
                  <c:v>13</c:v>
                </c:pt>
                <c:pt idx="1">
                  <c:v>3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922E9E-4BDF-4569-A6E8-E3D0DC8D97C6}" type="datetimeFigureOut">
              <a:rPr lang="sk-SK" smtClean="0"/>
              <a:t>25.3.2018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56F4DB-D681-4A2D-A37D-1CCF58D48EC8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19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2E9E-4BDF-4569-A6E8-E3D0DC8D97C6}" type="datetimeFigureOut">
              <a:rPr lang="sk-SK" smtClean="0"/>
              <a:t>25.3.2018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F4DB-D681-4A2D-A37D-1CCF58D48E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245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2E9E-4BDF-4569-A6E8-E3D0DC8D97C6}" type="datetimeFigureOut">
              <a:rPr lang="sk-SK" smtClean="0"/>
              <a:t>25.3.2018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F4DB-D681-4A2D-A37D-1CCF58D48E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827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2E9E-4BDF-4569-A6E8-E3D0DC8D97C6}" type="datetimeFigureOut">
              <a:rPr lang="sk-SK" smtClean="0"/>
              <a:t>25.3.2018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F4DB-D681-4A2D-A37D-1CCF58D48E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271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2E9E-4BDF-4569-A6E8-E3D0DC8D97C6}" type="datetimeFigureOut">
              <a:rPr lang="sk-SK" smtClean="0"/>
              <a:t>25.3.2018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F4DB-D681-4A2D-A37D-1CCF58D48EC8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1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2E9E-4BDF-4569-A6E8-E3D0DC8D97C6}" type="datetimeFigureOut">
              <a:rPr lang="sk-SK" smtClean="0"/>
              <a:t>25.3.2018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F4DB-D681-4A2D-A37D-1CCF58D48E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27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2E9E-4BDF-4569-A6E8-E3D0DC8D97C6}" type="datetimeFigureOut">
              <a:rPr lang="sk-SK" smtClean="0"/>
              <a:t>25.3.2018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F4DB-D681-4A2D-A37D-1CCF58D48E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155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2E9E-4BDF-4569-A6E8-E3D0DC8D97C6}" type="datetimeFigureOut">
              <a:rPr lang="sk-SK" smtClean="0"/>
              <a:t>25.3.2018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F4DB-D681-4A2D-A37D-1CCF58D48E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712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2E9E-4BDF-4569-A6E8-E3D0DC8D97C6}" type="datetimeFigureOut">
              <a:rPr lang="sk-SK" smtClean="0"/>
              <a:t>25.3.2018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F4DB-D681-4A2D-A37D-1CCF58D48E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744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2E9E-4BDF-4569-A6E8-E3D0DC8D97C6}" type="datetimeFigureOut">
              <a:rPr lang="sk-SK" smtClean="0"/>
              <a:t>25.3.2018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F4DB-D681-4A2D-A37D-1CCF58D48E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346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2E9E-4BDF-4569-A6E8-E3D0DC8D97C6}" type="datetimeFigureOut">
              <a:rPr lang="sk-SK" smtClean="0"/>
              <a:t>25.3.2018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F4DB-D681-4A2D-A37D-1CCF58D48E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399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E922E9E-4BDF-4569-A6E8-E3D0DC8D97C6}" type="datetimeFigureOut">
              <a:rPr lang="sk-SK" smtClean="0"/>
              <a:t>25.3.2018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A56F4DB-D681-4A2D-A37D-1CCF58D48E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01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sk/url?sa=i&amp;rct=j&amp;q=&amp;esrc=s&amp;source=images&amp;cd=&amp;cad=rja&amp;uact=8&amp;ved=2ahUKEwjV4LDV6IfaAhVIPFAKHR11AfUQjRx6BAgAEAU&amp;url=https://cz.depositphotos.com/122565464/stock-illustration-boy-kid-cartoon.html&amp;psig=AOvVaw2A6BzMhEk9EAxAFu6IHBCC&amp;ust=152207910325123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s://www.google.sk/url?sa=i&amp;rct=j&amp;q=&amp;esrc=s&amp;source=images&amp;cd=&amp;cad=rja&amp;uact=8&amp;ved=2ahUKEwjkka3p7IfaAhWIUlAKHXi3DPAQjRx6BAgAEAU&amp;url=http://www.stockphotos.sk/image.php?img_id%3D9744853%26img_type%3D1&amp;psig=AOvVaw2UqgTo3Kq_5yVy6vDwMiTR&amp;ust=1522080201408092" TargetMode="Externa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s://www.google.sk/url?sa=i&amp;rct=j&amp;q=&amp;esrc=s&amp;source=images&amp;cd=&amp;cad=rja&amp;uact=8&amp;ved=2ahUKEwiGzoGv0IfaAhUDElAKHXp6C8kQjRx6BAgAEAU&amp;url=http://www.esutaze.sk/sutaz-o-3-knihy-dominika-dana/&amp;psig=AOvVaw2UD1VXOeZkGNueADalHBB6&amp;ust=152207256023563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sk/url?sa=i&amp;rct=j&amp;q=&amp;esrc=s&amp;source=images&amp;cd=&amp;cad=rja&amp;uact=8&amp;ved=2ahUKEwiO45iA0YfaAhWKY1AKHT2wBPgQjRx6BAgAEAU&amp;url=https://www.bux.sk/knihy/300627-slovenske-rozpravky-1.html&amp;psig=AOvVaw1xiya00UTctkl5p7xmmzpf&amp;ust=1522072742130271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www.google.sk/url?sa=i&amp;rct=j&amp;q=&amp;esrc=s&amp;source=images&amp;cd=&amp;ved=2ahUKEwjTqabh0IfaAhXOZ1AKHZ7KBvcQjRx6BAgAEAU&amp;url=http://www.gorila.sk/product/596136&amp;psig=AOvVaw2AxWn2RWaPK4AIm8BRhZUK&amp;ust=1522072684074711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sk/url?sa=i&amp;rct=j&amp;q=&amp;esrc=s&amp;source=images&amp;cd=&amp;cad=rja&amp;uact=8&amp;ved=2ahUKEwjHj-L604faAhWCalAKHVTiDskQjRx6BAgAEAU&amp;url=http://www.maladomasa.sk/sprava/1615/dotaznik-evidencia-standardov-kvality-za-oblast-voda.html&amp;psig=AOvVaw1NHk9CR3TiRL9e92swnbmo&amp;ust=1522073545503367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779CFE4-546F-4FC3-A487-064DD812F6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err="1">
                <a:latin typeface="Gabriola" panose="04040605051002020D02" pitchFamily="82" charset="0"/>
              </a:rPr>
              <a:t>Lesegewohnheiten</a:t>
            </a:r>
            <a:endParaRPr lang="sk-SK" b="1" dirty="0">
              <a:latin typeface="Gabriola" panose="04040605051002020D02" pitchFamily="82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4E67568D-C318-4D03-8370-CB14A1A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3200" dirty="0">
                <a:latin typeface="Gabriola" panose="04040605051002020D02" pitchFamily="82" charset="0"/>
              </a:rPr>
              <a:t>Michaela </a:t>
            </a:r>
            <a:r>
              <a:rPr lang="sk-SK" sz="3200" dirty="0" err="1">
                <a:latin typeface="Gabriola" panose="04040605051002020D02" pitchFamily="82" charset="0"/>
              </a:rPr>
              <a:t>Zboranová</a:t>
            </a:r>
            <a:endParaRPr lang="sk-SK" sz="3200" dirty="0">
              <a:latin typeface="Gabriola" panose="04040605051002020D02" pitchFamily="82" charset="0"/>
            </a:endParaRPr>
          </a:p>
          <a:p>
            <a:r>
              <a:rPr lang="sk-SK" sz="3200" dirty="0">
                <a:latin typeface="Gabriola" panose="04040605051002020D02" pitchFamily="82" charset="0"/>
              </a:rPr>
              <a:t>Miriam </a:t>
            </a:r>
            <a:r>
              <a:rPr lang="sk-SK" sz="3200" dirty="0" err="1">
                <a:latin typeface="Gabriola" panose="04040605051002020D02" pitchFamily="82" charset="0"/>
              </a:rPr>
              <a:t>Rendková</a:t>
            </a:r>
            <a:endParaRPr lang="sk-SK" sz="32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1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8EB11A5-C039-47A2-80F0-CE387D78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latin typeface="Gabriola" panose="04040605051002020D02" pitchFamily="82" charset="0"/>
              </a:rPr>
              <a:t>2. </a:t>
            </a:r>
            <a:r>
              <a:rPr lang="sk-SK" sz="4800" b="1" dirty="0" err="1">
                <a:latin typeface="Gabriola" panose="04040605051002020D02" pitchFamily="82" charset="0"/>
              </a:rPr>
              <a:t>Welche</a:t>
            </a:r>
            <a:r>
              <a:rPr lang="sk-SK" sz="4800" b="1" dirty="0">
                <a:latin typeface="Gabriola" panose="04040605051002020D02" pitchFamily="82" charset="0"/>
              </a:rPr>
              <a:t> </a:t>
            </a:r>
            <a:r>
              <a:rPr lang="sk-SK" sz="4800" b="1" dirty="0" err="1">
                <a:latin typeface="Gabriola" panose="04040605051002020D02" pitchFamily="82" charset="0"/>
              </a:rPr>
              <a:t>Literatur</a:t>
            </a:r>
            <a:r>
              <a:rPr lang="sk-SK" sz="4800" b="1" dirty="0">
                <a:latin typeface="Gabriola" panose="04040605051002020D02" pitchFamily="82" charset="0"/>
              </a:rPr>
              <a:t> </a:t>
            </a:r>
            <a:r>
              <a:rPr lang="sk-SK" sz="4800" b="1" dirty="0" err="1">
                <a:latin typeface="Gabriola" panose="04040605051002020D02" pitchFamily="82" charset="0"/>
              </a:rPr>
              <a:t>liest</a:t>
            </a:r>
            <a:r>
              <a:rPr lang="sk-SK" sz="4800" b="1" dirty="0">
                <a:latin typeface="Gabriola" panose="04040605051002020D02" pitchFamily="82" charset="0"/>
              </a:rPr>
              <a:t> </a:t>
            </a:r>
            <a:r>
              <a:rPr lang="sk-SK" sz="4800" b="1" dirty="0" err="1">
                <a:latin typeface="Gabriola" panose="04040605051002020D02" pitchFamily="82" charset="0"/>
              </a:rPr>
              <a:t>du</a:t>
            </a:r>
            <a:r>
              <a:rPr lang="sk-SK" sz="4800" b="1" dirty="0">
                <a:latin typeface="Gabriola" panose="04040605051002020D02" pitchFamily="82" charset="0"/>
              </a:rPr>
              <a:t> </a:t>
            </a:r>
            <a:r>
              <a:rPr lang="sk-SK" sz="4800" b="1" dirty="0" err="1">
                <a:latin typeface="Gabriola" panose="04040605051002020D02" pitchFamily="82" charset="0"/>
              </a:rPr>
              <a:t>meistens</a:t>
            </a:r>
            <a:r>
              <a:rPr lang="sk-SK" sz="4800" b="1" dirty="0" smtClean="0">
                <a:latin typeface="Gabriola" panose="04040605051002020D02" pitchFamily="82" charset="0"/>
              </a:rPr>
              <a:t>?</a:t>
            </a:r>
            <a:endParaRPr lang="sk-SK" sz="4800" b="1" dirty="0">
              <a:latin typeface="Gabriola" panose="04040605051002020D02" pitchFamily="82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5C625989-EF60-451C-BA28-722C124BA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sk-SK" sz="3600" b="1" dirty="0" smtClean="0">
                <a:latin typeface="Gabriola" panose="04040605051002020D02" pitchFamily="82" charset="0"/>
              </a:rPr>
              <a:t>A) Sci-fi </a:t>
            </a:r>
            <a:r>
              <a:rPr lang="sk-SK" sz="3600" dirty="0" smtClean="0">
                <a:latin typeface="Gabriola" panose="04040605051002020D02" pitchFamily="82" charset="0"/>
              </a:rPr>
              <a:t> (9x)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B) </a:t>
            </a:r>
            <a:r>
              <a:rPr lang="sk-SK" sz="3600" b="1" dirty="0" err="1" smtClean="0">
                <a:latin typeface="Gabriola" panose="04040605051002020D02" pitchFamily="82" charset="0"/>
              </a:rPr>
              <a:t>Romantische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(1x)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C) </a:t>
            </a:r>
            <a:r>
              <a:rPr lang="sk-SK" sz="3600" b="1" dirty="0" err="1" smtClean="0">
                <a:latin typeface="Gabriola" panose="04040605051002020D02" pitchFamily="82" charset="0"/>
              </a:rPr>
              <a:t>Historische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(2x)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D) </a:t>
            </a:r>
            <a:r>
              <a:rPr lang="sk-SK" sz="3600" b="1" dirty="0" err="1">
                <a:latin typeface="Gabriola" panose="04040605051002020D02" pitchFamily="82" charset="0"/>
              </a:rPr>
              <a:t>B</a:t>
            </a:r>
            <a:r>
              <a:rPr lang="sk-SK" sz="3600" b="1" dirty="0" err="1" smtClean="0">
                <a:latin typeface="Gabriola" panose="04040605051002020D02" pitchFamily="82" charset="0"/>
              </a:rPr>
              <a:t>iographische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(3x)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E) </a:t>
            </a:r>
            <a:r>
              <a:rPr lang="sk-SK" sz="3600" b="1" dirty="0" err="1" smtClean="0">
                <a:latin typeface="Gabriola" panose="04040605051002020D02" pitchFamily="82" charset="0"/>
              </a:rPr>
              <a:t>Lehrbücher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(5x)</a:t>
            </a:r>
            <a:r>
              <a:rPr lang="sk-SK" sz="3600" b="1" dirty="0">
                <a:latin typeface="Gabriola" panose="04040605051002020D02" pitchFamily="82" charset="0"/>
              </a:rPr>
              <a:t/>
            </a:r>
            <a:br>
              <a:rPr lang="sk-SK" sz="3600" b="1" dirty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F) </a:t>
            </a:r>
            <a:r>
              <a:rPr lang="sk-SK" sz="3600" b="1" dirty="0" err="1" smtClean="0">
                <a:latin typeface="Gabriola" panose="04040605051002020D02" pitchFamily="82" charset="0"/>
              </a:rPr>
              <a:t>Andere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</a:t>
            </a:r>
            <a:r>
              <a:rPr lang="sk-SK" sz="3600" dirty="0" err="1" smtClean="0">
                <a:latin typeface="Gabriola" panose="04040605051002020D02" pitchFamily="82" charset="0"/>
              </a:rPr>
              <a:t>Ox</a:t>
            </a:r>
            <a:r>
              <a:rPr lang="sk-SK" sz="3600" dirty="0" smtClean="0">
                <a:latin typeface="Gabriola" panose="04040605051002020D02" pitchFamily="82" charset="0"/>
              </a:rPr>
              <a:t>)</a:t>
            </a:r>
            <a:endParaRPr lang="sk-SK" sz="3600" dirty="0">
              <a:latin typeface="Gabriola" panose="04040605051002020D02" pitchFamily="82" charset="0"/>
            </a:endParaRPr>
          </a:p>
          <a:p>
            <a:pPr marL="45720" indent="0">
              <a:buNone/>
            </a:pPr>
            <a:endParaRPr lang="sk-SK" dirty="0" smtClean="0"/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2020709890"/>
              </p:ext>
            </p:extLst>
          </p:nvPr>
        </p:nvGraphicFramePr>
        <p:xfrm>
          <a:off x="5997418" y="1928389"/>
          <a:ext cx="5473323" cy="419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04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3A62C38-233E-43EC-AAC0-B8C8A9C71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latin typeface="Gabriola" panose="04040605051002020D02" pitchFamily="82" charset="0"/>
              </a:rPr>
              <a:t>3. </a:t>
            </a:r>
            <a:r>
              <a:rPr lang="sk-SK" sz="4800" b="1" dirty="0" err="1">
                <a:latin typeface="Gabriola" panose="04040605051002020D02" pitchFamily="82" charset="0"/>
              </a:rPr>
              <a:t>Warum</a:t>
            </a:r>
            <a:r>
              <a:rPr lang="sk-SK" sz="4800" b="1" dirty="0">
                <a:latin typeface="Gabriola" panose="04040605051002020D02" pitchFamily="82" charset="0"/>
              </a:rPr>
              <a:t> </a:t>
            </a:r>
            <a:r>
              <a:rPr lang="sk-SK" sz="4800" b="1" dirty="0" err="1">
                <a:latin typeface="Gabriola" panose="04040605051002020D02" pitchFamily="82" charset="0"/>
              </a:rPr>
              <a:t>liest</a:t>
            </a:r>
            <a:r>
              <a:rPr lang="sk-SK" sz="4800" b="1" dirty="0">
                <a:latin typeface="Gabriola" panose="04040605051002020D02" pitchFamily="82" charset="0"/>
              </a:rPr>
              <a:t> </a:t>
            </a:r>
            <a:r>
              <a:rPr lang="sk-SK" sz="4800" b="1" dirty="0" err="1">
                <a:latin typeface="Gabriola" panose="04040605051002020D02" pitchFamily="82" charset="0"/>
              </a:rPr>
              <a:t>du</a:t>
            </a:r>
            <a:r>
              <a:rPr lang="sk-SK" sz="4800" b="1" dirty="0">
                <a:latin typeface="Gabriola" panose="04040605051002020D02" pitchFamily="82" charset="0"/>
              </a:rPr>
              <a:t> </a:t>
            </a:r>
            <a:r>
              <a:rPr lang="sk-SK" sz="4800" b="1" dirty="0" err="1">
                <a:latin typeface="Gabriola" panose="04040605051002020D02" pitchFamily="82" charset="0"/>
              </a:rPr>
              <a:t>Bücher</a:t>
            </a:r>
            <a:r>
              <a:rPr lang="sk-SK" sz="4800" b="1" dirty="0" smtClean="0">
                <a:latin typeface="Gabriola" panose="04040605051002020D02" pitchFamily="82" charset="0"/>
              </a:rPr>
              <a:t>?</a:t>
            </a:r>
            <a:endParaRPr lang="sk-SK" sz="4800" b="1" dirty="0">
              <a:latin typeface="Gabriola" panose="04040605051002020D02" pitchFamily="82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ED33F04D-2EF1-4E58-B903-1801DB4B8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sk-SK" sz="3600" b="1" dirty="0" smtClean="0">
                <a:latin typeface="Gabriola" panose="04040605051002020D02" pitchFamily="82" charset="0"/>
              </a:rPr>
              <a:t>A) Relax  </a:t>
            </a:r>
            <a:r>
              <a:rPr lang="sk-SK" sz="3600" dirty="0" smtClean="0">
                <a:latin typeface="Gabriola" panose="04040605051002020D02" pitchFamily="82" charset="0"/>
              </a:rPr>
              <a:t>(16x)</a:t>
            </a:r>
            <a:r>
              <a:rPr lang="sk-SK" sz="3600" b="1" dirty="0">
                <a:latin typeface="Gabriola" panose="04040605051002020D02" pitchFamily="82" charset="0"/>
              </a:rPr>
              <a:t/>
            </a:r>
            <a:br>
              <a:rPr lang="sk-SK" sz="3600" b="1" dirty="0">
                <a:latin typeface="Gabriola" panose="04040605051002020D02" pitchFamily="82" charset="0"/>
              </a:rPr>
            </a:br>
            <a:r>
              <a:rPr lang="sk-SK" sz="3600" b="1" dirty="0">
                <a:latin typeface="Gabriola" panose="04040605051002020D02" pitchFamily="82" charset="0"/>
              </a:rPr>
              <a:t>B) </a:t>
            </a:r>
            <a:r>
              <a:rPr lang="sk-SK" sz="3600" b="1" dirty="0" err="1">
                <a:latin typeface="Gabriola" panose="04040605051002020D02" pitchFamily="82" charset="0"/>
              </a:rPr>
              <a:t>E</a:t>
            </a:r>
            <a:r>
              <a:rPr lang="sk-SK" sz="3600" b="1" dirty="0" err="1" smtClean="0">
                <a:latin typeface="Gabriola" panose="04040605051002020D02" pitchFamily="82" charset="0"/>
              </a:rPr>
              <a:t>twas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Neues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zu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 smtClean="0">
                <a:latin typeface="Gabriola" panose="04040605051002020D02" pitchFamily="82" charset="0"/>
              </a:rPr>
              <a:t>lernen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(4x)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C) </a:t>
            </a:r>
            <a:r>
              <a:rPr lang="sk-SK" sz="3600" b="1" dirty="0" err="1" smtClean="0">
                <a:latin typeface="Gabriola" panose="04040605051002020D02" pitchFamily="82" charset="0"/>
              </a:rPr>
              <a:t>Andere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</a:t>
            </a:r>
            <a:r>
              <a:rPr lang="sk-SK" sz="3600" dirty="0" err="1" smtClean="0">
                <a:latin typeface="Gabriola" panose="04040605051002020D02" pitchFamily="82" charset="0"/>
              </a:rPr>
              <a:t>Ox</a:t>
            </a:r>
            <a:r>
              <a:rPr lang="sk-SK" sz="3600" dirty="0" smtClean="0">
                <a:latin typeface="Gabriola" panose="04040605051002020D02" pitchFamily="82" charset="0"/>
              </a:rPr>
              <a:t>)</a:t>
            </a:r>
            <a:endParaRPr lang="sk-SK" sz="3600" b="1" dirty="0">
              <a:latin typeface="Gabriola" panose="04040605051002020D02" pitchFamily="82" charset="0"/>
            </a:endParaRPr>
          </a:p>
          <a:p>
            <a:pPr marL="45720" indent="0">
              <a:buNone/>
            </a:pPr>
            <a:endParaRPr lang="sk-SK" dirty="0"/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3906711394"/>
              </p:ext>
            </p:extLst>
          </p:nvPr>
        </p:nvGraphicFramePr>
        <p:xfrm>
          <a:off x="6219730" y="1883121"/>
          <a:ext cx="5459240" cy="4318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895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21B04C8-5576-40EA-A749-D7F4374CB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4800" b="1" dirty="0" smtClean="0">
                <a:latin typeface="Gabriola" panose="04040605051002020D02" pitchFamily="82" charset="0"/>
              </a:rPr>
              <a:t>4. </a:t>
            </a:r>
            <a:r>
              <a:rPr lang="de-DE" sz="4800" b="1" dirty="0">
                <a:latin typeface="Gabriola" panose="04040605051002020D02" pitchFamily="82" charset="0"/>
              </a:rPr>
              <a:t>Wie alt warst du, </a:t>
            </a:r>
            <a:r>
              <a:rPr lang="sk-SK" sz="4800" b="1" dirty="0" err="1" smtClean="0">
                <a:latin typeface="Gabriola" panose="04040605051002020D02" pitchFamily="82" charset="0"/>
              </a:rPr>
              <a:t>wenn</a:t>
            </a:r>
            <a:r>
              <a:rPr lang="de-DE" sz="4800" b="1" dirty="0" smtClean="0">
                <a:latin typeface="Gabriola" panose="04040605051002020D02" pitchFamily="82" charset="0"/>
              </a:rPr>
              <a:t> </a:t>
            </a:r>
            <a:r>
              <a:rPr lang="de-DE" sz="4800" b="1" dirty="0">
                <a:latin typeface="Gabriola" panose="04040605051002020D02" pitchFamily="82" charset="0"/>
              </a:rPr>
              <a:t>du alleine zu lesen anfingst</a:t>
            </a:r>
            <a:r>
              <a:rPr lang="de-DE" sz="4800" b="1" dirty="0" smtClean="0">
                <a:latin typeface="Gabriola" panose="04040605051002020D02" pitchFamily="82" charset="0"/>
              </a:rPr>
              <a:t>?</a:t>
            </a:r>
            <a:endParaRPr lang="sk-SK" sz="4800" b="1" dirty="0">
              <a:latin typeface="Gabriola" panose="04040605051002020D02" pitchFamily="82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6865F8E1-FC45-48EF-A301-859B78E04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600" b="1" dirty="0" smtClean="0">
                <a:latin typeface="Gabriola" panose="04040605051002020D02" pitchFamily="82" charset="0"/>
              </a:rPr>
              <a:t>A) 6-7 </a:t>
            </a:r>
            <a:r>
              <a:rPr lang="sk-SK" sz="3600" b="1" dirty="0" err="1" smtClean="0">
                <a:latin typeface="Gabriola" panose="04040605051002020D02" pitchFamily="82" charset="0"/>
              </a:rPr>
              <a:t>Jahre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(11x)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B) 8-9 </a:t>
            </a:r>
            <a:r>
              <a:rPr lang="sk-SK" sz="3600" b="1" dirty="0" err="1" smtClean="0">
                <a:latin typeface="Gabriola" panose="04040605051002020D02" pitchFamily="82" charset="0"/>
              </a:rPr>
              <a:t>Jahre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(5x)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C) </a:t>
            </a:r>
            <a:r>
              <a:rPr lang="sk-SK" sz="3600" b="1" dirty="0" err="1" smtClean="0">
                <a:latin typeface="Gabriola" panose="04040605051002020D02" pitchFamily="82" charset="0"/>
              </a:rPr>
              <a:t>Mehr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b="1" dirty="0" err="1" smtClean="0">
                <a:latin typeface="Gabriola" panose="04040605051002020D02" pitchFamily="82" charset="0"/>
              </a:rPr>
              <a:t>als</a:t>
            </a:r>
            <a:r>
              <a:rPr lang="sk-SK" sz="3600" b="1" dirty="0" smtClean="0">
                <a:latin typeface="Gabriola" panose="04040605051002020D02" pitchFamily="82" charset="0"/>
              </a:rPr>
              <a:t> 10 </a:t>
            </a:r>
            <a:r>
              <a:rPr lang="sk-SK" sz="3600" b="1" dirty="0" err="1" smtClean="0">
                <a:latin typeface="Gabriola" panose="04040605051002020D02" pitchFamily="82" charset="0"/>
              </a:rPr>
              <a:t>Jahre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(4x)</a:t>
            </a:r>
            <a:endParaRPr lang="sk-SK" sz="3600" b="1" dirty="0">
              <a:latin typeface="Gabriola" panose="04040605051002020D02" pitchFamily="82" charset="0"/>
            </a:endParaRPr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2342416896"/>
              </p:ext>
            </p:extLst>
          </p:nvPr>
        </p:nvGraphicFramePr>
        <p:xfrm>
          <a:off x="6223755" y="1819747"/>
          <a:ext cx="5138345" cy="4481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242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E95CC71-B983-425E-82B8-7A6C14AD8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4800" b="1" dirty="0" smtClean="0">
                <a:latin typeface="Gabriola" panose="04040605051002020D02" pitchFamily="82" charset="0"/>
              </a:rPr>
              <a:t>5. </a:t>
            </a:r>
            <a:r>
              <a:rPr lang="de-DE" sz="4800" b="1" dirty="0">
                <a:latin typeface="Gabriola" panose="04040605051002020D02" pitchFamily="82" charset="0"/>
              </a:rPr>
              <a:t>Warum ist es gut für Eltern, ihre Kinder zu Büchern zu führen</a:t>
            </a:r>
            <a:r>
              <a:rPr lang="de-DE" sz="4800" b="1" dirty="0" smtClean="0">
                <a:latin typeface="Gabriola" panose="04040605051002020D02" pitchFamily="82" charset="0"/>
              </a:rPr>
              <a:t>?</a:t>
            </a:r>
            <a:endParaRPr lang="sk-SK" sz="4800" b="1" dirty="0">
              <a:latin typeface="Gabriola" panose="04040605051002020D02" pitchFamily="82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666CF50C-94CC-469C-BCFD-075130F04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sk-SK" sz="3600" b="1" dirty="0" smtClean="0">
                <a:latin typeface="Gabriola" panose="04040605051002020D02" pitchFamily="82" charset="0"/>
              </a:rPr>
              <a:t>A) </a:t>
            </a:r>
            <a:r>
              <a:rPr lang="sk-SK" sz="3600" b="1" dirty="0" err="1" smtClean="0">
                <a:latin typeface="Gabriola" panose="04040605051002020D02" pitchFamily="82" charset="0"/>
              </a:rPr>
              <a:t>Sie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 smtClean="0">
                <a:latin typeface="Gabriola" panose="04040605051002020D02" pitchFamily="82" charset="0"/>
              </a:rPr>
              <a:t>üben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b="1" dirty="0" err="1" smtClean="0">
                <a:latin typeface="Gabriola" panose="04040605051002020D02" pitchFamily="82" charset="0"/>
              </a:rPr>
              <a:t>Lesen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(5x)</a:t>
            </a:r>
            <a:r>
              <a:rPr lang="sk-SK" sz="3600" b="1" dirty="0">
                <a:latin typeface="Gabriola" panose="04040605051002020D02" pitchFamily="82" charset="0"/>
              </a:rPr>
              <a:t/>
            </a:r>
            <a:br>
              <a:rPr lang="sk-SK" sz="3600" b="1" dirty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B)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Sie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lesen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etwas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 smtClean="0">
                <a:latin typeface="Gabriola" panose="04040605051002020D02" pitchFamily="82" charset="0"/>
              </a:rPr>
              <a:t>Neues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(2x)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C) </a:t>
            </a:r>
            <a:r>
              <a:rPr lang="sk-SK" sz="3600" b="1" dirty="0" err="1" smtClean="0">
                <a:latin typeface="Gabriola" panose="04040605051002020D02" pitchFamily="82" charset="0"/>
              </a:rPr>
              <a:t>Sie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b="1" dirty="0" err="1" smtClean="0">
                <a:latin typeface="Gabriola" panose="04040605051002020D02" pitchFamily="82" charset="0"/>
              </a:rPr>
              <a:t>haben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b="1" dirty="0" err="1" smtClean="0">
                <a:latin typeface="Gabriola" panose="04040605051002020D02" pitchFamily="82" charset="0"/>
              </a:rPr>
              <a:t>Spaß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(4x)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D) </a:t>
            </a:r>
            <a:r>
              <a:rPr lang="de-DE" sz="3600" b="1" dirty="0">
                <a:latin typeface="Gabriola" panose="04040605051002020D02" pitchFamily="82" charset="0"/>
              </a:rPr>
              <a:t>Sie üben ihre Fantasie und 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de-DE" sz="3600" b="1" dirty="0" smtClean="0">
                <a:latin typeface="Gabriola" panose="04040605051002020D02" pitchFamily="82" charset="0"/>
              </a:rPr>
              <a:t>Erinnerung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(9x)</a:t>
            </a:r>
            <a:endParaRPr lang="de-DE" sz="3600" b="1" dirty="0">
              <a:latin typeface="Gabriola" panose="04040605051002020D02" pitchFamily="82" charset="0"/>
            </a:endParaRPr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1888756667"/>
              </p:ext>
            </p:extLst>
          </p:nvPr>
        </p:nvGraphicFramePr>
        <p:xfrm>
          <a:off x="5743921" y="2055137"/>
          <a:ext cx="6152333" cy="4481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406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6C91E98-E051-4204-90F8-921972680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4800" b="1" dirty="0" smtClean="0">
                <a:latin typeface="Gabriola" panose="04040605051002020D02" pitchFamily="82" charset="0"/>
              </a:rPr>
              <a:t>6. </a:t>
            </a:r>
            <a:r>
              <a:rPr lang="de-DE" sz="4800" b="1" dirty="0">
                <a:latin typeface="Gabriola" panose="04040605051002020D02" pitchFamily="82" charset="0"/>
              </a:rPr>
              <a:t>Liest du Bücher besonders von slowakischen oder ausländischen Autoren</a:t>
            </a:r>
            <a:r>
              <a:rPr lang="de-DE" sz="4800" b="1" dirty="0" smtClean="0">
                <a:latin typeface="Gabriola" panose="04040605051002020D02" pitchFamily="82" charset="0"/>
              </a:rPr>
              <a:t>?</a:t>
            </a:r>
            <a:endParaRPr lang="sk-SK" sz="4800" b="1" dirty="0">
              <a:latin typeface="Gabriola" panose="04040605051002020D02" pitchFamily="82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C17854CD-63B6-4D7B-A0C9-38C74D099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600" b="1" dirty="0" smtClean="0">
                <a:latin typeface="Gabriola" panose="04040605051002020D02" pitchFamily="82" charset="0"/>
              </a:rPr>
              <a:t>A) </a:t>
            </a:r>
            <a:r>
              <a:rPr lang="sk-SK" sz="3600" b="1" dirty="0" err="1" smtClean="0">
                <a:latin typeface="Gabriola" panose="04040605051002020D02" pitchFamily="82" charset="0"/>
              </a:rPr>
              <a:t>Slowakischen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(1x)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B) </a:t>
            </a:r>
            <a:r>
              <a:rPr lang="sk-SK" sz="3600" b="1" dirty="0" err="1" smtClean="0">
                <a:latin typeface="Gabriola" panose="04040605051002020D02" pitchFamily="82" charset="0"/>
              </a:rPr>
              <a:t>Ausl</a:t>
            </a:r>
            <a:r>
              <a:rPr lang="de-DE" sz="3600" b="1" dirty="0" smtClean="0">
                <a:latin typeface="Gabriola" panose="04040605051002020D02" pitchFamily="82" charset="0"/>
              </a:rPr>
              <a:t>ä</a:t>
            </a:r>
            <a:r>
              <a:rPr lang="sk-SK" sz="3600" b="1" dirty="0" err="1" smtClean="0">
                <a:latin typeface="Gabriola" panose="04040605051002020D02" pitchFamily="82" charset="0"/>
              </a:rPr>
              <a:t>ndischen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(19x)</a:t>
            </a:r>
            <a:endParaRPr lang="sk-SK" sz="3600" b="1" dirty="0">
              <a:latin typeface="Gabriola" panose="04040605051002020D02" pitchFamily="82" charset="0"/>
            </a:endParaRPr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4199714250"/>
              </p:ext>
            </p:extLst>
          </p:nvPr>
        </p:nvGraphicFramePr>
        <p:xfrm>
          <a:off x="5902859" y="1937443"/>
          <a:ext cx="5767058" cy="4563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496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48EA44A-EB40-4B8F-B88C-8960109E6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latin typeface="Gabriola" panose="04040605051002020D02" pitchFamily="82" charset="0"/>
              </a:rPr>
              <a:t>7. </a:t>
            </a:r>
            <a:r>
              <a:rPr lang="de-DE" sz="4800" b="1" dirty="0">
                <a:latin typeface="Gabriola" panose="04040605051002020D02" pitchFamily="82" charset="0"/>
              </a:rPr>
              <a:t>Wo liest du am liebsten Bücher</a:t>
            </a:r>
            <a:r>
              <a:rPr lang="de-DE" sz="4800" b="1" dirty="0" smtClean="0">
                <a:latin typeface="Gabriola" panose="04040605051002020D02" pitchFamily="82" charset="0"/>
              </a:rPr>
              <a:t>?</a:t>
            </a:r>
            <a:endParaRPr lang="sk-SK" sz="4800" b="1" dirty="0">
              <a:latin typeface="Gabriola" panose="04040605051002020D02" pitchFamily="82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9C546926-8C3A-4C56-AD77-DD0C54909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600" b="1" dirty="0" smtClean="0">
                <a:latin typeface="Gabriola" panose="04040605051002020D02" pitchFamily="82" charset="0"/>
              </a:rPr>
              <a:t>A) </a:t>
            </a:r>
            <a:r>
              <a:rPr lang="sk-SK" sz="3600" b="1" dirty="0" err="1" smtClean="0">
                <a:latin typeface="Gabriola" panose="04040605051002020D02" pitchFamily="82" charset="0"/>
              </a:rPr>
              <a:t>Zu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b="1" dirty="0" err="1" smtClean="0">
                <a:latin typeface="Gabriola" panose="04040605051002020D02" pitchFamily="82" charset="0"/>
              </a:rPr>
              <a:t>Hause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(17x)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B) </a:t>
            </a:r>
            <a:r>
              <a:rPr lang="sk-SK" sz="3600" b="1" dirty="0">
                <a:latin typeface="Gabriola" panose="04040605051002020D02" pitchFamily="82" charset="0"/>
              </a:rPr>
              <a:t>I</a:t>
            </a:r>
            <a:r>
              <a:rPr lang="sk-SK" sz="3600" b="1" dirty="0" smtClean="0">
                <a:latin typeface="Gabriola" panose="04040605051002020D02" pitchFamily="82" charset="0"/>
              </a:rPr>
              <a:t>n </a:t>
            </a:r>
            <a:r>
              <a:rPr lang="sk-SK" sz="3600" b="1" dirty="0">
                <a:latin typeface="Gabriola" panose="04040605051002020D02" pitchFamily="82" charset="0"/>
              </a:rPr>
              <a:t>der </a:t>
            </a:r>
            <a:r>
              <a:rPr lang="sk-SK" sz="3600" b="1" dirty="0" err="1" smtClean="0">
                <a:latin typeface="Gabriola" panose="04040605051002020D02" pitchFamily="82" charset="0"/>
              </a:rPr>
              <a:t>Natur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</a:t>
            </a:r>
            <a:r>
              <a:rPr lang="sk-SK" sz="3600" dirty="0">
                <a:latin typeface="Gabriola" panose="04040605051002020D02" pitchFamily="82" charset="0"/>
              </a:rPr>
              <a:t>1</a:t>
            </a:r>
            <a:r>
              <a:rPr lang="sk-SK" sz="3600" dirty="0" smtClean="0">
                <a:latin typeface="Gabriola" panose="04040605051002020D02" pitchFamily="82" charset="0"/>
              </a:rPr>
              <a:t>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C) </a:t>
            </a:r>
            <a:r>
              <a:rPr lang="sk-SK" sz="3600" b="1" dirty="0">
                <a:latin typeface="Gabriola" panose="04040605051002020D02" pitchFamily="82" charset="0"/>
              </a:rPr>
              <a:t>A</a:t>
            </a:r>
            <a:r>
              <a:rPr lang="sk-SK" sz="3600" b="1" dirty="0" smtClean="0">
                <a:latin typeface="Gabriola" panose="04040605051002020D02" pitchFamily="82" charset="0"/>
              </a:rPr>
              <a:t>m </a:t>
            </a:r>
            <a:r>
              <a:rPr lang="sk-SK" sz="3600" b="1" dirty="0" err="1" smtClean="0">
                <a:latin typeface="Gabriola" panose="04040605051002020D02" pitchFamily="82" charset="0"/>
              </a:rPr>
              <a:t>Strand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(2x)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D) </a:t>
            </a:r>
            <a:r>
              <a:rPr lang="sk-SK" sz="3600" b="1" dirty="0">
                <a:latin typeface="Gabriola" panose="04040605051002020D02" pitchFamily="82" charset="0"/>
              </a:rPr>
              <a:t>I</a:t>
            </a:r>
            <a:r>
              <a:rPr lang="sk-SK" sz="3600" b="1" dirty="0" smtClean="0">
                <a:latin typeface="Gabriola" panose="04040605051002020D02" pitchFamily="82" charset="0"/>
              </a:rPr>
              <a:t>n </a:t>
            </a:r>
            <a:r>
              <a:rPr lang="sk-SK" sz="3600" b="1" dirty="0">
                <a:latin typeface="Gabriola" panose="04040605051002020D02" pitchFamily="82" charset="0"/>
              </a:rPr>
              <a:t>der </a:t>
            </a:r>
            <a:r>
              <a:rPr lang="sk-SK" sz="3600" b="1" dirty="0" err="1" smtClean="0">
                <a:latin typeface="Gabriola" panose="04040605051002020D02" pitchFamily="82" charset="0"/>
              </a:rPr>
              <a:t>Bibliothek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</a:t>
            </a:r>
            <a:r>
              <a:rPr lang="sk-SK" sz="3600" dirty="0" err="1" smtClean="0">
                <a:latin typeface="Gabriola" panose="04040605051002020D02" pitchFamily="82" charset="0"/>
              </a:rPr>
              <a:t>Ox</a:t>
            </a:r>
            <a:r>
              <a:rPr lang="sk-SK" sz="3600" dirty="0" smtClean="0">
                <a:latin typeface="Gabriola" panose="04040605051002020D02" pitchFamily="82" charset="0"/>
              </a:rPr>
              <a:t>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>
                <a:latin typeface="Gabriola" panose="04040605051002020D02" pitchFamily="82" charset="0"/>
              </a:rPr>
              <a:t/>
            </a:r>
            <a:br>
              <a:rPr lang="sk-SK" sz="3600" b="1" dirty="0">
                <a:latin typeface="Gabriola" panose="04040605051002020D02" pitchFamily="82" charset="0"/>
              </a:rPr>
            </a:br>
            <a:endParaRPr lang="sk-SK" sz="3600" b="1" dirty="0">
              <a:latin typeface="Gabriola" panose="04040605051002020D02" pitchFamily="82" charset="0"/>
            </a:endParaRPr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1330968863"/>
              </p:ext>
            </p:extLst>
          </p:nvPr>
        </p:nvGraphicFramePr>
        <p:xfrm>
          <a:off x="5599065" y="1901227"/>
          <a:ext cx="6125172" cy="4282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45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latin typeface="Gabriola" panose="04040605051002020D02" pitchFamily="82" charset="0"/>
              </a:rPr>
              <a:t>8. </a:t>
            </a:r>
            <a:r>
              <a:rPr lang="sk-SK" sz="4800" b="1" dirty="0" err="1">
                <a:latin typeface="Gabriola" panose="04040605051002020D02" pitchFamily="82" charset="0"/>
              </a:rPr>
              <a:t>Woher</a:t>
            </a:r>
            <a:r>
              <a:rPr lang="sk-SK" sz="4800" b="1" dirty="0">
                <a:latin typeface="Gabriola" panose="04040605051002020D02" pitchFamily="82" charset="0"/>
              </a:rPr>
              <a:t> </a:t>
            </a:r>
            <a:r>
              <a:rPr lang="sk-SK" sz="4800" b="1" dirty="0" err="1" smtClean="0">
                <a:latin typeface="Gabriola" panose="04040605051002020D02" pitchFamily="82" charset="0"/>
              </a:rPr>
              <a:t>erhaltest</a:t>
            </a:r>
            <a:r>
              <a:rPr lang="sk-SK" sz="4800" b="1" dirty="0" smtClean="0">
                <a:latin typeface="Gabriola" panose="04040605051002020D02" pitchFamily="82" charset="0"/>
              </a:rPr>
              <a:t> </a:t>
            </a:r>
            <a:r>
              <a:rPr lang="sk-SK" sz="4800" b="1" dirty="0" err="1" smtClean="0">
                <a:latin typeface="Gabriola" panose="04040605051002020D02" pitchFamily="82" charset="0"/>
              </a:rPr>
              <a:t>du</a:t>
            </a:r>
            <a:r>
              <a:rPr lang="sk-SK" sz="4800" b="1" dirty="0" smtClean="0">
                <a:latin typeface="Gabriola" panose="04040605051002020D02" pitchFamily="82" charset="0"/>
              </a:rPr>
              <a:t> </a:t>
            </a:r>
            <a:r>
              <a:rPr lang="sk-SK" sz="4800" b="1" dirty="0" err="1">
                <a:latin typeface="Gabriola" panose="04040605051002020D02" pitchFamily="82" charset="0"/>
              </a:rPr>
              <a:t>Bücher</a:t>
            </a:r>
            <a:r>
              <a:rPr lang="sk-SK" sz="4800" b="1" dirty="0" smtClean="0">
                <a:latin typeface="Gabriola" panose="04040605051002020D02" pitchFamily="82" charset="0"/>
              </a:rPr>
              <a:t>?</a:t>
            </a:r>
            <a:endParaRPr lang="sk-SK" sz="4800" b="1" dirty="0">
              <a:latin typeface="Gabriola" panose="04040605051002020D02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sk-SK" sz="3600" b="1" dirty="0" smtClean="0">
                <a:latin typeface="Gabriola" panose="04040605051002020D02" pitchFamily="82" charset="0"/>
              </a:rPr>
              <a:t>A) </a:t>
            </a:r>
            <a:r>
              <a:rPr lang="sk-SK" sz="3600" b="1" dirty="0" err="1">
                <a:latin typeface="Gabriola" panose="04040605051002020D02" pitchFamily="82" charset="0"/>
              </a:rPr>
              <a:t>A</a:t>
            </a:r>
            <a:r>
              <a:rPr lang="sk-SK" sz="3600" b="1" dirty="0" err="1" smtClean="0">
                <a:latin typeface="Gabriola" panose="04040605051002020D02" pitchFamily="82" charset="0"/>
              </a:rPr>
              <a:t>us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dem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 smtClean="0">
                <a:latin typeface="Gabriola" panose="04040605051002020D02" pitchFamily="82" charset="0"/>
              </a:rPr>
              <a:t>Buchladen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 (13x)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B) </a:t>
            </a:r>
            <a:r>
              <a:rPr lang="sk-SK" sz="3600" b="1" dirty="0">
                <a:latin typeface="Gabriola" panose="04040605051002020D02" pitchFamily="82" charset="0"/>
              </a:rPr>
              <a:t>V</a:t>
            </a:r>
            <a:r>
              <a:rPr lang="sk-SK" sz="3600" b="1" dirty="0" smtClean="0">
                <a:latin typeface="Gabriola" panose="04040605051002020D02" pitchFamily="82" charset="0"/>
              </a:rPr>
              <a:t>on </a:t>
            </a:r>
            <a:r>
              <a:rPr lang="sk-SK" sz="3600" b="1" dirty="0" err="1">
                <a:latin typeface="Gabriola" panose="04040605051002020D02" pitchFamily="82" charset="0"/>
              </a:rPr>
              <a:t>einem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 smtClean="0">
                <a:latin typeface="Gabriola" panose="04040605051002020D02" pitchFamily="82" charset="0"/>
              </a:rPr>
              <a:t>Freund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(3x)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C) </a:t>
            </a:r>
            <a:r>
              <a:rPr lang="sk-SK" sz="3600" b="1" dirty="0" err="1">
                <a:latin typeface="Gabriola" panose="04040605051002020D02" pitchFamily="82" charset="0"/>
              </a:rPr>
              <a:t>A</a:t>
            </a:r>
            <a:r>
              <a:rPr lang="sk-SK" sz="3600" b="1" dirty="0" err="1" smtClean="0">
                <a:latin typeface="Gabriola" panose="04040605051002020D02" pitchFamily="82" charset="0"/>
              </a:rPr>
              <a:t>us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b="1" dirty="0">
                <a:latin typeface="Gabriola" panose="04040605051002020D02" pitchFamily="82" charset="0"/>
              </a:rPr>
              <a:t>der </a:t>
            </a:r>
            <a:r>
              <a:rPr lang="sk-SK" sz="3600" b="1" dirty="0" err="1" smtClean="0">
                <a:latin typeface="Gabriola" panose="04040605051002020D02" pitchFamily="82" charset="0"/>
              </a:rPr>
              <a:t>Bibliothek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(4x)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D) </a:t>
            </a:r>
            <a:r>
              <a:rPr lang="sk-SK" sz="3600" b="1" dirty="0" err="1">
                <a:latin typeface="Gabriola" panose="04040605051002020D02" pitchFamily="82" charset="0"/>
              </a:rPr>
              <a:t>A</a:t>
            </a:r>
            <a:r>
              <a:rPr lang="sk-SK" sz="3600" b="1" dirty="0" err="1" smtClean="0">
                <a:latin typeface="Gabriola" panose="04040605051002020D02" pitchFamily="82" charset="0"/>
              </a:rPr>
              <a:t>us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dem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smtClean="0">
                <a:latin typeface="Gabriola" panose="04040605051002020D02" pitchFamily="82" charset="0"/>
              </a:rPr>
              <a:t>Internet </a:t>
            </a:r>
            <a:r>
              <a:rPr lang="sk-SK" sz="3600" dirty="0" smtClean="0">
                <a:latin typeface="Gabriola" panose="04040605051002020D02" pitchFamily="82" charset="0"/>
              </a:rPr>
              <a:t>(</a:t>
            </a:r>
            <a:r>
              <a:rPr lang="sk-SK" sz="3600" dirty="0" err="1" smtClean="0">
                <a:latin typeface="Gabriola" panose="04040605051002020D02" pitchFamily="82" charset="0"/>
              </a:rPr>
              <a:t>Ox</a:t>
            </a:r>
            <a:r>
              <a:rPr lang="sk-SK" sz="3600" dirty="0" smtClean="0">
                <a:latin typeface="Gabriola" panose="04040605051002020D02" pitchFamily="82" charset="0"/>
              </a:rPr>
              <a:t>)</a:t>
            </a:r>
            <a:endParaRPr lang="sk-SK" sz="3600" b="1" dirty="0">
              <a:latin typeface="Gabriola" panose="04040605051002020D02" pitchFamily="82" charset="0"/>
            </a:endParaRPr>
          </a:p>
          <a:p>
            <a:pPr marL="45720" indent="0">
              <a:buNone/>
            </a:pPr>
            <a:endParaRPr lang="sk-SK" dirty="0"/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3665626649"/>
              </p:ext>
            </p:extLst>
          </p:nvPr>
        </p:nvGraphicFramePr>
        <p:xfrm>
          <a:off x="5196688" y="1810693"/>
          <a:ext cx="6627137" cy="4635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713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latin typeface="Gabriola" panose="04040605051002020D02" pitchFamily="82" charset="0"/>
              </a:rPr>
              <a:t>9. </a:t>
            </a:r>
            <a:r>
              <a:rPr lang="de-DE" sz="4800" b="1" dirty="0">
                <a:latin typeface="Gabriola" panose="04040605051002020D02" pitchFamily="82" charset="0"/>
              </a:rPr>
              <a:t>Wie heißt das beste Buch, </a:t>
            </a:r>
            <a:r>
              <a:rPr lang="de-DE" sz="4800" b="1" dirty="0" smtClean="0">
                <a:latin typeface="Gabriola" panose="04040605051002020D02" pitchFamily="82" charset="0"/>
              </a:rPr>
              <a:t>was </a:t>
            </a:r>
            <a:r>
              <a:rPr lang="de-DE" sz="4800" b="1" dirty="0">
                <a:latin typeface="Gabriola" panose="04040605051002020D02" pitchFamily="82" charset="0"/>
              </a:rPr>
              <a:t>du </a:t>
            </a:r>
            <a:r>
              <a:rPr lang="de-DE" sz="4800" b="1" dirty="0" smtClean="0">
                <a:latin typeface="Gabriola" panose="04040605051002020D02" pitchFamily="82" charset="0"/>
              </a:rPr>
              <a:t>gelesen</a:t>
            </a:r>
            <a:r>
              <a:rPr lang="sk-SK" sz="4800" b="1" dirty="0" smtClean="0">
                <a:latin typeface="Gabriola" panose="04040605051002020D02" pitchFamily="82" charset="0"/>
              </a:rPr>
              <a:t> </a:t>
            </a:r>
            <a:r>
              <a:rPr lang="sk-SK" sz="4800" b="1" dirty="0" err="1" smtClean="0">
                <a:latin typeface="Gabriola" panose="04040605051002020D02" pitchFamily="82" charset="0"/>
              </a:rPr>
              <a:t>hast</a:t>
            </a:r>
            <a:r>
              <a:rPr lang="de-DE" sz="4800" b="1" dirty="0" smtClean="0">
                <a:latin typeface="Gabriola" panose="04040605051002020D02" pitchFamily="82" charset="0"/>
              </a:rPr>
              <a:t>?</a:t>
            </a:r>
            <a:endParaRPr lang="sk-SK" sz="4800" b="1" dirty="0">
              <a:latin typeface="Gabriola" panose="04040605051002020D02" pitchFamily="82" charset="0"/>
            </a:endParaRPr>
          </a:p>
        </p:txBody>
      </p:sp>
      <p:pic>
        <p:nvPicPr>
          <p:cNvPr id="3074" name="Picture 2" descr="Výsledok vyhľadávania obrázkov pre dopyt chlapec kreslený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50" y="2055137"/>
            <a:ext cx="1790401" cy="1790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ok vyhľadávania obrázkov pre dopyt chlapec kreslený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5" y="4445250"/>
            <a:ext cx="1867410" cy="1867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ok vyhľadávania obrázkov pre dopyt dievča kreslené s knihou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917" y="2055137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ýsledok vyhľadávania obrázkov pre dopyt dievča kreslené s knihou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917" y="4445250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2652664" y="2534970"/>
            <a:ext cx="2109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 smtClean="0">
                <a:latin typeface="Gabriola" panose="04040605051002020D02" pitchFamily="82" charset="0"/>
              </a:rPr>
              <a:t>Hobit</a:t>
            </a:r>
            <a:r>
              <a:rPr lang="sk-SK" sz="2800" dirty="0">
                <a:latin typeface="Gabriola" panose="04040605051002020D02" pitchFamily="82" charset="0"/>
              </a:rPr>
              <a:t> (J. R. R. </a:t>
            </a:r>
            <a:r>
              <a:rPr lang="sk-SK" sz="2800" dirty="0" err="1" smtClean="0">
                <a:latin typeface="Gabriola" panose="04040605051002020D02" pitchFamily="82" charset="0"/>
              </a:rPr>
              <a:t>Tolkien</a:t>
            </a:r>
            <a:r>
              <a:rPr lang="sk-SK" sz="2800" dirty="0" smtClean="0">
                <a:latin typeface="Gabriola" panose="04040605051002020D02" pitchFamily="82" charset="0"/>
              </a:rPr>
              <a:t>)</a:t>
            </a:r>
            <a:endParaRPr lang="sk-SK" sz="2800" dirty="0">
              <a:latin typeface="Gabriola" panose="04040605051002020D02" pitchFamily="82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2652663" y="4943192"/>
            <a:ext cx="2109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 smtClean="0">
                <a:latin typeface="Gabriola" panose="04040605051002020D02" pitchFamily="82" charset="0"/>
              </a:rPr>
              <a:t>The</a:t>
            </a:r>
            <a:r>
              <a:rPr lang="sk-SK" sz="2800" dirty="0" smtClean="0">
                <a:latin typeface="Gabriola" panose="04040605051002020D02" pitchFamily="82" charset="0"/>
              </a:rPr>
              <a:t> </a:t>
            </a:r>
            <a:r>
              <a:rPr lang="sk-SK" sz="2800" dirty="0" err="1" smtClean="0">
                <a:latin typeface="Gabriola" panose="04040605051002020D02" pitchFamily="82" charset="0"/>
              </a:rPr>
              <a:t>Godfather</a:t>
            </a:r>
            <a:r>
              <a:rPr lang="sk-SK" sz="2800" dirty="0" smtClean="0">
                <a:latin typeface="Gabriola" panose="04040605051002020D02" pitchFamily="82" charset="0"/>
              </a:rPr>
              <a:t> (</a:t>
            </a:r>
            <a:r>
              <a:rPr lang="sk-SK" sz="2800" dirty="0" err="1" smtClean="0">
                <a:latin typeface="Gabriola" panose="04040605051002020D02" pitchFamily="82" charset="0"/>
              </a:rPr>
              <a:t>Mario</a:t>
            </a:r>
            <a:r>
              <a:rPr lang="sk-SK" sz="2800" dirty="0" smtClean="0">
                <a:latin typeface="Gabriola" panose="04040605051002020D02" pitchFamily="82" charset="0"/>
              </a:rPr>
              <a:t> </a:t>
            </a:r>
            <a:r>
              <a:rPr lang="sk-SK" sz="2800" dirty="0" err="1" smtClean="0">
                <a:latin typeface="Gabriola" panose="04040605051002020D02" pitchFamily="82" charset="0"/>
              </a:rPr>
              <a:t>Puzo</a:t>
            </a:r>
            <a:r>
              <a:rPr lang="sk-SK" sz="2800" dirty="0" smtClean="0">
                <a:latin typeface="Gabriola" panose="04040605051002020D02" pitchFamily="82" charset="0"/>
              </a:rPr>
              <a:t>)</a:t>
            </a:r>
            <a:endParaRPr lang="sk-SK" sz="2800" dirty="0">
              <a:latin typeface="Gabriola" panose="04040605051002020D02" pitchFamily="82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8664165" y="2471596"/>
            <a:ext cx="26345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>
                <a:latin typeface="Gabriola" panose="04040605051002020D02" pitchFamily="82" charset="0"/>
              </a:rPr>
              <a:t>Geist</a:t>
            </a:r>
            <a:r>
              <a:rPr lang="sk-SK" sz="2800" dirty="0">
                <a:latin typeface="Gabriola" panose="04040605051002020D02" pitchFamily="82" charset="0"/>
              </a:rPr>
              <a:t> </a:t>
            </a:r>
            <a:r>
              <a:rPr lang="sk-SK" sz="2800" dirty="0" err="1">
                <a:latin typeface="Gabriola" panose="04040605051002020D02" pitchFamily="82" charset="0"/>
              </a:rPr>
              <a:t>gegen</a:t>
            </a:r>
            <a:r>
              <a:rPr lang="sk-SK" sz="2800" dirty="0">
                <a:latin typeface="Gabriola" panose="04040605051002020D02" pitchFamily="82" charset="0"/>
              </a:rPr>
              <a:t> </a:t>
            </a:r>
            <a:r>
              <a:rPr lang="sk-SK" sz="2800" dirty="0" err="1">
                <a:latin typeface="Gabriola" panose="04040605051002020D02" pitchFamily="82" charset="0"/>
              </a:rPr>
              <a:t>Medizin</a:t>
            </a:r>
            <a:r>
              <a:rPr lang="sk-SK" sz="2800" dirty="0">
                <a:latin typeface="Gabriola" panose="04040605051002020D02" pitchFamily="82" charset="0"/>
              </a:rPr>
              <a:t> (</a:t>
            </a:r>
            <a:r>
              <a:rPr lang="sk-SK" sz="2800" dirty="0" err="1">
                <a:latin typeface="Gabriola" panose="04040605051002020D02" pitchFamily="82" charset="0"/>
              </a:rPr>
              <a:t>Lissa</a:t>
            </a:r>
            <a:r>
              <a:rPr lang="sk-SK" sz="2800" dirty="0">
                <a:latin typeface="Gabriola" panose="04040605051002020D02" pitchFamily="82" charset="0"/>
              </a:rPr>
              <a:t> </a:t>
            </a:r>
            <a:r>
              <a:rPr lang="sk-SK" sz="2800" dirty="0" err="1" smtClean="0">
                <a:latin typeface="Gabriola" panose="04040605051002020D02" pitchFamily="82" charset="0"/>
              </a:rPr>
              <a:t>Rankin</a:t>
            </a:r>
            <a:r>
              <a:rPr lang="sk-SK" sz="2800" dirty="0" smtClean="0">
                <a:latin typeface="Gabriola" panose="04040605051002020D02" pitchFamily="82" charset="0"/>
              </a:rPr>
              <a:t>)</a:t>
            </a:r>
            <a:endParaRPr lang="sk-SK" sz="2800" dirty="0">
              <a:latin typeface="Gabriola" panose="04040605051002020D02" pitchFamily="82" charset="0"/>
            </a:endParaRPr>
          </a:p>
          <a:p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8664166" y="4626321"/>
            <a:ext cx="3132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latin typeface="Gabriola" panose="04040605051002020D02" pitchFamily="82" charset="0"/>
              </a:rPr>
              <a:t>D</a:t>
            </a:r>
            <a:r>
              <a:rPr lang="de-DE" sz="2800" dirty="0" smtClean="0">
                <a:latin typeface="Gabriola" panose="04040605051002020D02" pitchFamily="82" charset="0"/>
              </a:rPr>
              <a:t>er </a:t>
            </a:r>
            <a:r>
              <a:rPr lang="de-DE" sz="2800" dirty="0">
                <a:latin typeface="Gabriola" panose="04040605051002020D02" pitchFamily="82" charset="0"/>
              </a:rPr>
              <a:t>reichste Mann in </a:t>
            </a:r>
            <a:r>
              <a:rPr lang="de-DE" sz="2800" dirty="0" smtClean="0">
                <a:latin typeface="Gabriola" panose="04040605051002020D02" pitchFamily="82" charset="0"/>
              </a:rPr>
              <a:t>Babylon</a:t>
            </a:r>
            <a:r>
              <a:rPr lang="sk-SK" sz="2800" dirty="0">
                <a:latin typeface="Gabriola" panose="04040605051002020D02" pitchFamily="82" charset="0"/>
              </a:rPr>
              <a:t> (</a:t>
            </a:r>
            <a:r>
              <a:rPr lang="sk-SK" sz="2800" dirty="0" err="1">
                <a:latin typeface="Gabriola" panose="04040605051002020D02" pitchFamily="82" charset="0"/>
              </a:rPr>
              <a:t>George</a:t>
            </a:r>
            <a:r>
              <a:rPr lang="sk-SK" sz="2800" dirty="0">
                <a:latin typeface="Gabriola" panose="04040605051002020D02" pitchFamily="82" charset="0"/>
              </a:rPr>
              <a:t> S. </a:t>
            </a:r>
            <a:r>
              <a:rPr lang="sk-SK" sz="2800" dirty="0" err="1">
                <a:latin typeface="Gabriola" panose="04040605051002020D02" pitchFamily="82" charset="0"/>
              </a:rPr>
              <a:t>Clason</a:t>
            </a:r>
            <a:endParaRPr lang="de-DE" sz="28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1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91F14F8-BCF5-4BE7-86AB-405280A4F5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>
                <a:latin typeface="Gabriola" panose="04040605051002020D02" pitchFamily="82" charset="0"/>
              </a:rPr>
              <a:t>Danke </a:t>
            </a:r>
            <a:r>
              <a:rPr lang="sk-SK" b="1" dirty="0" err="1">
                <a:latin typeface="Gabriola" panose="04040605051002020D02" pitchFamily="82" charset="0"/>
              </a:rPr>
              <a:t>für</a:t>
            </a:r>
            <a:r>
              <a:rPr lang="sk-SK" b="1" dirty="0">
                <a:latin typeface="Gabriola" panose="04040605051002020D02" pitchFamily="82" charset="0"/>
              </a:rPr>
              <a:t> </a:t>
            </a:r>
            <a:r>
              <a:rPr lang="sk-SK" b="1" dirty="0" err="1">
                <a:latin typeface="Gabriola" panose="04040605051002020D02" pitchFamily="82" charset="0"/>
              </a:rPr>
              <a:t>Ihre</a:t>
            </a:r>
            <a:r>
              <a:rPr lang="sk-SK" b="1" dirty="0">
                <a:latin typeface="Gabriola" panose="04040605051002020D02" pitchFamily="82" charset="0"/>
              </a:rPr>
              <a:t> </a:t>
            </a:r>
            <a:r>
              <a:rPr lang="sk-SK" b="1" dirty="0" err="1">
                <a:latin typeface="Gabriola" panose="04040605051002020D02" pitchFamily="82" charset="0"/>
              </a:rPr>
              <a:t>Aufmerksamkeit</a:t>
            </a:r>
            <a:endParaRPr lang="sk-SK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2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>
            <a:extLst>
              <a:ext uri="{FF2B5EF4-FFF2-40B4-BE49-F238E27FC236}">
                <a16:creationId xmlns="" xmlns:a16="http://schemas.microsoft.com/office/drawing/2014/main" id="{12E519CC-D2B5-411F-8607-D3F148AEF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4893" y="1169708"/>
            <a:ext cx="3931920" cy="4736850"/>
          </a:xfrm>
        </p:spPr>
        <p:txBody>
          <a:bodyPr>
            <a:normAutofit fontScale="70000" lnSpcReduction="20000"/>
          </a:bodyPr>
          <a:lstStyle/>
          <a:p>
            <a:r>
              <a:rPr lang="sk-SK" sz="5700" dirty="0" err="1" smtClean="0">
                <a:latin typeface="Gabriola" panose="04040605051002020D02" pitchFamily="82" charset="0"/>
              </a:rPr>
              <a:t>Für</a:t>
            </a:r>
            <a:r>
              <a:rPr lang="sk-SK" sz="5700" dirty="0" smtClean="0">
                <a:latin typeface="Gabriola" panose="04040605051002020D02" pitchFamily="82" charset="0"/>
              </a:rPr>
              <a:t> </a:t>
            </a:r>
            <a:r>
              <a:rPr lang="sk-SK" sz="5700" dirty="0" err="1" smtClean="0">
                <a:latin typeface="Gabriola" panose="04040605051002020D02" pitchFamily="82" charset="0"/>
              </a:rPr>
              <a:t>uns</a:t>
            </a:r>
            <a:r>
              <a:rPr lang="sk-SK" sz="5700" dirty="0" smtClean="0">
                <a:latin typeface="Gabriola" panose="04040605051002020D02" pitchFamily="82" charset="0"/>
              </a:rPr>
              <a:t> </a:t>
            </a:r>
            <a:r>
              <a:rPr lang="sk-SK" sz="5700" dirty="0" err="1" smtClean="0">
                <a:latin typeface="Gabriola" panose="04040605051002020D02" pitchFamily="82" charset="0"/>
              </a:rPr>
              <a:t>Lesen</a:t>
            </a:r>
            <a:r>
              <a:rPr lang="sk-SK" sz="5700" dirty="0" smtClean="0">
                <a:latin typeface="Gabriola" panose="04040605051002020D02" pitchFamily="82" charset="0"/>
              </a:rPr>
              <a:t> </a:t>
            </a:r>
            <a:r>
              <a:rPr lang="sk-SK" sz="5700" dirty="0" err="1">
                <a:latin typeface="Gabriola" panose="04040605051002020D02" pitchFamily="82" charset="0"/>
              </a:rPr>
              <a:t>sehr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sk-SK" sz="5700" dirty="0" err="1">
                <a:latin typeface="Gabriola" panose="04040605051002020D02" pitchFamily="82" charset="0"/>
              </a:rPr>
              <a:t>wichtig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sk-SK" sz="5700" dirty="0" err="1">
                <a:latin typeface="Gabriola" panose="04040605051002020D02" pitchFamily="82" charset="0"/>
              </a:rPr>
              <a:t>ist</a:t>
            </a:r>
            <a:r>
              <a:rPr lang="sk-SK" sz="5700" dirty="0">
                <a:latin typeface="Gabriola" panose="04040605051002020D02" pitchFamily="82" charset="0"/>
              </a:rPr>
              <a:t>, </a:t>
            </a:r>
            <a:r>
              <a:rPr lang="sk-SK" sz="5700" dirty="0" err="1">
                <a:latin typeface="Gabriola" panose="04040605051002020D02" pitchFamily="82" charset="0"/>
              </a:rPr>
              <a:t>weil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sk-SK" sz="5700" dirty="0" err="1">
                <a:latin typeface="Gabriola" panose="04040605051002020D02" pitchFamily="82" charset="0"/>
              </a:rPr>
              <a:t>wir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sk-SK" sz="5700" dirty="0" err="1">
                <a:latin typeface="Gabriola" panose="04040605051002020D02" pitchFamily="82" charset="0"/>
              </a:rPr>
              <a:t>können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sk-SK" sz="5700" dirty="0" err="1">
                <a:latin typeface="Gabriola" panose="04040605051002020D02" pitchFamily="82" charset="0"/>
              </a:rPr>
              <a:t>unsere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sk-SK" sz="5700" dirty="0" err="1">
                <a:latin typeface="Gabriola" panose="04040605051002020D02" pitchFamily="82" charset="0"/>
              </a:rPr>
              <a:t>Fantasie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sk-SK" sz="5700" dirty="0" err="1">
                <a:latin typeface="Gabriola" panose="04040605051002020D02" pitchFamily="82" charset="0"/>
              </a:rPr>
              <a:t>üben</a:t>
            </a:r>
            <a:r>
              <a:rPr lang="sk-SK" sz="5700" dirty="0">
                <a:latin typeface="Gabriola" panose="04040605051002020D02" pitchFamily="82" charset="0"/>
              </a:rPr>
              <a:t>, </a:t>
            </a:r>
            <a:r>
              <a:rPr lang="sk-SK" sz="5700" dirty="0" err="1">
                <a:latin typeface="Gabriola" panose="04040605051002020D02" pitchFamily="82" charset="0"/>
              </a:rPr>
              <a:t>die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de-DE" sz="5700" dirty="0">
                <a:latin typeface="Gabriola" panose="04040605051002020D02" pitchFamily="82" charset="0"/>
              </a:rPr>
              <a:t>ganze Welt in einem Buch </a:t>
            </a:r>
            <a:r>
              <a:rPr lang="sk-SK" sz="5700" dirty="0" err="1">
                <a:latin typeface="Gabriola" panose="04040605051002020D02" pitchFamily="82" charset="0"/>
              </a:rPr>
              <a:t>zu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de-DE" sz="5700" dirty="0">
                <a:latin typeface="Gabriola" panose="04040605051002020D02" pitchFamily="82" charset="0"/>
              </a:rPr>
              <a:t>finden</a:t>
            </a:r>
            <a:r>
              <a:rPr lang="sk-SK" sz="5700" dirty="0">
                <a:latin typeface="Gabriola" panose="04040605051002020D02" pitchFamily="82" charset="0"/>
              </a:rPr>
              <a:t>, </a:t>
            </a:r>
            <a:r>
              <a:rPr lang="sk-SK" sz="5700" dirty="0" err="1">
                <a:latin typeface="Gabriola" panose="04040605051002020D02" pitchFamily="82" charset="0"/>
              </a:rPr>
              <a:t>unsere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sk-SK" sz="5700" dirty="0" err="1">
                <a:latin typeface="Gabriola" panose="04040605051002020D02" pitchFamily="82" charset="0"/>
              </a:rPr>
              <a:t>Sorgen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sk-SK" sz="5700" dirty="0" err="1">
                <a:latin typeface="Gabriola" panose="04040605051002020D02" pitchFamily="82" charset="0"/>
              </a:rPr>
              <a:t>vergessen</a:t>
            </a:r>
            <a:r>
              <a:rPr lang="sk-SK" sz="5700" dirty="0">
                <a:latin typeface="Gabriola" panose="04040605051002020D02" pitchFamily="82" charset="0"/>
              </a:rPr>
              <a:t>, </a:t>
            </a:r>
            <a:r>
              <a:rPr lang="sk-SK" sz="5700" dirty="0" err="1">
                <a:latin typeface="Gabriola" panose="04040605051002020D02" pitchFamily="82" charset="0"/>
              </a:rPr>
              <a:t>neune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sk-SK" sz="5700" dirty="0" err="1">
                <a:latin typeface="Gabriola" panose="04040605051002020D02" pitchFamily="82" charset="0"/>
              </a:rPr>
              <a:t>Informationen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sk-SK" sz="5700" dirty="0" err="1" smtClean="0">
                <a:latin typeface="Gabriola" panose="04040605051002020D02" pitchFamily="82" charset="0"/>
              </a:rPr>
              <a:t>lernen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sk-SK" sz="5700" dirty="0" err="1" smtClean="0">
                <a:latin typeface="Gabriola" panose="04040605051002020D02" pitchFamily="82" charset="0"/>
              </a:rPr>
              <a:t>und</a:t>
            </a:r>
            <a:r>
              <a:rPr lang="sk-SK" sz="5700" dirty="0" smtClean="0">
                <a:latin typeface="Gabriola" panose="04040605051002020D02" pitchFamily="82" charset="0"/>
              </a:rPr>
              <a:t> </a:t>
            </a:r>
            <a:r>
              <a:rPr lang="sk-SK" sz="5700" dirty="0" err="1">
                <a:latin typeface="Gabriola" panose="04040605051002020D02" pitchFamily="82" charset="0"/>
              </a:rPr>
              <a:t>Spaß</a:t>
            </a:r>
            <a:r>
              <a:rPr lang="sk-SK" sz="5700" dirty="0">
                <a:latin typeface="Gabriola" panose="04040605051002020D02" pitchFamily="82" charset="0"/>
              </a:rPr>
              <a:t> </a:t>
            </a:r>
            <a:r>
              <a:rPr lang="sk-SK" sz="5700" dirty="0" err="1" smtClean="0">
                <a:latin typeface="Gabriola" panose="04040605051002020D02" pitchFamily="82" charset="0"/>
              </a:rPr>
              <a:t>haben</a:t>
            </a:r>
            <a:r>
              <a:rPr lang="sk-SK" sz="5700" dirty="0">
                <a:latin typeface="Gabriola" panose="04040605051002020D02" pitchFamily="82" charset="0"/>
              </a:rPr>
              <a:t>.</a:t>
            </a:r>
          </a:p>
          <a:p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="" xmlns:a16="http://schemas.microsoft.com/office/drawing/2014/main" id="{C25E54B0-6F47-4017-9745-C90284A3C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625" y="3693535"/>
            <a:ext cx="4885386" cy="2748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Zástupný objekt pre obrázok 7">
            <a:extLst>
              <a:ext uri="{FF2B5EF4-FFF2-40B4-BE49-F238E27FC236}">
                <a16:creationId xmlns="" xmlns:a16="http://schemas.microsoft.com/office/drawing/2014/main" id="{6FC7D239-7F12-4EE3-A17D-BD86D5C67D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0645" b="10645"/>
          <a:stretch>
            <a:fillRect/>
          </a:stretch>
        </p:blipFill>
        <p:spPr>
          <a:xfrm>
            <a:off x="5470891" y="644838"/>
            <a:ext cx="3792782" cy="298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877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45385F2F-CDBE-40C8-9081-BC2D334B2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3" y="1245628"/>
            <a:ext cx="987287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600" dirty="0" err="1" smtClean="0">
                <a:latin typeface="Gabriola" panose="04040605051002020D02" pitchFamily="82" charset="0"/>
              </a:rPr>
              <a:t>Wir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denken</a:t>
            </a:r>
            <a:r>
              <a:rPr lang="sk-SK" sz="3600" dirty="0" smtClean="0">
                <a:latin typeface="Gabriola" panose="04040605051002020D02" pitchFamily="82" charset="0"/>
              </a:rPr>
              <a:t>, </a:t>
            </a:r>
            <a:r>
              <a:rPr lang="sk-SK" sz="3600" dirty="0" err="1" smtClean="0">
                <a:latin typeface="Gabriola" panose="04040605051002020D02" pitchFamily="82" charset="0"/>
              </a:rPr>
              <a:t>dass</a:t>
            </a:r>
            <a:r>
              <a:rPr lang="sk-SK" sz="3600" dirty="0" smtClean="0">
                <a:latin typeface="Gabriola" panose="04040605051002020D02" pitchFamily="82" charset="0"/>
              </a:rPr>
              <a:t> es </a:t>
            </a:r>
            <a:r>
              <a:rPr lang="sk-SK" sz="3600" dirty="0" err="1" smtClean="0">
                <a:latin typeface="Gabriola" panose="04040605051002020D02" pitchFamily="82" charset="0"/>
              </a:rPr>
              <a:t>ist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auch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sehr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wichtig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für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die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Kinder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Bücher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zu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lesen</a:t>
            </a:r>
            <a:r>
              <a:rPr lang="sk-SK" sz="3600" dirty="0" smtClean="0">
                <a:latin typeface="Gabriola" panose="04040605051002020D02" pitchFamily="82" charset="0"/>
              </a:rPr>
              <a:t>, </a:t>
            </a:r>
            <a:r>
              <a:rPr lang="sk-SK" sz="3600" dirty="0" err="1" smtClean="0">
                <a:latin typeface="Gabriola" panose="04040605051002020D02" pitchFamily="82" charset="0"/>
              </a:rPr>
              <a:t>weil</a:t>
            </a:r>
            <a:r>
              <a:rPr lang="sk-SK" sz="3600" dirty="0" smtClean="0">
                <a:latin typeface="Gabriola" panose="04040605051002020D02" pitchFamily="82" charset="0"/>
              </a:rPr>
              <a:t> es </a:t>
            </a:r>
            <a:r>
              <a:rPr lang="sk-SK" sz="3600" dirty="0" err="1" smtClean="0">
                <a:latin typeface="Gabriola" panose="04040605051002020D02" pitchFamily="82" charset="0"/>
              </a:rPr>
              <a:t>ist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nützlich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für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sie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die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Fantasie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und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de-DE" sz="3600" dirty="0" smtClean="0">
                <a:latin typeface="Gabriola" panose="04040605051002020D02" pitchFamily="82" charset="0"/>
              </a:rPr>
              <a:t>Erinnerung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zu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üben</a:t>
            </a:r>
            <a:r>
              <a:rPr lang="sk-SK" sz="3600" dirty="0" smtClean="0">
                <a:latin typeface="Gabriola" panose="04040605051002020D02" pitchFamily="82" charset="0"/>
              </a:rPr>
              <a:t>. </a:t>
            </a:r>
            <a:r>
              <a:rPr lang="sk-SK" sz="3600" dirty="0" err="1" smtClean="0">
                <a:latin typeface="Gabriola" panose="04040605051002020D02" pitchFamily="82" charset="0"/>
              </a:rPr>
              <a:t>Die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Kinder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können</a:t>
            </a:r>
            <a:r>
              <a:rPr lang="sk-SK" sz="3600" dirty="0" smtClean="0">
                <a:latin typeface="Gabriola" panose="04040605051002020D02" pitchFamily="82" charset="0"/>
              </a:rPr>
              <a:t> in </a:t>
            </a:r>
            <a:r>
              <a:rPr lang="sk-SK" sz="3600" dirty="0" err="1" smtClean="0">
                <a:latin typeface="Gabriola" panose="04040605051002020D02" pitchFamily="82" charset="0"/>
              </a:rPr>
              <a:t>eine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andere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Welt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tauchen</a:t>
            </a:r>
            <a:r>
              <a:rPr lang="sk-SK" sz="3600" dirty="0" smtClean="0">
                <a:latin typeface="Gabriola" panose="04040605051002020D02" pitchFamily="82" charset="0"/>
              </a:rPr>
              <a:t>.</a:t>
            </a:r>
            <a:endParaRPr lang="sk-SK" sz="3600" dirty="0">
              <a:latin typeface="Gabriola" panose="04040605051002020D02" pitchFamily="82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388BA8C0-F2AD-4D5B-9957-8F1969FD6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1" y="3454959"/>
            <a:ext cx="4236665" cy="2817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788EF3FC-8101-47CE-B9AC-5FBAC16A8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3454959"/>
            <a:ext cx="4762500" cy="202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914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B24ADD80-6ACD-4880-BE17-FA53252EA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2053" y="1120555"/>
            <a:ext cx="4754880" cy="461385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600" dirty="0">
                <a:latin typeface="Gabriola" panose="04040605051002020D02" pitchFamily="82" charset="0"/>
              </a:rPr>
              <a:t>Teenager </a:t>
            </a:r>
            <a:r>
              <a:rPr lang="sk-SK" sz="3600" dirty="0" err="1">
                <a:latin typeface="Gabriola" panose="04040605051002020D02" pitchFamily="82" charset="0"/>
              </a:rPr>
              <a:t>sollen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auch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Bücher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für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die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Schule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lesen</a:t>
            </a:r>
            <a:r>
              <a:rPr lang="sk-SK" sz="3600" dirty="0">
                <a:latin typeface="Gabriola" panose="04040605051002020D02" pitchFamily="82" charset="0"/>
              </a:rPr>
              <a:t>, </a:t>
            </a:r>
            <a:r>
              <a:rPr lang="sk-SK" sz="3600" dirty="0" err="1">
                <a:latin typeface="Gabriola" panose="04040605051002020D02" pitchFamily="82" charset="0"/>
              </a:rPr>
              <a:t>weil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sie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können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viele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neune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Informationen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lernen</a:t>
            </a:r>
            <a:r>
              <a:rPr lang="sk-SK" sz="3600" dirty="0">
                <a:latin typeface="Gabriola" panose="04040605051002020D02" pitchFamily="82" charset="0"/>
              </a:rPr>
              <a:t>. </a:t>
            </a:r>
            <a:r>
              <a:rPr lang="sk-SK" sz="3600" dirty="0" err="1">
                <a:latin typeface="Gabriola" panose="04040605051002020D02" pitchFamily="82" charset="0"/>
              </a:rPr>
              <a:t>Wir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denken</a:t>
            </a:r>
            <a:r>
              <a:rPr lang="sk-SK" sz="3600" dirty="0">
                <a:latin typeface="Gabriola" panose="04040605051002020D02" pitchFamily="82" charset="0"/>
              </a:rPr>
              <a:t>, </a:t>
            </a:r>
            <a:r>
              <a:rPr lang="sk-SK" sz="3600" dirty="0" err="1">
                <a:latin typeface="Gabriola" panose="04040605051002020D02" pitchFamily="82" charset="0"/>
              </a:rPr>
              <a:t>dass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die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Werke</a:t>
            </a:r>
            <a:r>
              <a:rPr lang="sk-SK" sz="3600" dirty="0">
                <a:latin typeface="Gabriola" panose="04040605051002020D02" pitchFamily="82" charset="0"/>
              </a:rPr>
              <a:t> von </a:t>
            </a:r>
            <a:r>
              <a:rPr lang="sk-SK" sz="3600" dirty="0" err="1">
                <a:latin typeface="Gabriola" panose="04040605051002020D02" pitchFamily="82" charset="0"/>
              </a:rPr>
              <a:t>Erich</a:t>
            </a:r>
            <a:r>
              <a:rPr lang="sk-SK" sz="3600" dirty="0">
                <a:latin typeface="Gabriola" panose="04040605051002020D02" pitchFamily="82" charset="0"/>
              </a:rPr>
              <a:t> Maria </a:t>
            </a:r>
            <a:r>
              <a:rPr lang="sk-SK" sz="3600" dirty="0" err="1">
                <a:latin typeface="Gabriola" panose="04040605051002020D02" pitchFamily="82" charset="0"/>
              </a:rPr>
              <a:t>Remarque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sehr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interessant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sind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und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alle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sollen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b="1" dirty="0">
                <a:latin typeface="Gabriola" panose="04040605051002020D02" pitchFamily="82" charset="0"/>
              </a:rPr>
              <a:t>Im </a:t>
            </a:r>
            <a:r>
              <a:rPr lang="sk-SK" sz="3600" b="1" dirty="0" err="1">
                <a:latin typeface="Gabriola" panose="04040605051002020D02" pitchFamily="82" charset="0"/>
              </a:rPr>
              <a:t>Westen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nichts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Neues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und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Drei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Kameraden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lesen</a:t>
            </a:r>
            <a:r>
              <a:rPr lang="sk-SK" sz="3600" dirty="0">
                <a:latin typeface="Gabriola" panose="04040605051002020D02" pitchFamily="82" charset="0"/>
              </a:rPr>
              <a:t>. </a:t>
            </a:r>
          </a:p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="" xmlns:a16="http://schemas.microsoft.com/office/drawing/2014/main" id="{4C4697FB-FA2B-4EF2-AF59-25B2616150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7773" y="1365636"/>
            <a:ext cx="4115155" cy="402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75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9763557-D096-47FF-B97D-A524B5EA5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latin typeface="Gabriola" panose="04040605051002020D02" pitchFamily="82" charset="0"/>
              </a:rPr>
              <a:t>Papier </a:t>
            </a:r>
            <a:r>
              <a:rPr lang="sk-SK" sz="4800" b="1" dirty="0" err="1">
                <a:latin typeface="Gabriola" panose="04040605051002020D02" pitchFamily="82" charset="0"/>
              </a:rPr>
              <a:t>Bücher</a:t>
            </a:r>
            <a:r>
              <a:rPr lang="sk-SK" sz="4800" b="1" dirty="0">
                <a:latin typeface="Gabriola" panose="04040605051002020D02" pitchFamily="82" charset="0"/>
              </a:rPr>
              <a:t> </a:t>
            </a:r>
            <a:r>
              <a:rPr lang="sk-SK" sz="4800" dirty="0">
                <a:latin typeface="Gabriola" panose="04040605051002020D02" pitchFamily="82" charset="0"/>
              </a:rPr>
              <a:t>oder </a:t>
            </a:r>
            <a:r>
              <a:rPr lang="sk-SK" sz="4800" b="1" dirty="0" err="1">
                <a:latin typeface="Gabriola" panose="04040605051002020D02" pitchFamily="82" charset="0"/>
              </a:rPr>
              <a:t>elektronische</a:t>
            </a:r>
            <a:r>
              <a:rPr lang="sk-SK" sz="4800" b="1" dirty="0">
                <a:latin typeface="Gabriola" panose="04040605051002020D02" pitchFamily="82" charset="0"/>
              </a:rPr>
              <a:t> </a:t>
            </a:r>
            <a:r>
              <a:rPr lang="sk-SK" sz="4800" b="1" dirty="0" err="1">
                <a:latin typeface="Gabriola" panose="04040605051002020D02" pitchFamily="82" charset="0"/>
              </a:rPr>
              <a:t>Bücher</a:t>
            </a:r>
            <a:r>
              <a:rPr lang="sk-SK" sz="4800" dirty="0">
                <a:latin typeface="Gabriola" panose="04040605051002020D02" pitchFamily="82" charset="0"/>
              </a:rPr>
              <a:t>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8F0BE7A3-96FF-4FAD-98CF-C40DD17DF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600" dirty="0" err="1" smtClean="0">
                <a:latin typeface="Gabriola" panose="04040605051002020D02" pitchFamily="82" charset="0"/>
              </a:rPr>
              <a:t>Für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uns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 smtClean="0">
                <a:latin typeface="Gabriola" panose="04040605051002020D02" pitchFamily="82" charset="0"/>
              </a:rPr>
              <a:t>sind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>
                <a:latin typeface="Gabriola" panose="04040605051002020D02" pitchFamily="82" charset="0"/>
              </a:rPr>
              <a:t>Papier </a:t>
            </a:r>
            <a:r>
              <a:rPr lang="sk-SK" sz="3600" dirty="0" err="1" smtClean="0">
                <a:latin typeface="Gabriola" panose="04040605051002020D02" pitchFamily="82" charset="0"/>
              </a:rPr>
              <a:t>Bücher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besser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als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smtClean="0">
                <a:latin typeface="Gabriola" panose="04040605051002020D02" pitchFamily="82" charset="0"/>
              </a:rPr>
              <a:t>elektronische, </a:t>
            </a:r>
            <a:r>
              <a:rPr lang="sk-SK" sz="3600" dirty="0" err="1">
                <a:latin typeface="Gabriola" panose="04040605051002020D02" pitchFamily="82" charset="0"/>
              </a:rPr>
              <a:t>weil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man </a:t>
            </a:r>
            <a:r>
              <a:rPr lang="sk-SK" sz="3600" dirty="0" err="1" smtClean="0">
                <a:latin typeface="Gabriola" panose="04040605051002020D02" pitchFamily="82" charset="0"/>
              </a:rPr>
              <a:t>hat</a:t>
            </a:r>
            <a:r>
              <a:rPr lang="sk-SK" sz="3600" dirty="0" smtClean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größer</a:t>
            </a:r>
            <a:r>
              <a:rPr lang="sk-SK" sz="3600" dirty="0">
                <a:latin typeface="Gabriola" panose="04040605051002020D02" pitchFamily="82" charset="0"/>
              </a:rPr>
              <a:t> Kontakt </a:t>
            </a:r>
            <a:r>
              <a:rPr lang="sk-SK" sz="3600" dirty="0" err="1">
                <a:latin typeface="Gabriola" panose="04040605051002020D02" pitchFamily="82" charset="0"/>
              </a:rPr>
              <a:t>mit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die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Bücher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und</a:t>
            </a:r>
            <a:r>
              <a:rPr lang="sk-SK" sz="3600" dirty="0">
                <a:latin typeface="Gabriola" panose="04040605051002020D02" pitchFamily="82" charset="0"/>
              </a:rPr>
              <a:t> es </a:t>
            </a:r>
            <a:r>
              <a:rPr lang="sk-SK" sz="3600" dirty="0" err="1">
                <a:latin typeface="Gabriola" panose="04040605051002020D02" pitchFamily="82" charset="0"/>
              </a:rPr>
              <a:t>is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auch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mehr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bequem</a:t>
            </a:r>
            <a:r>
              <a:rPr lang="sk-SK" sz="3600" dirty="0">
                <a:latin typeface="Gabriola" panose="04040605051002020D02" pitchFamily="82" charset="0"/>
              </a:rPr>
              <a:t>. </a:t>
            </a:r>
            <a:r>
              <a:rPr lang="sk-SK" sz="3600" dirty="0" err="1">
                <a:latin typeface="Gabriola" panose="04040605051002020D02" pitchFamily="82" charset="0"/>
              </a:rPr>
              <a:t>Wir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kaufen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die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Bücher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de-DE" sz="3600" dirty="0">
                <a:latin typeface="Gabriola" panose="04040605051002020D02" pitchFamily="82" charset="0"/>
              </a:rPr>
              <a:t>in der Buchhandlungen oder </a:t>
            </a:r>
            <a:r>
              <a:rPr lang="sk-SK" sz="3600" dirty="0" err="1">
                <a:latin typeface="Gabriola" panose="04040605051002020D02" pitchFamily="82" charset="0"/>
              </a:rPr>
              <a:t>wir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leihen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sie</a:t>
            </a:r>
            <a:r>
              <a:rPr lang="sk-SK" sz="3600" dirty="0">
                <a:latin typeface="Gabriola" panose="04040605051002020D02" pitchFamily="82" charset="0"/>
              </a:rPr>
              <a:t> in </a:t>
            </a:r>
            <a:r>
              <a:rPr lang="sk-SK" sz="3600" dirty="0" err="1">
                <a:latin typeface="Gabriola" panose="04040605051002020D02" pitchFamily="82" charset="0"/>
              </a:rPr>
              <a:t>die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Bibliothek</a:t>
            </a:r>
            <a:r>
              <a:rPr lang="sk-SK" sz="3600" dirty="0">
                <a:latin typeface="Gabriola" panose="04040605051002020D02" pitchFamily="82" charset="0"/>
              </a:rPr>
              <a:t>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="" xmlns:a16="http://schemas.microsoft.com/office/drawing/2014/main" id="{AB8DF413-61F2-40B4-9991-266080FA7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46" y="3622987"/>
            <a:ext cx="5087155" cy="286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831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4DE05CD9-227F-4543-9482-10812D0E0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893" y="829384"/>
            <a:ext cx="987287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600" dirty="0" err="1">
                <a:latin typeface="Gabriola" panose="04040605051002020D02" pitchFamily="82" charset="0"/>
              </a:rPr>
              <a:t>Die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Slowakei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hat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viele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interessante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und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bekannte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Autoren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wie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b="1" dirty="0">
                <a:latin typeface="Gabriola" panose="04040605051002020D02" pitchFamily="82" charset="0"/>
              </a:rPr>
              <a:t>Dominik Dán</a:t>
            </a:r>
            <a:r>
              <a:rPr lang="sk-SK" sz="3600" dirty="0">
                <a:latin typeface="Gabriola" panose="04040605051002020D02" pitchFamily="82" charset="0"/>
              </a:rPr>
              <a:t>, </a:t>
            </a:r>
            <a:r>
              <a:rPr lang="sk-SK" sz="3600" b="1" dirty="0">
                <a:latin typeface="Gabriola" panose="04040605051002020D02" pitchFamily="82" charset="0"/>
              </a:rPr>
              <a:t>Veronika Homolová Tóthová</a:t>
            </a:r>
            <a:r>
              <a:rPr lang="sk-SK" sz="3600" dirty="0">
                <a:latin typeface="Gabriola" panose="04040605051002020D02" pitchFamily="82" charset="0"/>
              </a:rPr>
              <a:t>, </a:t>
            </a:r>
            <a:r>
              <a:rPr lang="sk-SK" sz="3600" b="1" dirty="0">
                <a:latin typeface="Gabriola" panose="04040605051002020D02" pitchFamily="82" charset="0"/>
              </a:rPr>
              <a:t>Jozef Cíger Hronský</a:t>
            </a:r>
            <a:r>
              <a:rPr lang="sk-SK" sz="3600" dirty="0">
                <a:latin typeface="Gabriola" panose="04040605051002020D02" pitchFamily="82" charset="0"/>
              </a:rPr>
              <a:t>, </a:t>
            </a:r>
            <a:r>
              <a:rPr lang="sk-SK" sz="3600" b="1" dirty="0">
                <a:latin typeface="Gabriola" panose="04040605051002020D02" pitchFamily="82" charset="0"/>
              </a:rPr>
              <a:t>Ľudo Ondrejov</a:t>
            </a:r>
            <a:r>
              <a:rPr lang="sk-SK" sz="3600" dirty="0">
                <a:latin typeface="Gabriola" panose="04040605051002020D02" pitchFamily="82" charset="0"/>
              </a:rPr>
              <a:t>, </a:t>
            </a:r>
            <a:r>
              <a:rPr lang="sk-SK" sz="3600" b="1" dirty="0">
                <a:latin typeface="Gabriola" panose="04040605051002020D02" pitchFamily="82" charset="0"/>
              </a:rPr>
              <a:t>Pavol Dobšinský</a:t>
            </a:r>
            <a:r>
              <a:rPr lang="sk-SK" sz="3600" dirty="0">
                <a:latin typeface="Gabriola" panose="04040605051002020D02" pitchFamily="82" charset="0"/>
              </a:rPr>
              <a:t>, </a:t>
            </a:r>
            <a:r>
              <a:rPr lang="sk-SK" sz="3600" b="1" dirty="0">
                <a:latin typeface="Gabriola" panose="04040605051002020D02" pitchFamily="82" charset="0"/>
              </a:rPr>
              <a:t>Ľudmila </a:t>
            </a:r>
            <a:r>
              <a:rPr lang="sk-SK" sz="3600" b="1" dirty="0" err="1">
                <a:latin typeface="Gabriola" panose="04040605051002020D02" pitchFamily="82" charset="0"/>
              </a:rPr>
              <a:t>Podjavorinská</a:t>
            </a:r>
            <a:r>
              <a:rPr lang="sk-SK" sz="3600" dirty="0">
                <a:latin typeface="Gabriola" panose="04040605051002020D02" pitchFamily="82" charset="0"/>
              </a:rPr>
              <a:t>, </a:t>
            </a:r>
            <a:r>
              <a:rPr lang="sk-SK" sz="3600" b="1" dirty="0">
                <a:latin typeface="Gabriola" panose="04040605051002020D02" pitchFamily="82" charset="0"/>
              </a:rPr>
              <a:t>Gabriela </a:t>
            </a:r>
            <a:r>
              <a:rPr lang="sk-SK" sz="3600" b="1" dirty="0" err="1">
                <a:latin typeface="Gabriola" panose="04040605051002020D02" pitchFamily="82" charset="0"/>
              </a:rPr>
              <a:t>Futová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usw</a:t>
            </a:r>
            <a:r>
              <a:rPr lang="sk-SK" sz="3600" dirty="0">
                <a:latin typeface="Gabriola" panose="04040605051002020D02" pitchFamily="82" charset="0"/>
              </a:rPr>
              <a:t>.</a:t>
            </a:r>
          </a:p>
        </p:txBody>
      </p:sp>
      <p:pic>
        <p:nvPicPr>
          <p:cNvPr id="1026" name="Picture 2" descr="Súvisiaci obráz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83" y="3495567"/>
            <a:ext cx="5715000" cy="2838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ok vyhľadávania obrázkov pre dopyt jozef ciger hronsky knih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0" y="3161814"/>
            <a:ext cx="2781300" cy="3362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ok vyhľadávania obrázkov pre dopyt pavol dobšinský knihy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677" y="3059430"/>
            <a:ext cx="2463575" cy="346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4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3865431D-97EF-49B1-8D9D-62E944215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054" y="1668101"/>
            <a:ext cx="987287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de-DE" sz="3600" dirty="0">
                <a:latin typeface="Gabriola" panose="04040605051002020D02" pitchFamily="82" charset="0"/>
              </a:rPr>
              <a:t>Ich </a:t>
            </a:r>
            <a:r>
              <a:rPr lang="sk-SK" sz="3600" dirty="0" smtClean="0">
                <a:latin typeface="Gabriola" panose="04040605051002020D02" pitchFamily="82" charset="0"/>
              </a:rPr>
              <a:t>(Michaela) </a:t>
            </a:r>
            <a:r>
              <a:rPr lang="de-DE" sz="3600" dirty="0" smtClean="0">
                <a:latin typeface="Gabriola" panose="04040605051002020D02" pitchFamily="82" charset="0"/>
              </a:rPr>
              <a:t>lese </a:t>
            </a:r>
            <a:r>
              <a:rPr lang="de-DE" sz="3600" dirty="0">
                <a:latin typeface="Gabriola" panose="04040605051002020D02" pitchFamily="82" charset="0"/>
              </a:rPr>
              <a:t>am liebsten Fantasy und </a:t>
            </a:r>
            <a:r>
              <a:rPr lang="de-DE" sz="3600" dirty="0" err="1">
                <a:latin typeface="Gabriola" panose="04040605051002020D02" pitchFamily="82" charset="0"/>
              </a:rPr>
              <a:t>Sci-fi</a:t>
            </a:r>
            <a:r>
              <a:rPr lang="de-DE" sz="3600" dirty="0">
                <a:latin typeface="Gabriola" panose="04040605051002020D02" pitchFamily="82" charset="0"/>
              </a:rPr>
              <a:t> Bücher.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de-DE" sz="3600" dirty="0">
                <a:latin typeface="Gabriola" panose="04040605051002020D02" pitchFamily="82" charset="0"/>
              </a:rPr>
              <a:t>Ich lese, weil ich meine Sorgen vergessen will</a:t>
            </a:r>
            <a:r>
              <a:rPr lang="sk-SK" sz="3600" dirty="0">
                <a:latin typeface="Gabriola" panose="04040605051002020D02" pitchFamily="82" charset="0"/>
              </a:rPr>
              <a:t>. </a:t>
            </a:r>
            <a:r>
              <a:rPr lang="de-DE" sz="3600" dirty="0">
                <a:latin typeface="Gabriola" panose="04040605051002020D02" pitchFamily="82" charset="0"/>
              </a:rPr>
              <a:t>Ich lese gern dicke Bücher, wenn sie interessant sind</a:t>
            </a:r>
            <a:r>
              <a:rPr lang="sk-SK" sz="3600" dirty="0">
                <a:latin typeface="Gabriola" panose="04040605051002020D02" pitchFamily="82" charset="0"/>
              </a:rPr>
              <a:t>. </a:t>
            </a:r>
            <a:r>
              <a:rPr lang="de-DE" sz="3600" dirty="0">
                <a:latin typeface="Gabriola" panose="04040605051002020D02" pitchFamily="82" charset="0"/>
              </a:rPr>
              <a:t>Ich kaufe mein Bücher in der Buchhandlungen</a:t>
            </a:r>
            <a:r>
              <a:rPr lang="sk-SK" sz="3600" dirty="0">
                <a:latin typeface="Gabriola" panose="04040605051002020D02" pitchFamily="82" charset="0"/>
              </a:rPr>
              <a:t>. </a:t>
            </a:r>
            <a:r>
              <a:rPr lang="sk-SK" sz="3600" dirty="0" err="1">
                <a:latin typeface="Gabriola" panose="04040605051002020D02" pitchFamily="82" charset="0"/>
              </a:rPr>
              <a:t>Meine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Lieblingsb</a:t>
            </a:r>
            <a:r>
              <a:rPr lang="de-DE" sz="3600" dirty="0">
                <a:latin typeface="Gabriola" panose="04040605051002020D02" pitchFamily="82" charset="0"/>
              </a:rPr>
              <a:t>ü</a:t>
            </a:r>
            <a:r>
              <a:rPr lang="sk-SK" sz="3600" dirty="0" err="1">
                <a:latin typeface="Gabriola" panose="04040605051002020D02" pitchFamily="82" charset="0"/>
              </a:rPr>
              <a:t>cher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sind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en-US" sz="3600" b="1" dirty="0">
                <a:latin typeface="Gabriola" panose="04040605051002020D02" pitchFamily="82" charset="0"/>
              </a:rPr>
              <a:t>Miss Peregrine's Home for Peculiar Children</a:t>
            </a:r>
            <a:r>
              <a:rPr lang="sk-SK" sz="3600" dirty="0">
                <a:latin typeface="Gabriola" panose="04040605051002020D02" pitchFamily="82" charset="0"/>
              </a:rPr>
              <a:t>, </a:t>
            </a:r>
            <a:r>
              <a:rPr lang="en-US" sz="3600" b="1" dirty="0">
                <a:latin typeface="Gabriola" panose="04040605051002020D02" pitchFamily="82" charset="0"/>
              </a:rPr>
              <a:t>A Song of Ice and Fire</a:t>
            </a:r>
            <a:r>
              <a:rPr lang="sk-SK" sz="3600" dirty="0">
                <a:latin typeface="Gabriola" panose="04040605051002020D02" pitchFamily="82" charset="0"/>
              </a:rPr>
              <a:t>, </a:t>
            </a:r>
            <a:r>
              <a:rPr lang="sk-SK" sz="3600" b="1" dirty="0" err="1">
                <a:latin typeface="Gabriola" panose="04040605051002020D02" pitchFamily="82" charset="0"/>
              </a:rPr>
              <a:t>Lolita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und</a:t>
            </a:r>
            <a:r>
              <a:rPr lang="sk-SK" sz="3600" dirty="0">
                <a:latin typeface="Gabriola" panose="04040605051002020D02" pitchFamily="82" charset="0"/>
              </a:rPr>
              <a:t> ich </a:t>
            </a:r>
            <a:r>
              <a:rPr lang="sk-SK" sz="3600" dirty="0" err="1">
                <a:latin typeface="Gabriola" panose="04040605051002020D02" pitchFamily="82" charset="0"/>
              </a:rPr>
              <a:t>mag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auch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die</a:t>
            </a:r>
            <a:r>
              <a:rPr lang="sk-SK" sz="3600" dirty="0">
                <a:latin typeface="Gabriola" panose="04040605051002020D02" pitchFamily="82" charset="0"/>
              </a:rPr>
              <a:t> </a:t>
            </a:r>
            <a:r>
              <a:rPr lang="sk-SK" sz="3600" dirty="0" err="1">
                <a:latin typeface="Gabriola" panose="04040605051002020D02" pitchFamily="82" charset="0"/>
              </a:rPr>
              <a:t>Werke</a:t>
            </a:r>
            <a:r>
              <a:rPr lang="sk-SK" sz="3600" dirty="0">
                <a:latin typeface="Gabriola" panose="04040605051002020D02" pitchFamily="82" charset="0"/>
              </a:rPr>
              <a:t> von </a:t>
            </a:r>
            <a:r>
              <a:rPr lang="sk-SK" sz="3600" b="1" dirty="0" err="1">
                <a:latin typeface="Gabriola" panose="04040605051002020D02" pitchFamily="82" charset="0"/>
              </a:rPr>
              <a:t>Edgar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Allan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Poe</a:t>
            </a:r>
            <a:r>
              <a:rPr lang="sk-SK" sz="3600" dirty="0">
                <a:latin typeface="Gabriola" panose="04040605051002020D02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627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3AA65EA-42EE-4AE5-A209-58C1A231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b="1" dirty="0" err="1">
                <a:latin typeface="Gabriola" panose="04040605051002020D02" pitchFamily="82" charset="0"/>
              </a:rPr>
              <a:t>Jetzt</a:t>
            </a:r>
            <a:r>
              <a:rPr lang="sk-SK" b="1" dirty="0">
                <a:latin typeface="Gabriola" panose="04040605051002020D02" pitchFamily="82" charset="0"/>
              </a:rPr>
              <a:t> </a:t>
            </a:r>
            <a:r>
              <a:rPr lang="sk-SK" b="1" dirty="0" err="1">
                <a:latin typeface="Gabriola" panose="04040605051002020D02" pitchFamily="82" charset="0"/>
              </a:rPr>
              <a:t>kommt</a:t>
            </a:r>
            <a:r>
              <a:rPr lang="sk-SK" b="1" dirty="0">
                <a:latin typeface="Gabriola" panose="04040605051002020D02" pitchFamily="82" charset="0"/>
              </a:rPr>
              <a:t> der </a:t>
            </a:r>
            <a:r>
              <a:rPr lang="sk-SK" b="1" dirty="0" err="1" smtClean="0">
                <a:latin typeface="Gabriola" panose="04040605051002020D02" pitchFamily="82" charset="0"/>
              </a:rPr>
              <a:t>Fragebogen</a:t>
            </a:r>
            <a:endParaRPr lang="sk-SK" b="1" dirty="0">
              <a:latin typeface="Gabriola" panose="04040605051002020D02" pitchFamily="82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4AFBE188-5444-4C4D-89AC-C45DCEB1A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latin typeface="Gabriola" panose="04040605051002020D02" pitchFamily="82" charset="0"/>
              </a:rPr>
              <a:t>Wir haben Fragen zu den Büchern von 20 Personen zwischen 18 und 20 Jahren gestellt</a:t>
            </a:r>
            <a:r>
              <a:rPr lang="de-DE" sz="3600" dirty="0" smtClean="0">
                <a:latin typeface="Gabriola" panose="04040605051002020D02" pitchFamily="82" charset="0"/>
              </a:rPr>
              <a:t>.</a:t>
            </a:r>
            <a:endParaRPr lang="sk-SK" sz="3600" dirty="0" smtClean="0">
              <a:latin typeface="Gabriola" panose="04040605051002020D02" pitchFamily="82" charset="0"/>
            </a:endParaRPr>
          </a:p>
          <a:p>
            <a:r>
              <a:rPr lang="de-DE" sz="3600" dirty="0">
                <a:latin typeface="Gabriola" panose="04040605051002020D02" pitchFamily="82" charset="0"/>
              </a:rPr>
              <a:t>Von den 20 Personen waren 12 Männer und 8 Frauen.</a:t>
            </a:r>
          </a:p>
          <a:p>
            <a:endParaRPr lang="de-DE" sz="3600" dirty="0">
              <a:latin typeface="Gabriola" panose="04040605051002020D02" pitchFamily="82" charset="0"/>
            </a:endParaRPr>
          </a:p>
        </p:txBody>
      </p:sp>
      <p:pic>
        <p:nvPicPr>
          <p:cNvPr id="2050" name="Picture 2" descr="Výsledok vyhľadávania obrázkov pre dopyt dotazník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56" y="4344484"/>
            <a:ext cx="3235608" cy="1818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4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D80129D-3B71-4CF6-AAF4-3BF7AD44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latin typeface="Gabriola" panose="04040605051002020D02" pitchFamily="82" charset="0"/>
              </a:rPr>
              <a:t>1. </a:t>
            </a:r>
            <a:r>
              <a:rPr lang="de-DE" sz="4800" b="1" dirty="0">
                <a:latin typeface="Gabriola" panose="04040605051002020D02" pitchFamily="82" charset="0"/>
              </a:rPr>
              <a:t>Wie viele Stunden pro Woche liest du Bücher</a:t>
            </a:r>
            <a:r>
              <a:rPr lang="de-DE" sz="4800" b="1" dirty="0" smtClean="0">
                <a:latin typeface="Gabriola" panose="04040605051002020D02" pitchFamily="82" charset="0"/>
              </a:rPr>
              <a:t>?</a:t>
            </a:r>
            <a:endParaRPr lang="sk-SK" sz="4800" b="1" dirty="0">
              <a:latin typeface="Gabriola" panose="04040605051002020D02" pitchFamily="82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040D7DE6-EB5A-464B-8FB2-5B3465ED3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600" b="1" dirty="0" smtClean="0">
                <a:latin typeface="Gabriola" panose="04040605051002020D02" pitchFamily="82" charset="0"/>
              </a:rPr>
              <a:t>A) 0-1 </a:t>
            </a:r>
            <a:r>
              <a:rPr lang="sk-SK" sz="3600" b="1" dirty="0" err="1" smtClean="0">
                <a:latin typeface="Gabriola" panose="04040605051002020D02" pitchFamily="82" charset="0"/>
              </a:rPr>
              <a:t>Stunde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(12x)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B) 1-2 </a:t>
            </a:r>
            <a:r>
              <a:rPr lang="sk-SK" sz="3600" b="1" dirty="0" err="1" smtClean="0">
                <a:latin typeface="Gabriola" panose="04040605051002020D02" pitchFamily="82" charset="0"/>
              </a:rPr>
              <a:t>Stunden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(6x)</a:t>
            </a:r>
            <a:r>
              <a:rPr lang="sk-SK" sz="3600" b="1" dirty="0" smtClean="0">
                <a:latin typeface="Gabriola" panose="04040605051002020D02" pitchFamily="82" charset="0"/>
              </a:rPr>
              <a:t/>
            </a:r>
            <a:br>
              <a:rPr lang="sk-SK" sz="3600" b="1" dirty="0" smtClean="0">
                <a:latin typeface="Gabriola" panose="04040605051002020D02" pitchFamily="82" charset="0"/>
              </a:rPr>
            </a:br>
            <a:r>
              <a:rPr lang="sk-SK" sz="3600" b="1" dirty="0" smtClean="0">
                <a:latin typeface="Gabriola" panose="04040605051002020D02" pitchFamily="82" charset="0"/>
              </a:rPr>
              <a:t>C) </a:t>
            </a:r>
            <a:r>
              <a:rPr lang="sk-SK" sz="3600" b="1" dirty="0" err="1">
                <a:latin typeface="Gabriola" panose="04040605051002020D02" pitchFamily="82" charset="0"/>
              </a:rPr>
              <a:t>mehr</a:t>
            </a:r>
            <a:r>
              <a:rPr lang="sk-SK" sz="3600" b="1" dirty="0">
                <a:latin typeface="Gabriola" panose="04040605051002020D02" pitchFamily="82" charset="0"/>
              </a:rPr>
              <a:t> </a:t>
            </a:r>
            <a:r>
              <a:rPr lang="sk-SK" sz="3600" b="1" dirty="0" err="1">
                <a:latin typeface="Gabriola" panose="04040605051002020D02" pitchFamily="82" charset="0"/>
              </a:rPr>
              <a:t>als</a:t>
            </a:r>
            <a:r>
              <a:rPr lang="sk-SK" sz="3600" b="1" dirty="0">
                <a:latin typeface="Gabriola" panose="04040605051002020D02" pitchFamily="82" charset="0"/>
              </a:rPr>
              <a:t> 3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b="1" dirty="0" err="1" smtClean="0">
                <a:latin typeface="Gabriola" panose="04040605051002020D02" pitchFamily="82" charset="0"/>
              </a:rPr>
              <a:t>Stunden</a:t>
            </a:r>
            <a:r>
              <a:rPr lang="sk-SK" sz="3600" b="1" dirty="0" smtClean="0">
                <a:latin typeface="Gabriola" panose="04040605051002020D02" pitchFamily="82" charset="0"/>
              </a:rPr>
              <a:t> </a:t>
            </a:r>
            <a:r>
              <a:rPr lang="sk-SK" sz="3600" dirty="0" smtClean="0">
                <a:latin typeface="Gabriola" panose="04040605051002020D02" pitchFamily="82" charset="0"/>
              </a:rPr>
              <a:t>(2x)</a:t>
            </a:r>
            <a:endParaRPr lang="sk-SK" sz="3600" dirty="0">
              <a:latin typeface="Gabriola" panose="04040605051002020D02" pitchFamily="82" charset="0"/>
            </a:endParaRPr>
          </a:p>
          <a:p>
            <a:pPr marL="45720" indent="0">
              <a:buNone/>
            </a:pPr>
            <a:endParaRPr lang="sk-SK" sz="3600" dirty="0" smtClean="0">
              <a:latin typeface="Gabriola" panose="04040605051002020D02" pitchFamily="82" charset="0"/>
            </a:endParaRPr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3682128291"/>
              </p:ext>
            </p:extLst>
          </p:nvPr>
        </p:nvGraphicFramePr>
        <p:xfrm>
          <a:off x="6124166" y="2109457"/>
          <a:ext cx="5120238" cy="388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81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Základ">
  <a:themeElements>
    <a:clrScheme name="Oranžovočerven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TM03457444[[fn=Základ]]</Template>
  <TotalTime>291</TotalTime>
  <Words>481</Words>
  <Application>Microsoft Office PowerPoint</Application>
  <PresentationFormat>Vlastná</PresentationFormat>
  <Paragraphs>35</Paragraphs>
  <Slides>18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19" baseType="lpstr">
      <vt:lpstr>Základ</vt:lpstr>
      <vt:lpstr>Lesegewohnheiten</vt:lpstr>
      <vt:lpstr>Prezentácia programu PowerPoint</vt:lpstr>
      <vt:lpstr>Prezentácia programu PowerPoint</vt:lpstr>
      <vt:lpstr>Prezentácia programu PowerPoint</vt:lpstr>
      <vt:lpstr>Papier Bücher oder elektronische Bücher?</vt:lpstr>
      <vt:lpstr>Prezentácia programu PowerPoint</vt:lpstr>
      <vt:lpstr>Prezentácia programu PowerPoint</vt:lpstr>
      <vt:lpstr>Jetzt kommt der Fragebogen</vt:lpstr>
      <vt:lpstr>1. Wie viele Stunden pro Woche liest du Bücher?</vt:lpstr>
      <vt:lpstr>2. Welche Literatur liest du meistens?</vt:lpstr>
      <vt:lpstr>3. Warum liest du Bücher?</vt:lpstr>
      <vt:lpstr>4. Wie alt warst du, wenn du alleine zu lesen anfingst?</vt:lpstr>
      <vt:lpstr>5. Warum ist es gut für Eltern, ihre Kinder zu Büchern zu führen?</vt:lpstr>
      <vt:lpstr>6. Liest du Bücher besonders von slowakischen oder ausländischen Autoren?</vt:lpstr>
      <vt:lpstr>7. Wo liest du am liebsten Bücher?</vt:lpstr>
      <vt:lpstr>8. Woher erhaltest du Bücher?</vt:lpstr>
      <vt:lpstr>9. Wie heißt das beste Buch, was du gelesen hast?</vt:lpstr>
      <vt:lpstr>Danke für Ihre Aufmerksamkeit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Lesegewohnheiten</dc:title>
  <dc:creator>Miška</dc:creator>
  <cp:lastModifiedBy>rendko</cp:lastModifiedBy>
  <cp:revision>54</cp:revision>
  <dcterms:created xsi:type="dcterms:W3CDTF">2018-03-24T19:48:09Z</dcterms:created>
  <dcterms:modified xsi:type="dcterms:W3CDTF">2018-03-25T16:28:28Z</dcterms:modified>
</cp:coreProperties>
</file>