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57" d="100"/>
          <a:sy n="57" d="100"/>
        </p:scale>
        <p:origin x="-8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3C03319-91C2-48D0-982A-D49098A21F92}" type="datetimeFigureOut">
              <a:rPr lang="el-GR" smtClean="0"/>
              <a:pPr/>
              <a:t>18/3/2018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CBD80C-A448-48E4-8BFA-1A52D4A3A0F6}" type="slidenum">
              <a:rPr lang="el-GR" smtClean="0"/>
              <a:pPr/>
              <a:t>‹#›</a:t>
            </a:fld>
            <a:endParaRPr lang="el-GR"/>
          </a:p>
        </p:txBody>
      </p:sp>
    </p:spTree>
  </p:cSld>
  <p:clrMapOvr>
    <a:masterClrMapping/>
  </p:clrMapOvr>
  <p:transition spd="med" advTm="15000">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03319-91C2-48D0-982A-D49098A21F92}" type="datetimeFigureOut">
              <a:rPr lang="el-GR" smtClean="0"/>
              <a:pPr/>
              <a:t>18/3/2018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CBD80C-A448-48E4-8BFA-1A52D4A3A0F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15000">
    <p:pull dir="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D:\erasmus\Manos%20Loizos\Everything%20reminds%20me%20of%20you.mp3"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4572008"/>
            <a:ext cx="7772400" cy="1470025"/>
          </a:xfrm>
        </p:spPr>
        <p:txBody>
          <a:bodyPr/>
          <a:lstStyle/>
          <a:p>
            <a:r>
              <a:rPr lang="en-US" b="1" dirty="0" smtClean="0"/>
              <a:t>Manos </a:t>
            </a:r>
            <a:r>
              <a:rPr lang="en-US" b="1" dirty="0" err="1" smtClean="0"/>
              <a:t>Loïzos</a:t>
            </a:r>
            <a:r>
              <a:rPr lang="en-US" dirty="0" smtClean="0"/>
              <a:t> </a:t>
            </a:r>
            <a:br>
              <a:rPr lang="en-US" dirty="0" smtClean="0"/>
            </a:br>
            <a:r>
              <a:rPr lang="en-US" dirty="0" smtClean="0"/>
              <a:t>(</a:t>
            </a:r>
            <a:r>
              <a:rPr lang="el-GR" dirty="0" smtClean="0"/>
              <a:t>1937–1982) </a:t>
            </a:r>
            <a:endParaRPr lang="el-GR" dirty="0"/>
          </a:p>
        </p:txBody>
      </p:sp>
      <p:pic>
        <p:nvPicPr>
          <p:cNvPr id="1026" name="Picture 2" descr="Σχετική εικόνα"/>
          <p:cNvPicPr>
            <a:picLocks noChangeAspect="1" noChangeArrowheads="1"/>
          </p:cNvPicPr>
          <p:nvPr/>
        </p:nvPicPr>
        <p:blipFill>
          <a:blip r:embed="rId4" cstate="print"/>
          <a:srcRect/>
          <a:stretch>
            <a:fillRect/>
          </a:stretch>
        </p:blipFill>
        <p:spPr bwMode="auto">
          <a:xfrm>
            <a:off x="1285852" y="357166"/>
            <a:ext cx="6643734" cy="3362326"/>
          </a:xfrm>
          <a:prstGeom prst="rect">
            <a:avLst/>
          </a:prstGeom>
          <a:noFill/>
        </p:spPr>
      </p:pic>
      <p:sp>
        <p:nvSpPr>
          <p:cNvPr id="5" name="1 - Τίτλος"/>
          <p:cNvSpPr txBox="1">
            <a:spLocks/>
          </p:cNvSpPr>
          <p:nvPr/>
        </p:nvSpPr>
        <p:spPr>
          <a:xfrm>
            <a:off x="785786" y="364331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1 - Τίτλος"/>
          <p:cNvSpPr txBox="1">
            <a:spLocks/>
          </p:cNvSpPr>
          <p:nvPr/>
        </p:nvSpPr>
        <p:spPr>
          <a:xfrm>
            <a:off x="-1000164" y="374492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Lucida Calligraphy" pitchFamily="66" charset="0"/>
                <a:ea typeface="+mj-ea"/>
                <a:cs typeface="+mj-cs"/>
              </a:rPr>
              <a:t>Everything reminds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Lucida Calligraphy" pitchFamily="66" charset="0"/>
                <a:ea typeface="+mj-ea"/>
                <a:cs typeface="+mj-cs"/>
              </a:rPr>
              <a:t>me of you</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endParaRPr kumimoji="0" lang="el-GR" sz="20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7" name="Everything reminds me of you.mp3">
            <a:hlinkClick r:id="" action="ppaction://media"/>
          </p:cNvPr>
          <p:cNvPicPr>
            <a:picLocks noRot="1" noChangeAspect="1"/>
          </p:cNvPicPr>
          <p:nvPr>
            <a:audioFile r:link="rId1"/>
          </p:nvPr>
        </p:nvPicPr>
        <p:blipFill>
          <a:blip r:embed="rId5" cstate="print"/>
          <a:stretch>
            <a:fillRect/>
          </a:stretch>
        </p:blipFill>
        <p:spPr>
          <a:xfrm>
            <a:off x="7929586" y="5572140"/>
            <a:ext cx="304800" cy="304800"/>
          </a:xfrm>
          <a:prstGeom prst="rect">
            <a:avLst/>
          </a:prstGeom>
        </p:spPr>
      </p:pic>
    </p:spTree>
  </p:cSld>
  <p:clrMapOvr>
    <a:masterClrMapping/>
  </p:clrMapOvr>
  <p:transition spd="med" advTm="15000">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200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1 - Τίτλος"/>
          <p:cNvSpPr txBox="1">
            <a:spLocks/>
          </p:cNvSpPr>
          <p:nvPr/>
        </p:nvSpPr>
        <p:spPr>
          <a:xfrm>
            <a:off x="785786" y="364331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5 - Τίτλος"/>
          <p:cNvSpPr>
            <a:spLocks noGrp="1"/>
          </p:cNvSpPr>
          <p:nvPr>
            <p:ph type="ctrTitle"/>
          </p:nvPr>
        </p:nvSpPr>
        <p:spPr>
          <a:xfrm>
            <a:off x="714348" y="4429132"/>
            <a:ext cx="7772400" cy="1470025"/>
          </a:xfrm>
        </p:spPr>
        <p:txBody>
          <a:bodyPr>
            <a:normAutofit/>
          </a:bodyPr>
          <a:lstStyle/>
          <a:p>
            <a:r>
              <a:rPr lang="en-US" sz="2800" dirty="0" smtClean="0">
                <a:latin typeface="Lucida Calligraphy" pitchFamily="66" charset="0"/>
              </a:rPr>
              <a:t>Manos </a:t>
            </a:r>
            <a:r>
              <a:rPr lang="en-US" sz="2800" dirty="0" err="1" smtClean="0">
                <a:latin typeface="Lucida Calligraphy" pitchFamily="66" charset="0"/>
              </a:rPr>
              <a:t>Loïzos</a:t>
            </a:r>
            <a:r>
              <a:rPr lang="en-US" sz="2800" dirty="0" smtClean="0">
                <a:latin typeface="Lucida Calligraphy" pitchFamily="66" charset="0"/>
              </a:rPr>
              <a:t> is one of the most important Greek Cypriot music composers of the 20th century.</a:t>
            </a:r>
            <a:endParaRPr lang="el-GR" sz="2800" dirty="0"/>
          </a:p>
        </p:txBody>
      </p:sp>
      <p:pic>
        <p:nvPicPr>
          <p:cNvPr id="6147" name="Picture 3"/>
          <p:cNvPicPr>
            <a:picLocks noChangeAspect="1" noChangeArrowheads="1"/>
          </p:cNvPicPr>
          <p:nvPr/>
        </p:nvPicPr>
        <p:blipFill>
          <a:blip r:embed="rId3" cstate="print"/>
          <a:srcRect/>
          <a:stretch>
            <a:fillRect/>
          </a:stretch>
        </p:blipFill>
        <p:spPr bwMode="auto">
          <a:xfrm>
            <a:off x="2428860" y="500042"/>
            <a:ext cx="4086225" cy="3343275"/>
          </a:xfrm>
          <a:prstGeom prst="rect">
            <a:avLst/>
          </a:prstGeom>
          <a:noFill/>
          <a:ln w="9525">
            <a:noFill/>
            <a:miter lim="800000"/>
            <a:headEnd/>
            <a:tailEnd/>
          </a:ln>
          <a:effectLst/>
        </p:spPr>
      </p:pic>
    </p:spTree>
  </p:cSld>
  <p:clrMapOvr>
    <a:masterClrMapping/>
  </p:clrMapOvr>
  <p:transition spd="med" advTm="15000">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1 - Τίτλος"/>
          <p:cNvSpPr txBox="1">
            <a:spLocks/>
          </p:cNvSpPr>
          <p:nvPr/>
        </p:nvSpPr>
        <p:spPr>
          <a:xfrm>
            <a:off x="785786" y="364331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5 - Τίτλος"/>
          <p:cNvSpPr>
            <a:spLocks noGrp="1"/>
          </p:cNvSpPr>
          <p:nvPr>
            <p:ph type="ctrTitle"/>
          </p:nvPr>
        </p:nvSpPr>
        <p:spPr>
          <a:xfrm>
            <a:off x="714348" y="4214818"/>
            <a:ext cx="7772400" cy="1714512"/>
          </a:xfrm>
        </p:spPr>
        <p:txBody>
          <a:bodyPr>
            <a:normAutofit fontScale="90000"/>
          </a:bodyPr>
          <a:lstStyle/>
          <a:p>
            <a:r>
              <a:rPr lang="en-US" sz="2800" dirty="0" smtClean="0">
                <a:latin typeface="Lucida Calligraphy" pitchFamily="66" charset="0"/>
              </a:rPr>
              <a:t>He was born on 22 October 1937 to Cypriot immigrants in Alexandria, Egypt. At the age of seven he started to study </a:t>
            </a:r>
            <a:r>
              <a:rPr lang="en-US" sz="2800" dirty="0" smtClean="0">
                <a:latin typeface="Lucida Calligraphy" pitchFamily="66" charset="0"/>
              </a:rPr>
              <a:t>the violin</a:t>
            </a:r>
            <a:r>
              <a:rPr lang="en-US" sz="2800" dirty="0" smtClean="0">
                <a:latin typeface="Lucida Calligraphy" pitchFamily="66" charset="0"/>
              </a:rPr>
              <a:t>. He was a self-taught musician.</a:t>
            </a:r>
            <a:endParaRPr lang="el-GR" sz="2800" dirty="0"/>
          </a:p>
        </p:txBody>
      </p:sp>
      <p:pic>
        <p:nvPicPr>
          <p:cNvPr id="4098" name="Picture 2" descr="Αποτέλεσμα εικόνας για μανοσ λοιζοσ"/>
          <p:cNvPicPr>
            <a:picLocks noChangeAspect="1" noChangeArrowheads="1"/>
          </p:cNvPicPr>
          <p:nvPr/>
        </p:nvPicPr>
        <p:blipFill>
          <a:blip r:embed="rId3" cstate="print"/>
          <a:srcRect/>
          <a:stretch>
            <a:fillRect/>
          </a:stretch>
        </p:blipFill>
        <p:spPr bwMode="auto">
          <a:xfrm>
            <a:off x="1242828" y="571480"/>
            <a:ext cx="2900544" cy="3500462"/>
          </a:xfrm>
          <a:prstGeom prst="rect">
            <a:avLst/>
          </a:prstGeom>
          <a:noFill/>
        </p:spPr>
      </p:pic>
      <p:pic>
        <p:nvPicPr>
          <p:cNvPr id="7" name="Picture 2" descr="http://www.rethnea.gr/uploads/news/17-09-2013/DOC.20130916.241577.loizos2v.jpg"/>
          <p:cNvPicPr>
            <a:picLocks noChangeAspect="1" noChangeArrowheads="1"/>
          </p:cNvPicPr>
          <p:nvPr/>
        </p:nvPicPr>
        <p:blipFill>
          <a:blip r:embed="rId4" cstate="print"/>
          <a:srcRect/>
          <a:stretch>
            <a:fillRect/>
          </a:stretch>
        </p:blipFill>
        <p:spPr bwMode="auto">
          <a:xfrm>
            <a:off x="4429124" y="214290"/>
            <a:ext cx="2500330" cy="3971953"/>
          </a:xfrm>
          <a:prstGeom prst="rect">
            <a:avLst/>
          </a:prstGeom>
          <a:noFill/>
        </p:spPr>
      </p:pic>
    </p:spTree>
  </p:cSld>
  <p:clrMapOvr>
    <a:masterClrMapping/>
  </p:clrMapOvr>
  <p:transition spd="med" advTm="15000">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1 - Τίτλος"/>
          <p:cNvSpPr txBox="1">
            <a:spLocks/>
          </p:cNvSpPr>
          <p:nvPr/>
        </p:nvSpPr>
        <p:spPr>
          <a:xfrm>
            <a:off x="785786" y="364331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5 - Τίτλος"/>
          <p:cNvSpPr>
            <a:spLocks noGrp="1"/>
          </p:cNvSpPr>
          <p:nvPr>
            <p:ph type="ctrTitle"/>
          </p:nvPr>
        </p:nvSpPr>
        <p:spPr>
          <a:xfrm>
            <a:off x="714348" y="4214818"/>
            <a:ext cx="7772400" cy="1714512"/>
          </a:xfrm>
        </p:spPr>
        <p:txBody>
          <a:bodyPr>
            <a:normAutofit/>
          </a:bodyPr>
          <a:lstStyle/>
          <a:p>
            <a:r>
              <a:rPr lang="en-US" sz="2400" dirty="0" err="1" smtClean="0">
                <a:latin typeface="Lucida Calligraphy" pitchFamily="66" charset="0"/>
              </a:rPr>
              <a:t>Loizos</a:t>
            </a:r>
            <a:r>
              <a:rPr lang="en-US" sz="2400" dirty="0" smtClean="0">
                <a:latin typeface="Lucida Calligraphy" pitchFamily="66" charset="0"/>
              </a:rPr>
              <a:t> moved to Athens at the age of 17 intending to study pharmacology but soon gave up his studies in order to concentrate on his musical career.</a:t>
            </a:r>
            <a:endParaRPr lang="el-GR" sz="2800" dirty="0"/>
          </a:p>
        </p:txBody>
      </p:sp>
      <p:pic>
        <p:nvPicPr>
          <p:cNvPr id="17413" name="Picture 5"/>
          <p:cNvPicPr>
            <a:picLocks noChangeAspect="1" noChangeArrowheads="1"/>
          </p:cNvPicPr>
          <p:nvPr/>
        </p:nvPicPr>
        <p:blipFill>
          <a:blip r:embed="rId3" cstate="print"/>
          <a:srcRect/>
          <a:stretch>
            <a:fillRect/>
          </a:stretch>
        </p:blipFill>
        <p:spPr bwMode="auto">
          <a:xfrm>
            <a:off x="214282" y="857232"/>
            <a:ext cx="4724398" cy="3124200"/>
          </a:xfrm>
          <a:prstGeom prst="rect">
            <a:avLst/>
          </a:prstGeom>
          <a:noFill/>
          <a:ln w="9525">
            <a:noFill/>
            <a:miter lim="800000"/>
            <a:headEnd/>
            <a:tailEnd/>
          </a:ln>
          <a:effectLst/>
        </p:spPr>
      </p:pic>
      <p:pic>
        <p:nvPicPr>
          <p:cNvPr id="17415" name="Picture 7" descr="Σχετική εικόνα"/>
          <p:cNvPicPr>
            <a:picLocks noChangeAspect="1" noChangeArrowheads="1"/>
          </p:cNvPicPr>
          <p:nvPr/>
        </p:nvPicPr>
        <p:blipFill>
          <a:blip r:embed="rId4" cstate="print"/>
          <a:srcRect/>
          <a:stretch>
            <a:fillRect/>
          </a:stretch>
        </p:blipFill>
        <p:spPr bwMode="auto">
          <a:xfrm>
            <a:off x="5072066" y="638178"/>
            <a:ext cx="3448050" cy="3362326"/>
          </a:xfrm>
          <a:prstGeom prst="rect">
            <a:avLst/>
          </a:prstGeom>
          <a:noFill/>
        </p:spPr>
      </p:pic>
    </p:spTree>
  </p:cSld>
  <p:clrMapOvr>
    <a:masterClrMapping/>
  </p:clrMapOvr>
  <p:transition spd="med" advTm="15000">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1 - Τίτλος"/>
          <p:cNvSpPr txBox="1">
            <a:spLocks/>
          </p:cNvSpPr>
          <p:nvPr/>
        </p:nvSpPr>
        <p:spPr>
          <a:xfrm>
            <a:off x="785786" y="364331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5 - Τίτλος"/>
          <p:cNvSpPr>
            <a:spLocks noGrp="1"/>
          </p:cNvSpPr>
          <p:nvPr>
            <p:ph type="ctrTitle"/>
          </p:nvPr>
        </p:nvSpPr>
        <p:spPr>
          <a:xfrm>
            <a:off x="714348" y="3643314"/>
            <a:ext cx="7786742" cy="2643206"/>
          </a:xfrm>
        </p:spPr>
        <p:txBody>
          <a:bodyPr>
            <a:noAutofit/>
          </a:bodyPr>
          <a:lstStyle/>
          <a:p>
            <a:r>
              <a:rPr lang="en-US" sz="2400" dirty="0" smtClean="0">
                <a:latin typeface="Lucida Calligraphy" pitchFamily="66" charset="0"/>
              </a:rPr>
              <a:t>His first recordings were made in 1963 but he started gaining a larger audience after 1967. By 1975 </a:t>
            </a:r>
            <a:r>
              <a:rPr lang="en-US" sz="2400" dirty="0" err="1" smtClean="0">
                <a:latin typeface="Lucida Calligraphy" pitchFamily="66" charset="0"/>
              </a:rPr>
              <a:t>Loizos</a:t>
            </a:r>
            <a:r>
              <a:rPr lang="en-US" sz="2400" dirty="0" smtClean="0">
                <a:latin typeface="Lucida Calligraphy" pitchFamily="66" charset="0"/>
              </a:rPr>
              <a:t> had become one of the most popular artists in Greek music. He composed many well-known Greek songs and has co-operated with various important composers, singers and lyricists</a:t>
            </a:r>
            <a:r>
              <a:rPr lang="en-US" sz="2400" dirty="0">
                <a:latin typeface="Lucida Calligraphy" pitchFamily="66" charset="0"/>
              </a:rPr>
              <a:t> </a:t>
            </a:r>
            <a:r>
              <a:rPr lang="en-US" sz="2400" dirty="0" smtClean="0">
                <a:latin typeface="Lucida Calligraphy" pitchFamily="66" charset="0"/>
              </a:rPr>
              <a:t>like </a:t>
            </a:r>
            <a:r>
              <a:rPr lang="en-US" sz="2400" dirty="0" err="1" smtClean="0">
                <a:latin typeface="Lucida Calligraphy" pitchFamily="66" charset="0"/>
              </a:rPr>
              <a:t>Mikis</a:t>
            </a:r>
            <a:r>
              <a:rPr lang="en-US" sz="2400" dirty="0">
                <a:latin typeface="Lucida Calligraphy" pitchFamily="66" charset="0"/>
              </a:rPr>
              <a:t> </a:t>
            </a:r>
            <a:r>
              <a:rPr lang="en-US" sz="2400" dirty="0" err="1" smtClean="0">
                <a:latin typeface="Lucida Calligraphy" pitchFamily="66" charset="0"/>
              </a:rPr>
              <a:t>Theodorakis</a:t>
            </a:r>
            <a:r>
              <a:rPr lang="en-US" sz="2400" dirty="0" smtClean="0">
                <a:latin typeface="Lucida Calligraphy" pitchFamily="66" charset="0"/>
              </a:rPr>
              <a:t>.</a:t>
            </a:r>
            <a:endParaRPr lang="el-GR" sz="2400" dirty="0"/>
          </a:p>
        </p:txBody>
      </p:sp>
      <p:pic>
        <p:nvPicPr>
          <p:cNvPr id="18434" name="Picture 2" descr="Σχετική εικόνα"/>
          <p:cNvPicPr>
            <a:picLocks noChangeAspect="1" noChangeArrowheads="1"/>
          </p:cNvPicPr>
          <p:nvPr/>
        </p:nvPicPr>
        <p:blipFill>
          <a:blip r:embed="rId3" cstate="print"/>
          <a:srcRect/>
          <a:stretch>
            <a:fillRect/>
          </a:stretch>
        </p:blipFill>
        <p:spPr bwMode="auto">
          <a:xfrm>
            <a:off x="1785918" y="214290"/>
            <a:ext cx="5524500" cy="3362326"/>
          </a:xfrm>
          <a:prstGeom prst="rect">
            <a:avLst/>
          </a:prstGeom>
          <a:noFill/>
        </p:spPr>
      </p:pic>
    </p:spTree>
  </p:cSld>
  <p:clrMapOvr>
    <a:masterClrMapping/>
  </p:clrMapOvr>
  <p:transition spd="med" advTm="15000">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1 - Τίτλος"/>
          <p:cNvSpPr txBox="1">
            <a:spLocks/>
          </p:cNvSpPr>
          <p:nvPr/>
        </p:nvSpPr>
        <p:spPr>
          <a:xfrm>
            <a:off x="785786" y="364331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5 - Τίτλος"/>
          <p:cNvSpPr>
            <a:spLocks noGrp="1"/>
          </p:cNvSpPr>
          <p:nvPr>
            <p:ph type="ctrTitle"/>
          </p:nvPr>
        </p:nvSpPr>
        <p:spPr>
          <a:xfrm>
            <a:off x="714348" y="3643314"/>
            <a:ext cx="7786742" cy="2643206"/>
          </a:xfrm>
        </p:spPr>
        <p:txBody>
          <a:bodyPr>
            <a:noAutofit/>
          </a:bodyPr>
          <a:lstStyle/>
          <a:p>
            <a:r>
              <a:rPr lang="en-US" sz="2400" dirty="0" smtClean="0">
                <a:latin typeface="Lucida Calligraphy" pitchFamily="66" charset="0"/>
              </a:rPr>
              <a:t>He was well known for his leftist political ideology and was an outspoken critic of the Greek military junta, the Regime of the Colonels. He was also an active member of the Greek Communist Party.</a:t>
            </a:r>
            <a:endParaRPr lang="el-GR" sz="2400" dirty="0"/>
          </a:p>
        </p:txBody>
      </p:sp>
      <p:pic>
        <p:nvPicPr>
          <p:cNvPr id="19458" name="Picture 2" descr="Αποτέλεσμα εικόνας για μανοσ λοιζοσ"/>
          <p:cNvPicPr>
            <a:picLocks noChangeAspect="1" noChangeArrowheads="1"/>
          </p:cNvPicPr>
          <p:nvPr/>
        </p:nvPicPr>
        <p:blipFill>
          <a:blip r:embed="rId3" cstate="print"/>
          <a:srcRect/>
          <a:stretch>
            <a:fillRect/>
          </a:stretch>
        </p:blipFill>
        <p:spPr bwMode="auto">
          <a:xfrm>
            <a:off x="2000232" y="642918"/>
            <a:ext cx="5420882" cy="3150598"/>
          </a:xfrm>
          <a:prstGeom prst="rect">
            <a:avLst/>
          </a:prstGeom>
          <a:noFill/>
        </p:spPr>
      </p:pic>
    </p:spTree>
  </p:cSld>
  <p:clrMapOvr>
    <a:masterClrMapping/>
  </p:clrMapOvr>
  <p:transition spd="med" advTm="15000">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1 - Τίτλος"/>
          <p:cNvSpPr txBox="1">
            <a:spLocks/>
          </p:cNvSpPr>
          <p:nvPr/>
        </p:nvSpPr>
        <p:spPr>
          <a:xfrm>
            <a:off x="785786" y="364331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5 - Τίτλος"/>
          <p:cNvSpPr>
            <a:spLocks noGrp="1"/>
          </p:cNvSpPr>
          <p:nvPr>
            <p:ph type="ctrTitle"/>
          </p:nvPr>
        </p:nvSpPr>
        <p:spPr>
          <a:xfrm>
            <a:off x="4071934" y="1142984"/>
            <a:ext cx="4500594" cy="3857652"/>
          </a:xfrm>
        </p:spPr>
        <p:txBody>
          <a:bodyPr>
            <a:noAutofit/>
          </a:bodyPr>
          <a:lstStyle/>
          <a:p>
            <a:r>
              <a:rPr lang="en-US" sz="2400" dirty="0" smtClean="0">
                <a:latin typeface="Lucida Calligraphy" pitchFamily="66" charset="0"/>
              </a:rPr>
              <a:t>He died on 17 September 1982 in a hospital in Moscow, Soviet Union after suffering several strokes. Although several years have passed  since his death </a:t>
            </a:r>
            <a:r>
              <a:rPr lang="en-US" sz="2400" dirty="0" err="1" smtClean="0">
                <a:latin typeface="Lucida Calligraphy" pitchFamily="66" charset="0"/>
              </a:rPr>
              <a:t>greek</a:t>
            </a:r>
            <a:r>
              <a:rPr lang="en-US" sz="2400" dirty="0" smtClean="0">
                <a:latin typeface="Lucida Calligraphy" pitchFamily="66" charset="0"/>
              </a:rPr>
              <a:t> radios still play his songs. The year 2007 was declared  "Manos </a:t>
            </a:r>
            <a:r>
              <a:rPr lang="en-US" sz="2400" dirty="0" err="1" smtClean="0">
                <a:latin typeface="Lucida Calligraphy" pitchFamily="66" charset="0"/>
              </a:rPr>
              <a:t>Loizos</a:t>
            </a:r>
            <a:r>
              <a:rPr lang="en-US" sz="2400" dirty="0" smtClean="0">
                <a:latin typeface="Lucida Calligraphy" pitchFamily="66" charset="0"/>
              </a:rPr>
              <a:t> Year" in Greece.</a:t>
            </a:r>
            <a:endParaRPr lang="el-GR" sz="2400" dirty="0"/>
          </a:p>
        </p:txBody>
      </p:sp>
      <p:pic>
        <p:nvPicPr>
          <p:cNvPr id="20482" name="Picture 2" descr="722263_manos-loizos_3"/>
          <p:cNvPicPr>
            <a:picLocks noChangeAspect="1" noChangeArrowheads="1"/>
          </p:cNvPicPr>
          <p:nvPr/>
        </p:nvPicPr>
        <p:blipFill>
          <a:blip r:embed="rId3" cstate="print"/>
          <a:srcRect/>
          <a:stretch>
            <a:fillRect/>
          </a:stretch>
        </p:blipFill>
        <p:spPr bwMode="auto">
          <a:xfrm>
            <a:off x="642910" y="500042"/>
            <a:ext cx="3357586" cy="5152603"/>
          </a:xfrm>
          <a:prstGeom prst="rect">
            <a:avLst/>
          </a:prstGeom>
          <a:noFill/>
        </p:spPr>
      </p:pic>
    </p:spTree>
  </p:cSld>
  <p:clrMapOvr>
    <a:masterClrMapping/>
  </p:clrMapOvr>
  <p:transition spd="med" advTm="15000">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1 - Τίτλος"/>
          <p:cNvSpPr txBox="1">
            <a:spLocks/>
          </p:cNvSpPr>
          <p:nvPr/>
        </p:nvSpPr>
        <p:spPr>
          <a:xfrm>
            <a:off x="571472" y="3357562"/>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5 - Τίτλος"/>
          <p:cNvSpPr>
            <a:spLocks noGrp="1"/>
          </p:cNvSpPr>
          <p:nvPr>
            <p:ph type="ctrTitle"/>
          </p:nvPr>
        </p:nvSpPr>
        <p:spPr>
          <a:xfrm>
            <a:off x="357190" y="1428736"/>
            <a:ext cx="8643966" cy="4857784"/>
          </a:xfrm>
        </p:spPr>
        <p:txBody>
          <a:bodyPr>
            <a:noAutofit/>
          </a:bodyPr>
          <a:lstStyle/>
          <a:p>
            <a:pPr algn="l"/>
            <a:r>
              <a:rPr lang="en-US" sz="2400" dirty="0" smtClean="0">
                <a:latin typeface="Lucida Calligraphy" pitchFamily="66" charset="0"/>
              </a:rPr>
              <a:t>Notable work</a:t>
            </a:r>
            <a:r>
              <a:rPr lang="el-GR" sz="2400" dirty="0" smtClean="0"/>
              <a:t>:</a:t>
            </a:r>
            <a:br>
              <a:rPr lang="el-GR" sz="2400" dirty="0" smtClean="0"/>
            </a:br>
            <a:r>
              <a:rPr lang="el-GR" sz="2400" dirty="0"/>
              <a:t/>
            </a:r>
            <a:br>
              <a:rPr lang="el-GR" sz="2400" dirty="0"/>
            </a:br>
            <a:r>
              <a:rPr lang="en-US" sz="2400" b="1" u="sng" dirty="0" smtClean="0">
                <a:latin typeface="Lucida Calligraphy" pitchFamily="66" charset="0"/>
              </a:rPr>
              <a:t>The road</a:t>
            </a:r>
            <a:br>
              <a:rPr lang="en-US" sz="2400" b="1" u="sng" dirty="0" smtClean="0">
                <a:latin typeface="Lucida Calligraphy" pitchFamily="66" charset="0"/>
              </a:rPr>
            </a:br>
            <a:r>
              <a:rPr lang="el-GR" sz="2400" dirty="0" smtClean="0"/>
              <a:t/>
            </a:r>
            <a:br>
              <a:rPr lang="el-GR" sz="2400" dirty="0" smtClean="0"/>
            </a:br>
            <a:r>
              <a:rPr lang="en-US" sz="2400" dirty="0" smtClean="0">
                <a:latin typeface="Lucida Calligraphy" pitchFamily="66" charset="0"/>
              </a:rPr>
              <a:t>https://www.youtube.com/watch?v=_xnFzF4ntfI</a:t>
            </a:r>
            <a:r>
              <a:rPr lang="el-GR" sz="2400" dirty="0" smtClean="0"/>
              <a:t/>
            </a:r>
            <a:br>
              <a:rPr lang="el-GR" sz="2400" dirty="0" smtClean="0"/>
            </a:br>
            <a:r>
              <a:rPr lang="en-US" sz="2400" dirty="0" smtClean="0"/>
              <a:t/>
            </a:r>
            <a:br>
              <a:rPr lang="en-US" sz="2400" dirty="0" smtClean="0"/>
            </a:br>
            <a:r>
              <a:rPr lang="en-US" sz="2400" dirty="0" smtClean="0"/>
              <a:t/>
            </a:r>
            <a:br>
              <a:rPr lang="en-US" sz="2400" dirty="0" smtClean="0"/>
            </a:br>
            <a:r>
              <a:rPr lang="en-US" sz="2400" b="1" u="sng" dirty="0" smtClean="0">
                <a:latin typeface="Lucida Calligraphy" pitchFamily="66" charset="0"/>
              </a:rPr>
              <a:t> The accordion</a:t>
            </a:r>
            <a:r>
              <a:rPr lang="en-US" sz="2400" dirty="0" smtClean="0"/>
              <a:t/>
            </a:r>
            <a:br>
              <a:rPr lang="en-US" sz="2400" dirty="0" smtClean="0"/>
            </a:br>
            <a:r>
              <a:rPr lang="en-US" sz="2400" b="1" u="sng" dirty="0" smtClean="0">
                <a:latin typeface="Lucida Calligraphy" pitchFamily="66" charset="0"/>
              </a:rPr>
              <a:t> </a:t>
            </a:r>
            <a:r>
              <a:rPr lang="en-US" sz="2400" dirty="0"/>
              <a:t/>
            </a:r>
            <a:br>
              <a:rPr lang="en-US" sz="2400" dirty="0"/>
            </a:br>
            <a:r>
              <a:rPr lang="en-US" sz="2400" dirty="0" smtClean="0">
                <a:latin typeface="Lucida Calligraphy" pitchFamily="66" charset="0"/>
              </a:rPr>
              <a:t>https://www.youtube.com/watch?v=k7tg6J5JOjI</a:t>
            </a:r>
            <a:br>
              <a:rPr lang="en-US" sz="2400" dirty="0" smtClean="0">
                <a:latin typeface="Lucida Calligraphy" pitchFamily="66" charset="0"/>
              </a:rPr>
            </a:br>
            <a:r>
              <a:rPr lang="en-US" sz="2400" dirty="0" smtClean="0">
                <a:latin typeface="Lucida Calligraphy" pitchFamily="66" charset="0"/>
              </a:rPr>
              <a:t/>
            </a:r>
            <a:br>
              <a:rPr lang="en-US" sz="2400" dirty="0" smtClean="0">
                <a:latin typeface="Lucida Calligraphy" pitchFamily="66" charset="0"/>
              </a:rPr>
            </a:br>
            <a:r>
              <a:rPr lang="en-US" sz="2400" b="1" u="sng" dirty="0">
                <a:latin typeface="Lucida Calligraphy" pitchFamily="66" charset="0"/>
              </a:rPr>
              <a:t/>
            </a:r>
            <a:br>
              <a:rPr lang="en-US" sz="2400" b="1" u="sng" dirty="0">
                <a:latin typeface="Lucida Calligraphy" pitchFamily="66" charset="0"/>
              </a:rPr>
            </a:br>
            <a:r>
              <a:rPr lang="en-US" sz="2400" b="1" u="sng" dirty="0" smtClean="0">
                <a:latin typeface="Lucida Calligraphy" pitchFamily="66" charset="0"/>
              </a:rPr>
              <a:t>Everything reminds me of you</a:t>
            </a:r>
            <a:br>
              <a:rPr lang="en-US" sz="2400" b="1" u="sng" dirty="0" smtClean="0">
                <a:latin typeface="Lucida Calligraphy" pitchFamily="66" charset="0"/>
              </a:rPr>
            </a:br>
            <a:r>
              <a:rPr lang="en-US" sz="2400" b="1" u="sng" dirty="0" smtClean="0">
                <a:latin typeface="Lucida Calligraphy" pitchFamily="66" charset="0"/>
              </a:rPr>
              <a:t/>
            </a:r>
            <a:br>
              <a:rPr lang="en-US" sz="2400" b="1" u="sng" dirty="0" smtClean="0">
                <a:latin typeface="Lucida Calligraphy" pitchFamily="66" charset="0"/>
              </a:rPr>
            </a:br>
            <a:r>
              <a:rPr lang="en-US" sz="2400" b="1" dirty="0" smtClean="0">
                <a:latin typeface="Lucida Calligraphy" pitchFamily="66" charset="0"/>
              </a:rPr>
              <a:t> </a:t>
            </a:r>
            <a:r>
              <a:rPr lang="en-US" sz="2400" dirty="0" smtClean="0">
                <a:latin typeface="Lucida Calligraphy" pitchFamily="66" charset="0"/>
              </a:rPr>
              <a:t>https://www.youtube.com/watch?v=gKl69q0XNHc </a:t>
            </a:r>
            <a:br>
              <a:rPr lang="en-US" sz="2400" dirty="0" smtClean="0">
                <a:latin typeface="Lucida Calligraphy" pitchFamily="66" charset="0"/>
              </a:rPr>
            </a:br>
            <a:r>
              <a:rPr lang="en-US" sz="2400" dirty="0" smtClean="0">
                <a:latin typeface="Lucida Calligraphy" pitchFamily="66" charset="0"/>
              </a:rPr>
              <a:t/>
            </a:r>
            <a:br>
              <a:rPr lang="en-US" sz="2400" dirty="0" smtClean="0">
                <a:latin typeface="Lucida Calligraphy" pitchFamily="66" charset="0"/>
              </a:rPr>
            </a:br>
            <a:r>
              <a:rPr lang="en-US" sz="2400" dirty="0"/>
              <a:t/>
            </a:r>
            <a:br>
              <a:rPr lang="en-US" sz="2400" dirty="0"/>
            </a:br>
            <a:endParaRPr lang="el-GR" sz="2400" dirty="0"/>
          </a:p>
        </p:txBody>
      </p:sp>
    </p:spTree>
  </p:cSld>
  <p:clrMapOvr>
    <a:masterClrMapping/>
  </p:clrMapOvr>
  <p:transition spd="med" advTm="15000">
    <p:pull dir="rd"/>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226</Words>
  <Application>Microsoft Office PowerPoint</Application>
  <PresentationFormat>Προβολή στην οθόνη (4:3)</PresentationFormat>
  <Paragraphs>10</Paragraphs>
  <Slides>8</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Manos Loïzos  (1937–1982) </vt:lpstr>
      <vt:lpstr>Manos Loïzos is one of the most important Greek Cypriot music composers of the 20th century.</vt:lpstr>
      <vt:lpstr>He was born on 22 October 1937 to Cypriot immigrants in Alexandria, Egypt. At the age of seven he started to study the violin. He was a self-taught musician.</vt:lpstr>
      <vt:lpstr>Loizos moved to Athens at the age of 17 intending to study pharmacology but soon gave up his studies in order to concentrate on his musical career.</vt:lpstr>
      <vt:lpstr>His first recordings were made in 1963 but he started gaining a larger audience after 1967. By 1975 Loizos had become one of the most popular artists in Greek music. He composed many well-known Greek songs and has co-operated with various important composers, singers and lyricists like Mikis Theodorakis.</vt:lpstr>
      <vt:lpstr>He was well known for his leftist political ideology and was an outspoken critic of the Greek military junta, the Regime of the Colonels. He was also an active member of the Greek Communist Party.</vt:lpstr>
      <vt:lpstr>He died on 17 September 1982 in a hospital in Moscow, Soviet Union after suffering several strokes. Although several years have passed  since his death greek radios still play his songs. The year 2007 was declared  "Manos Loizos Year" in Greece.</vt:lpstr>
      <vt:lpstr>Notable work:  The road  https://www.youtube.com/watch?v=_xnFzF4ntfI    The accordion   https://www.youtube.com/watch?v=k7tg6J5JOjI   Everything reminds me of you   https://www.youtube.com/watch?v=gKl69q0XNHc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Manos Loïzos  (1937–1982)</dc:title>
  <dc:creator>Amenta</dc:creator>
  <cp:lastModifiedBy>user</cp:lastModifiedBy>
  <cp:revision>13</cp:revision>
  <dcterms:created xsi:type="dcterms:W3CDTF">2018-03-14T20:04:55Z</dcterms:created>
  <dcterms:modified xsi:type="dcterms:W3CDTF">2018-03-18T19:01:23Z</dcterms:modified>
</cp:coreProperties>
</file>