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1" autoAdjust="0"/>
  </p:normalViewPr>
  <p:slideViewPr>
    <p:cSldViewPr snapToGrid="0">
      <p:cViewPr varScale="1">
        <p:scale>
          <a:sx n="69" d="100"/>
          <a:sy n="69" d="100"/>
        </p:scale>
        <p:origin x="-7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27280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87480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27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6074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8159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84414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45507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46293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427380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0837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68625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79464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98484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30230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70222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24487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930E-05D5-4FB1-902B-B45956E7A062}" type="datetimeFigureOut">
              <a:rPr lang="nl-BE" smtClean="0"/>
              <a:pPr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D85E10-EFA5-443E-9545-12CAFDAD632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4716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4HvRxYJzVh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83893" y="554038"/>
            <a:ext cx="6237026" cy="1110006"/>
          </a:xfrm>
        </p:spPr>
        <p:txBody>
          <a:bodyPr>
            <a:normAutofit fontScale="62500" lnSpcReduction="20000"/>
          </a:bodyPr>
          <a:lstStyle/>
          <a:p>
            <a:r>
              <a:rPr lang="nl-BE" sz="6000" dirty="0" smtClean="0"/>
              <a:t>Roger </a:t>
            </a:r>
            <a:r>
              <a:rPr lang="nl-BE" sz="6000" dirty="0" err="1" smtClean="0"/>
              <a:t>Raveel</a:t>
            </a:r>
            <a:r>
              <a:rPr lang="nl-BE" sz="6000" dirty="0" smtClean="0"/>
              <a:t> (1921–2013) </a:t>
            </a:r>
            <a:endParaRPr lang="nl-BE" sz="6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0200" y="1446663"/>
            <a:ext cx="4490089" cy="4715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09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26" y="245431"/>
            <a:ext cx="3653696" cy="480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202640" y="5179194"/>
            <a:ext cx="80650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Het schilderij:</a:t>
            </a:r>
          </a:p>
          <a:p>
            <a:pPr algn="ctr"/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Zelfportret met schilderij (1974)</a:t>
            </a:r>
            <a:endParaRPr lang="nl-BE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8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27" y="332262"/>
            <a:ext cx="5832648" cy="474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3424402" y="5179194"/>
            <a:ext cx="36215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Het schilderij:</a:t>
            </a:r>
          </a:p>
          <a:p>
            <a:pPr algn="ctr"/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Stier(1958)</a:t>
            </a:r>
            <a:endParaRPr lang="nl-BE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1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3" y="746895"/>
            <a:ext cx="67868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32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304800" y="1029731"/>
            <a:ext cx="986069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SzPct val="100000"/>
              <a:buFont typeface="Wingdings" panose="05000000000000000000" pitchFamily="2" charset="2"/>
              <a:buChar char="Ø"/>
            </a:pPr>
            <a:r>
              <a:rPr lang="nl-NL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Roger </a:t>
            </a:r>
            <a:r>
              <a:rPr lang="nl-NL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Raveel</a:t>
            </a:r>
            <a:r>
              <a:rPr lang="nl-NL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was </a:t>
            </a:r>
            <a:r>
              <a:rPr lang="nl-NL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born</a:t>
            </a:r>
            <a:r>
              <a:rPr lang="nl-NL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on15 juli 1921 in Machelen.</a:t>
            </a:r>
          </a:p>
          <a:p>
            <a:pPr marL="685800" indent="-685800" algn="ctr">
              <a:buSzPct val="100000"/>
              <a:buFont typeface="Wingdings" panose="05000000000000000000" pitchFamily="2" charset="2"/>
              <a:buChar char="Ø"/>
            </a:pPr>
            <a:endParaRPr lang="nl-NL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 algn="ctr">
              <a:buSzPct val="100000"/>
              <a:buFont typeface="Wingdings" panose="05000000000000000000" pitchFamily="2" charset="2"/>
              <a:buChar char="Ø"/>
            </a:pPr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 </a:t>
            </a:r>
            <a:r>
              <a:rPr lang="nl-NL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died</a:t>
            </a:r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nl-NL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</a:t>
            </a:r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30 januari 2013 in Deinze.</a:t>
            </a:r>
          </a:p>
          <a:p>
            <a:pPr algn="ctr">
              <a:buSzPct val="100000"/>
            </a:pPr>
            <a:endParaRPr lang="nl-NL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685800" indent="-685800" algn="ctr">
              <a:buSzPct val="100000"/>
              <a:buFont typeface="Wingdings" panose="05000000000000000000" pitchFamily="2" charset="2"/>
              <a:buChar char="Ø"/>
            </a:pPr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 </a:t>
            </a:r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was</a:t>
            </a:r>
            <a:r>
              <a:rPr lang="nl-NL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nl-NL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Belgian</a:t>
            </a:r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116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953574" y="364178"/>
            <a:ext cx="3648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Zijn kunststijl </a:t>
            </a:r>
            <a:endParaRPr lang="nl-NL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5343" y="1779950"/>
            <a:ext cx="8027165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Stijlkenmerken:</a:t>
            </a:r>
          </a:p>
          <a:p>
            <a:pPr algn="ctr"/>
            <a:r>
              <a:rPr lang="en-US" sz="2000" dirty="0" smtClean="0"/>
              <a:t>Roger </a:t>
            </a:r>
            <a:r>
              <a:rPr lang="en-US" sz="2000" dirty="0" err="1" smtClean="0"/>
              <a:t>Raveel</a:t>
            </a:r>
            <a:r>
              <a:rPr lang="en-US" sz="2000" dirty="0" smtClean="0"/>
              <a:t> was a contemporary Flemish painter </a:t>
            </a:r>
            <a:r>
              <a:rPr lang="en-US" sz="2000" dirty="0" err="1" smtClean="0"/>
              <a:t>postexpressionistisch</a:t>
            </a:r>
            <a:r>
              <a:rPr lang="en-US" sz="2000" dirty="0" smtClean="0"/>
              <a:t> . </a:t>
            </a:r>
            <a:r>
              <a:rPr lang="en-US" sz="2000" dirty="0" err="1" smtClean="0"/>
              <a:t>Raveel</a:t>
            </a:r>
            <a:r>
              <a:rPr lang="en-US" sz="2000" dirty="0" smtClean="0"/>
              <a:t> style is characterized by a mix of abstract and figurative painting . In the image of a typical Flemish rural backyard with wax wire and concrete walls for example, displays a full white square ( often characterized by a painting of </a:t>
            </a:r>
            <a:r>
              <a:rPr lang="en-US" sz="2000" dirty="0" err="1" smtClean="0"/>
              <a:t>Raveel</a:t>
            </a:r>
            <a:r>
              <a:rPr lang="en-US" sz="2000" dirty="0" smtClean="0"/>
              <a:t> ) . These white areas set basically for voids or absence. Motion he again by painting spots, because a moving object can not be displayed with a sharp image of it. Integrated trimming often mirrors in his works , so that the area part of his work could be. He did so under more Trolley to transport Heaven (1968).</a:t>
            </a:r>
            <a:endParaRPr lang="nl-NL" sz="2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https://www.fine-arts-museum.be/uploads/vubisartworks/images/raveel-8956dig-l_small@2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15" y="1072064"/>
            <a:ext cx="1405630" cy="1918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219" y="3698221"/>
            <a:ext cx="1405630" cy="19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35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52282" y="721217"/>
            <a:ext cx="7791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He was considered an important Belgian painter after WWII. He was inspired by his surroundings. He studied at the Academy of </a:t>
            </a:r>
            <a:r>
              <a:rPr lang="en-US" sz="2000" dirty="0" err="1" smtClean="0"/>
              <a:t>Deinze</a:t>
            </a:r>
            <a:r>
              <a:rPr lang="en-US" sz="2000" dirty="0" smtClean="0"/>
              <a:t> and the Royal Academy of Fine Arts in Ghent . Through his friend Hugo Claus , he learned in the early 50s painters of the Cobra Group as </a:t>
            </a:r>
            <a:r>
              <a:rPr lang="en-US" sz="2000" dirty="0" err="1" smtClean="0"/>
              <a:t>Karel</a:t>
            </a:r>
            <a:r>
              <a:rPr lang="en-US" sz="2000" dirty="0" smtClean="0"/>
              <a:t> </a:t>
            </a:r>
            <a:r>
              <a:rPr lang="en-US" sz="2000" dirty="0" err="1" smtClean="0"/>
              <a:t>Appel</a:t>
            </a:r>
            <a:r>
              <a:rPr lang="en-US" sz="2000" dirty="0" smtClean="0"/>
              <a:t> and Corneille know . He wants very different ways with his painting.</a:t>
            </a:r>
            <a:endParaRPr lang="nl-BE" sz="2000" dirty="0" smtClean="0"/>
          </a:p>
        </p:txBody>
      </p:sp>
      <p:sp>
        <p:nvSpPr>
          <p:cNvPr id="3" name="Rechthoek 2"/>
          <p:cNvSpPr/>
          <p:nvPr/>
        </p:nvSpPr>
        <p:spPr>
          <a:xfrm>
            <a:off x="3586951" y="4764753"/>
            <a:ext cx="2996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i="1" dirty="0" smtClean="0">
                <a:hlinkClick r:id="rId2"/>
              </a:rPr>
              <a:t>Filmpje</a:t>
            </a:r>
            <a:r>
              <a:rPr lang="nl-BE" dirty="0" smtClean="0">
                <a:hlinkClick r:id="rId2"/>
              </a:rPr>
              <a:t> over Roger </a:t>
            </a:r>
            <a:r>
              <a:rPr lang="nl-BE" dirty="0" err="1" smtClean="0">
                <a:hlinkClick r:id="rId2"/>
              </a:rPr>
              <a:t>Raveel</a:t>
            </a:r>
            <a:r>
              <a:rPr lang="nl-BE" dirty="0"/>
              <a:t>.</a:t>
            </a:r>
          </a:p>
        </p:txBody>
      </p:sp>
      <p:pic>
        <p:nvPicPr>
          <p:cNvPr id="1026" name="Picture 2" descr="C:\Users\Luc\Pictures\Movie let us w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01" y="3275762"/>
            <a:ext cx="3314700" cy="13811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30855" y="4764753"/>
            <a:ext cx="18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Click </a:t>
            </a:r>
            <a:r>
              <a:rPr lang="nl-BE" dirty="0" err="1" smtClean="0"/>
              <a:t>here</a:t>
            </a:r>
            <a:endParaRPr lang="nl-BE" dirty="0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2975212" y="4949419"/>
            <a:ext cx="4503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 descr="Afbeeldingsresultaat voor filmp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9" name="Picture 5" descr="C:\Users\Luc\Pictures\filmpje voorgesteld door cam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41" y="3926553"/>
            <a:ext cx="1743075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95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3032" y="69858"/>
            <a:ext cx="6708948" cy="494943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40392" y="5019289"/>
            <a:ext cx="33842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</a:t>
            </a:r>
            <a:r>
              <a:rPr lang="nl-NL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painting</a:t>
            </a:r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algn="ctr"/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Jabbeke</a:t>
            </a:r>
            <a:endParaRPr lang="nl-NL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5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902" y="67240"/>
            <a:ext cx="6582033" cy="489538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629028" y="5026794"/>
            <a:ext cx="49074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</a:t>
            </a:r>
            <a:r>
              <a:rPr lang="nl-BE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painting</a:t>
            </a:r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algn="ctr"/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the </a:t>
            </a:r>
            <a:r>
              <a:rPr lang="nl-BE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light</a:t>
            </a:r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nl-BE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Théoule</a:t>
            </a:r>
            <a:endParaRPr lang="nl-BE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8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8832" y="0"/>
            <a:ext cx="3142477" cy="433032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474" y="4482590"/>
            <a:ext cx="10815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</a:t>
            </a:r>
            <a:r>
              <a:rPr lang="nl-NL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painting</a:t>
            </a:r>
            <a:r>
              <a:rPr lang="nl-NL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algn="ctr"/>
            <a:r>
              <a:rPr lang="en-US" sz="4000" dirty="0" smtClean="0"/>
              <a:t>Reflection at the reflection in saturated colors</a:t>
            </a:r>
            <a:endParaRPr lang="nl-NL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8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11" y="384246"/>
            <a:ext cx="3819909" cy="47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106792" y="5179194"/>
            <a:ext cx="6256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Het schilderij:</a:t>
            </a:r>
          </a:p>
          <a:p>
            <a:pPr algn="ctr"/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Man, emmer, enz. (1967)</a:t>
            </a:r>
            <a:endParaRPr lang="nl-BE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0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63" y="250055"/>
            <a:ext cx="3534770" cy="482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2920251" y="5179194"/>
            <a:ext cx="46297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Het schilderij:</a:t>
            </a:r>
          </a:p>
          <a:p>
            <a:pPr algn="ctr"/>
            <a:r>
              <a:rPr lang="nl-BE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Mensenpaar(1968)</a:t>
            </a:r>
            <a:endParaRPr lang="nl-BE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1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276</Words>
  <Application>Microsoft Office PowerPoint</Application>
  <PresentationFormat>Aangepast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Facet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bosmier</dc:creator>
  <cp:lastModifiedBy>bosmier</cp:lastModifiedBy>
  <cp:revision>21</cp:revision>
  <dcterms:created xsi:type="dcterms:W3CDTF">2016-01-15T13:31:58Z</dcterms:created>
  <dcterms:modified xsi:type="dcterms:W3CDTF">2016-03-03T07:38:19Z</dcterms:modified>
</cp:coreProperties>
</file>