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9" r:id="rId2"/>
    <p:sldId id="264" r:id="rId3"/>
    <p:sldId id="267" r:id="rId4"/>
    <p:sldId id="268" r:id="rId5"/>
    <p:sldId id="269" r:id="rId6"/>
    <p:sldId id="265" r:id="rId7"/>
    <p:sldId id="266" r:id="rId8"/>
    <p:sldId id="262" r:id="rId9"/>
    <p:sldId id="263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54687-5F0B-46D4-9EDD-43D69AD95294}" type="datetimeFigureOut">
              <a:rPr lang="en-US" smtClean="0"/>
              <a:t>23-Jan-16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7DDA4-12D2-4F52-A071-235AA357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55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7DDA4-12D2-4F52-A071-235AA35785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21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23-Jan-16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23-Jan-16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23-Jan-16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23-Jan-16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23-Jan-16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solidFill>
                  <a:srgbClr val="FFC000"/>
                </a:solidFill>
                <a:effectLst/>
                <a:latin typeface="Arial Black" pitchFamily="34" charset="0"/>
              </a:rPr>
              <a:t>HELLO!</a:t>
            </a:r>
            <a:r>
              <a:rPr lang="en-US" b="1" dirty="0" smtClean="0">
                <a:solidFill>
                  <a:srgbClr val="FFC000"/>
                </a:solidFill>
                <a:latin typeface="Arial Black" pitchFamily="34" charset="0"/>
              </a:rPr>
              <a:t/>
            </a:r>
            <a:br>
              <a:rPr lang="en-US" b="1" dirty="0" smtClean="0">
                <a:solidFill>
                  <a:srgbClr val="FFC000"/>
                </a:solidFill>
                <a:latin typeface="Arial Black" pitchFamily="34" charset="0"/>
              </a:rPr>
            </a:br>
            <a:endParaRPr lang="en-US" b="1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352800" cy="4602163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smtClean="0"/>
              <a:t>My name is INGRID and this is my friend </a:t>
            </a:r>
            <a:r>
              <a:rPr lang="en-US" sz="2800" b="1" dirty="0" smtClean="0"/>
              <a:t>JAN</a:t>
            </a:r>
            <a:r>
              <a:rPr lang="en-US" sz="2800" b="1" dirty="0" smtClean="0"/>
              <a:t>. </a:t>
            </a:r>
          </a:p>
          <a:p>
            <a:pPr algn="just"/>
            <a:r>
              <a:rPr lang="en-US" sz="2800" b="1" dirty="0" smtClean="0"/>
              <a:t>We like to present you </a:t>
            </a:r>
            <a:r>
              <a:rPr lang="en-US" sz="2800" b="1" dirty="0"/>
              <a:t>a great </a:t>
            </a:r>
            <a:r>
              <a:rPr lang="en-US" sz="2800" b="1" dirty="0" smtClean="0"/>
              <a:t>Romanian painter:</a:t>
            </a:r>
          </a:p>
          <a:p>
            <a:endParaRPr lang="en-US" sz="2800" dirty="0" smtClean="0"/>
          </a:p>
          <a:p>
            <a:pPr algn="ctr"/>
            <a:r>
              <a:rPr lang="en-US" sz="4000" b="1" dirty="0" smtClean="0">
                <a:solidFill>
                  <a:srgbClr val="FFC000"/>
                </a:solidFill>
                <a:latin typeface="Arial Black" pitchFamily="34" charset="0"/>
              </a:rPr>
              <a:t>STEFAN LUCHIAN</a:t>
            </a:r>
            <a:endParaRPr lang="en-US" sz="4000" b="1" dirty="0">
              <a:solidFill>
                <a:srgbClr val="FFC000"/>
              </a:solidFill>
              <a:latin typeface="Arial Black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887" y="273050"/>
            <a:ext cx="3902075" cy="5853113"/>
          </a:xfrm>
        </p:spPr>
      </p:pic>
    </p:spTree>
    <p:extLst>
      <p:ext uri="{BB962C8B-B14F-4D97-AF65-F5344CB8AC3E}">
        <p14:creationId xmlns:p14="http://schemas.microsoft.com/office/powerpoint/2010/main" val="2027433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00"/>
                </a:solidFill>
                <a:latin typeface="Franklin Gothic Heavy" pitchFamily="34" charset="0"/>
              </a:rPr>
              <a:t>STEFAN  LUCHIAN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29200" cy="5029200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endParaRPr lang="en-US" sz="2800" b="1" dirty="0" smtClean="0"/>
          </a:p>
          <a:p>
            <a:pPr marL="137160" indent="0" algn="just">
              <a:buNone/>
            </a:pPr>
            <a:r>
              <a:rPr lang="en-US" sz="2800" b="1" dirty="0" err="1" smtClean="0"/>
              <a:t>Paralysed</a:t>
            </a:r>
            <a:r>
              <a:rPr lang="en-US" sz="2800" b="1" dirty="0" smtClean="0"/>
              <a:t> from </a:t>
            </a:r>
            <a:r>
              <a:rPr lang="en-US" sz="2800" b="1" dirty="0"/>
              <a:t>1909, he had to live the rest of his life in an </a:t>
            </a:r>
            <a:r>
              <a:rPr lang="en-US" sz="2800" b="1" dirty="0" smtClean="0"/>
              <a:t>armchair.</a:t>
            </a:r>
            <a:r>
              <a:rPr lang="en-US" sz="2800" b="1" baseline="30000" dirty="0"/>
              <a:t> </a:t>
            </a:r>
            <a:r>
              <a:rPr lang="en-US" sz="2800" b="1" dirty="0" smtClean="0"/>
              <a:t>He was </a:t>
            </a:r>
            <a:r>
              <a:rPr lang="en-US" sz="2800" b="1" dirty="0"/>
              <a:t>no longer able to hold the painter's brush with his fingers, and was instead helped to tie it to his wrist in order to continue work</a:t>
            </a:r>
            <a:r>
              <a:rPr lang="en-US" sz="2800" b="1" dirty="0" smtClean="0"/>
              <a:t>.</a:t>
            </a:r>
            <a:endParaRPr lang="en-US" sz="2800" b="1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752600"/>
            <a:ext cx="2819400" cy="3962400"/>
          </a:xfrm>
        </p:spPr>
      </p:pic>
      <p:sp>
        <p:nvSpPr>
          <p:cNvPr id="6" name="Rectangle 5"/>
          <p:cNvSpPr/>
          <p:nvPr/>
        </p:nvSpPr>
        <p:spPr>
          <a:xfrm>
            <a:off x="4800600" y="585745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i="1" dirty="0"/>
              <a:t>Interior (</a:t>
            </a:r>
            <a:r>
              <a:rPr lang="en-US" sz="2800" i="1" dirty="0" err="1"/>
              <a:t>Lorica</a:t>
            </a:r>
            <a:r>
              <a:rPr lang="en-US" sz="2800" i="1" dirty="0"/>
              <a:t>), </a:t>
            </a:r>
            <a:r>
              <a:rPr lang="en-US" sz="2800" i="1" dirty="0" err="1"/>
              <a:t>Luchian's</a:t>
            </a:r>
            <a:r>
              <a:rPr lang="en-US" sz="2800" i="1" dirty="0"/>
              <a:t> last painting (1913)</a:t>
            </a:r>
          </a:p>
        </p:txBody>
      </p:sp>
    </p:spTree>
    <p:extLst>
      <p:ext uri="{BB962C8B-B14F-4D97-AF65-F5344CB8AC3E}">
        <p14:creationId xmlns:p14="http://schemas.microsoft.com/office/powerpoint/2010/main" val="2336152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C000"/>
                </a:solidFill>
                <a:effectLst/>
                <a:latin typeface="Arial Black" pitchFamily="34" charset="0"/>
              </a:rPr>
              <a:t>THANK YOU!</a:t>
            </a:r>
            <a:endParaRPr lang="en-US" sz="4000" dirty="0">
              <a:solidFill>
                <a:srgbClr val="FFC000"/>
              </a:solidFill>
              <a:effectLst/>
              <a:latin typeface="Arial Black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492" y="1600200"/>
            <a:ext cx="3139016" cy="4708525"/>
          </a:xfrm>
        </p:spPr>
      </p:pic>
      <p:sp>
        <p:nvSpPr>
          <p:cNvPr id="6" name="Rectangle 5"/>
          <p:cNvSpPr/>
          <p:nvPr/>
        </p:nvSpPr>
        <p:spPr>
          <a:xfrm>
            <a:off x="6705600" y="5459343"/>
            <a:ext cx="160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>
                <a:solidFill>
                  <a:srgbClr val="FFC000"/>
                </a:solidFill>
              </a:rPr>
              <a:t>Bye!</a:t>
            </a:r>
          </a:p>
        </p:txBody>
      </p:sp>
    </p:spTree>
    <p:extLst>
      <p:ext uri="{BB962C8B-B14F-4D97-AF65-F5344CB8AC3E}">
        <p14:creationId xmlns:p14="http://schemas.microsoft.com/office/powerpoint/2010/main" val="352672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00"/>
                </a:solidFill>
                <a:latin typeface="Franklin Gothic Heavy" pitchFamily="34" charset="0"/>
              </a:rPr>
              <a:t>STEFAN  LUCHIAN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pPr marL="137160" indent="0" algn="just">
              <a:buNone/>
            </a:pPr>
            <a:endParaRPr lang="en-US" altLang="en-US" sz="2800" b="1" dirty="0" smtClean="0">
              <a:solidFill>
                <a:srgbClr val="FFC000"/>
              </a:solidFill>
            </a:endParaRPr>
          </a:p>
          <a:p>
            <a:pPr marL="137160" indent="0" algn="just">
              <a:buNone/>
            </a:pPr>
            <a:r>
              <a:rPr lang="ro-RO" altLang="en-US" sz="2800" b="1" dirty="0" smtClean="0">
                <a:solidFill>
                  <a:srgbClr val="FFC000"/>
                </a:solidFill>
              </a:rPr>
              <a:t>Born</a:t>
            </a:r>
            <a:r>
              <a:rPr lang="en-US" altLang="en-US" sz="28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altLang="en-US" sz="2800" b="1" dirty="0"/>
              <a:t>- </a:t>
            </a:r>
            <a:r>
              <a:rPr lang="en-US" sz="2800" b="1" dirty="0"/>
              <a:t>1 February 1868 (in </a:t>
            </a:r>
            <a:r>
              <a:rPr lang="en-US" sz="2800" b="1" dirty="0" err="1"/>
              <a:t>Ștefanesti</a:t>
            </a:r>
            <a:r>
              <a:rPr lang="en-US" sz="2800" b="1" dirty="0"/>
              <a:t>, a village of </a:t>
            </a:r>
            <a:r>
              <a:rPr lang="en-US" sz="2800" b="1" dirty="0" err="1"/>
              <a:t>Botosani</a:t>
            </a:r>
            <a:r>
              <a:rPr lang="en-US" sz="2800" b="1" dirty="0"/>
              <a:t> Country)</a:t>
            </a:r>
          </a:p>
          <a:p>
            <a:pPr marL="137160" indent="0" algn="just">
              <a:buNone/>
            </a:pPr>
            <a:r>
              <a:rPr lang="ro-RO" altLang="en-US" sz="2800" b="1" dirty="0">
                <a:solidFill>
                  <a:srgbClr val="FFC000"/>
                </a:solidFill>
              </a:rPr>
              <a:t>Died </a:t>
            </a:r>
            <a:r>
              <a:rPr lang="ro-RO" altLang="en-US" sz="2800" b="1" dirty="0"/>
              <a:t>- </a:t>
            </a:r>
            <a:r>
              <a:rPr lang="en-US" sz="2800" b="1" dirty="0"/>
              <a:t>28 June 1916</a:t>
            </a:r>
          </a:p>
          <a:p>
            <a:pPr marL="137160" indent="0" algn="just">
              <a:buNone/>
            </a:pPr>
            <a:r>
              <a:rPr lang="ro-RO" altLang="en-US" sz="2800" b="1" dirty="0" smtClean="0">
                <a:solidFill>
                  <a:srgbClr val="FFC000"/>
                </a:solidFill>
              </a:rPr>
              <a:t>Nationality</a:t>
            </a:r>
            <a:r>
              <a:rPr lang="ro-RO" altLang="en-US" sz="2800" b="1" dirty="0" smtClean="0"/>
              <a:t>– </a:t>
            </a:r>
            <a:r>
              <a:rPr lang="ro-RO" altLang="en-US" sz="2800" b="1" dirty="0"/>
              <a:t>Romanian</a:t>
            </a:r>
            <a:endParaRPr lang="en-US" altLang="en-US" sz="2800" b="1" dirty="0"/>
          </a:p>
          <a:p>
            <a:pPr marL="137160" indent="0" algn="just">
              <a:buNone/>
            </a:pPr>
            <a:r>
              <a:rPr lang="en-US" sz="2800" b="1" dirty="0">
                <a:solidFill>
                  <a:srgbClr val="FFC000"/>
                </a:solidFill>
              </a:rPr>
              <a:t>Famous for </a:t>
            </a:r>
            <a:r>
              <a:rPr lang="en-US" sz="2800" b="1" dirty="0"/>
              <a:t>- </a:t>
            </a:r>
            <a:r>
              <a:rPr lang="en-US" sz="2800" b="1" dirty="0" err="1"/>
              <a:t>lanscapes</a:t>
            </a:r>
            <a:r>
              <a:rPr lang="en-US" sz="2800" b="1" dirty="0"/>
              <a:t> and  still life</a:t>
            </a:r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676400"/>
            <a:ext cx="3276600" cy="4191000"/>
          </a:xfrm>
        </p:spPr>
      </p:pic>
    </p:spTree>
    <p:extLst>
      <p:ext uri="{BB962C8B-B14F-4D97-AF65-F5344CB8AC3E}">
        <p14:creationId xmlns:p14="http://schemas.microsoft.com/office/powerpoint/2010/main" val="382362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FFFF00"/>
                </a:solidFill>
                <a:latin typeface="Franklin Gothic Heavy" pitchFamily="34" charset="0"/>
              </a:rPr>
              <a:t>STEFAN  LUCHIAN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pPr marL="137160" indent="0" algn="just">
              <a:buNone/>
            </a:pPr>
            <a:endParaRPr lang="en-US" sz="2800" dirty="0" smtClean="0"/>
          </a:p>
          <a:p>
            <a:pPr marL="137160" indent="0" algn="just">
              <a:buNone/>
            </a:pPr>
            <a:endParaRPr lang="en-US" sz="2800" dirty="0"/>
          </a:p>
          <a:p>
            <a:pPr marL="137160" indent="0" algn="just">
              <a:buNone/>
            </a:pPr>
            <a:r>
              <a:rPr lang="en-US" sz="2800" b="1" dirty="0" smtClean="0"/>
              <a:t>In </a:t>
            </a:r>
            <a:r>
              <a:rPr lang="en-US" sz="2800" b="1" dirty="0"/>
              <a:t>1885, </a:t>
            </a:r>
            <a:r>
              <a:rPr lang="en-US" sz="2800" b="1" dirty="0" err="1"/>
              <a:t>Luchian</a:t>
            </a:r>
            <a:r>
              <a:rPr lang="en-US" sz="2800" b="1" dirty="0"/>
              <a:t> joined the painting class at the Fine Arts School;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057400"/>
            <a:ext cx="3124200" cy="3657600"/>
          </a:xfrm>
        </p:spPr>
      </p:pic>
      <p:sp>
        <p:nvSpPr>
          <p:cNvPr id="8" name="Rectangle 7"/>
          <p:cNvSpPr/>
          <p:nvPr/>
        </p:nvSpPr>
        <p:spPr>
          <a:xfrm>
            <a:off x="5298441" y="6019800"/>
            <a:ext cx="27381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/>
              <a:t>Chrysanthemums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5708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FFFF00"/>
                </a:solidFill>
                <a:latin typeface="Franklin Gothic Heavy" pitchFamily="34" charset="0"/>
              </a:rPr>
              <a:t>STEFAN  LUCHIAN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sz="2800" dirty="0" smtClean="0"/>
          </a:p>
          <a:p>
            <a:pPr marL="137160" indent="0">
              <a:buNone/>
            </a:pPr>
            <a:endParaRPr lang="en-US" sz="2800" dirty="0"/>
          </a:p>
          <a:p>
            <a:pPr marL="137160" indent="0" algn="just">
              <a:buNone/>
            </a:pPr>
            <a:r>
              <a:rPr lang="en-US" sz="2800" b="1" dirty="0" smtClean="0"/>
              <a:t>In </a:t>
            </a:r>
            <a:r>
              <a:rPr lang="en-US" sz="2800" b="1" dirty="0"/>
              <a:t>1889 </a:t>
            </a:r>
            <a:r>
              <a:rPr lang="en-US" sz="2800" b="1" dirty="0" err="1"/>
              <a:t>Luchian</a:t>
            </a:r>
            <a:r>
              <a:rPr lang="en-US" sz="2800" b="1" dirty="0"/>
              <a:t> studied for two semesters at the Munich Fine Arts Academy;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133600"/>
            <a:ext cx="2667000" cy="3581400"/>
          </a:xfrm>
        </p:spPr>
      </p:pic>
      <p:sp>
        <p:nvSpPr>
          <p:cNvPr id="6" name="Rectangle 5"/>
          <p:cNvSpPr/>
          <p:nvPr/>
        </p:nvSpPr>
        <p:spPr>
          <a:xfrm>
            <a:off x="4876800" y="6096000"/>
            <a:ext cx="39437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The Mounted Red Hussar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29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00"/>
                </a:solidFill>
                <a:latin typeface="Franklin Gothic Heavy" pitchFamily="34" charset="0"/>
              </a:rPr>
              <a:t>STEFAN  LUCHIAN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37160" indent="0" algn="just">
              <a:buNone/>
            </a:pPr>
            <a:endParaRPr lang="en-US" sz="2800" dirty="0" smtClean="0"/>
          </a:p>
          <a:p>
            <a:pPr marL="137160" indent="0" algn="just">
              <a:buNone/>
            </a:pPr>
            <a:endParaRPr lang="en-US" sz="2800" dirty="0"/>
          </a:p>
          <a:p>
            <a:pPr marL="137160" indent="0" algn="just">
              <a:buNone/>
            </a:pPr>
            <a:r>
              <a:rPr lang="en-US" sz="2800" b="1" dirty="0" smtClean="0"/>
              <a:t>After </a:t>
            </a:r>
            <a:r>
              <a:rPr lang="en-US" sz="2800" b="1" dirty="0"/>
              <a:t>his return to Romania, he took part in the first exhibition of the </a:t>
            </a:r>
            <a:r>
              <a:rPr lang="en-US" sz="2800" b="1" i="1" dirty="0" err="1"/>
              <a:t>Cercul</a:t>
            </a:r>
            <a:r>
              <a:rPr lang="en-US" sz="2800" b="1" i="1" dirty="0"/>
              <a:t> Artistic</a:t>
            </a:r>
            <a:r>
              <a:rPr lang="en-US" sz="2800" b="1" dirty="0"/>
              <a:t> art </a:t>
            </a:r>
            <a:r>
              <a:rPr lang="en-US" sz="2800" b="1" dirty="0" smtClean="0"/>
              <a:t>group;</a:t>
            </a:r>
            <a:endParaRPr lang="en-US" sz="2800" b="1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981200"/>
            <a:ext cx="3124199" cy="3276599"/>
          </a:xfrm>
        </p:spPr>
      </p:pic>
      <p:sp>
        <p:nvSpPr>
          <p:cNvPr id="6" name="Rectangle 5"/>
          <p:cNvSpPr/>
          <p:nvPr/>
        </p:nvSpPr>
        <p:spPr>
          <a:xfrm>
            <a:off x="5805037" y="5602943"/>
            <a:ext cx="2029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/>
              <a:t>Country </a:t>
            </a:r>
            <a:r>
              <a:rPr lang="en-US" sz="2800" i="1" dirty="0"/>
              <a:t>girl</a:t>
            </a:r>
          </a:p>
        </p:txBody>
      </p:sp>
    </p:spTree>
    <p:extLst>
      <p:ext uri="{BB962C8B-B14F-4D97-AF65-F5344CB8AC3E}">
        <p14:creationId xmlns:p14="http://schemas.microsoft.com/office/powerpoint/2010/main" val="1893541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FFFF00"/>
                </a:solidFill>
                <a:latin typeface="Franklin Gothic Heavy" pitchFamily="34" charset="0"/>
              </a:rPr>
              <a:t>STEFAN  LUCHIAN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37160" indent="0" algn="just">
              <a:buNone/>
            </a:pPr>
            <a:endParaRPr lang="en-US" sz="2800" dirty="0"/>
          </a:p>
          <a:p>
            <a:pPr marL="137160" indent="0" algn="just">
              <a:buNone/>
            </a:pPr>
            <a:endParaRPr lang="en-US" sz="2800" dirty="0" smtClean="0"/>
          </a:p>
          <a:p>
            <a:pPr marL="137160" indent="0" algn="just">
              <a:buNone/>
            </a:pPr>
            <a:endParaRPr lang="en-US" sz="2800" dirty="0"/>
          </a:p>
          <a:p>
            <a:pPr marL="137160" indent="0" algn="just">
              <a:buNone/>
            </a:pPr>
            <a:r>
              <a:rPr lang="en-US" sz="2800" b="1" dirty="0" smtClean="0"/>
              <a:t>In </a:t>
            </a:r>
            <a:r>
              <a:rPr lang="en-US" sz="2800" b="1" dirty="0"/>
              <a:t>1890, he left for Paris, where he studied at the </a:t>
            </a:r>
            <a:r>
              <a:rPr lang="en-US" sz="2800" b="1" dirty="0" err="1"/>
              <a:t>Académie</a:t>
            </a:r>
            <a:r>
              <a:rPr lang="en-US" sz="2800" b="1" dirty="0"/>
              <a:t> Julian;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600200"/>
            <a:ext cx="3344529" cy="4038600"/>
          </a:xfrm>
        </p:spPr>
      </p:pic>
      <p:sp>
        <p:nvSpPr>
          <p:cNvPr id="6" name="Rectangle 5"/>
          <p:cNvSpPr/>
          <p:nvPr/>
        </p:nvSpPr>
        <p:spPr>
          <a:xfrm>
            <a:off x="4876800" y="5943600"/>
            <a:ext cx="39693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Portrait of a Woman</a:t>
            </a:r>
            <a:r>
              <a:rPr lang="en-US" sz="2800" dirty="0"/>
              <a:t> 1901</a:t>
            </a:r>
          </a:p>
        </p:txBody>
      </p:sp>
    </p:spTree>
    <p:extLst>
      <p:ext uri="{BB962C8B-B14F-4D97-AF65-F5344CB8AC3E}">
        <p14:creationId xmlns:p14="http://schemas.microsoft.com/office/powerpoint/2010/main" val="1939631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00"/>
                </a:solidFill>
                <a:latin typeface="Franklin Gothic Heavy" pitchFamily="34" charset="0"/>
              </a:rPr>
              <a:t>STEFAN  LUCHIAN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4999"/>
            <a:ext cx="4724400" cy="3657601"/>
          </a:xfrm>
        </p:spPr>
        <p:txBody>
          <a:bodyPr/>
          <a:lstStyle/>
          <a:p>
            <a:pPr marL="137160" indent="0" algn="just">
              <a:buNone/>
            </a:pPr>
            <a:endParaRPr lang="en-US" dirty="0" smtClean="0"/>
          </a:p>
          <a:p>
            <a:pPr marL="137160" indent="0" algn="just">
              <a:buNone/>
            </a:pPr>
            <a:endParaRPr lang="en-US" dirty="0"/>
          </a:p>
          <a:p>
            <a:pPr marL="137160" indent="0" algn="just">
              <a:buNone/>
            </a:pPr>
            <a:r>
              <a:rPr lang="en-US" sz="2800" b="1" dirty="0" err="1" smtClean="0"/>
              <a:t>Luchian's</a:t>
            </a:r>
            <a:r>
              <a:rPr lang="en-US" sz="2800" b="1" dirty="0" smtClean="0"/>
              <a:t> </a:t>
            </a:r>
            <a:r>
              <a:rPr lang="en-US" sz="2800" b="1" dirty="0"/>
              <a:t>painting shows the influence of Impressionism, Post-impressionism and Symbolism;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599" y="2057400"/>
            <a:ext cx="2911187" cy="3581400"/>
          </a:xfrm>
        </p:spPr>
      </p:pic>
      <p:sp>
        <p:nvSpPr>
          <p:cNvPr id="6" name="Rectangle 5"/>
          <p:cNvSpPr/>
          <p:nvPr/>
        </p:nvSpPr>
        <p:spPr>
          <a:xfrm>
            <a:off x="5181600" y="5910590"/>
            <a:ext cx="3704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err="1"/>
              <a:t>Anemona</a:t>
            </a:r>
            <a:r>
              <a:rPr lang="en-US" sz="2800" i="1" dirty="0"/>
              <a:t> Flowers, 1908</a:t>
            </a:r>
          </a:p>
        </p:txBody>
      </p:sp>
    </p:spTree>
    <p:extLst>
      <p:ext uri="{BB962C8B-B14F-4D97-AF65-F5344CB8AC3E}">
        <p14:creationId xmlns:p14="http://schemas.microsoft.com/office/powerpoint/2010/main" val="3196366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FFFF00"/>
                </a:solidFill>
                <a:latin typeface="Franklin Gothic Heavy" pitchFamily="34" charset="0"/>
              </a:rPr>
              <a:t>STEFAN  LUCHIAN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3733799"/>
          </a:xfrm>
        </p:spPr>
        <p:txBody>
          <a:bodyPr>
            <a:normAutofit/>
          </a:bodyPr>
          <a:lstStyle/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marL="137160" indent="0" algn="just">
              <a:buNone/>
            </a:pPr>
            <a:r>
              <a:rPr lang="en-US" sz="2800" b="1" dirty="0" smtClean="0"/>
              <a:t>In </a:t>
            </a:r>
            <a:r>
              <a:rPr lang="en-US" sz="2800" b="1" dirty="0"/>
              <a:t>1896, </a:t>
            </a:r>
            <a:r>
              <a:rPr lang="en-US" sz="2800" b="1" dirty="0" smtClean="0"/>
              <a:t>Stefan </a:t>
            </a:r>
            <a:r>
              <a:rPr lang="en-US" sz="2800" b="1" dirty="0" err="1"/>
              <a:t>Luchian</a:t>
            </a:r>
            <a:r>
              <a:rPr lang="en-US" sz="2800" b="1" dirty="0"/>
              <a:t> was one of the main founders of Bucharest's </a:t>
            </a:r>
            <a:r>
              <a:rPr lang="en-US" sz="2800" b="1" i="1" dirty="0" err="1"/>
              <a:t>Salonul</a:t>
            </a:r>
            <a:r>
              <a:rPr lang="en-US" sz="2800" b="1" i="1" dirty="0"/>
              <a:t> </a:t>
            </a:r>
            <a:r>
              <a:rPr lang="en-US" sz="2800" b="1" i="1" dirty="0" err="1"/>
              <a:t>Independenţilor</a:t>
            </a:r>
            <a:endParaRPr lang="en-US" sz="28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600200"/>
            <a:ext cx="3352800" cy="3886200"/>
          </a:xfrm>
        </p:spPr>
      </p:pic>
      <p:sp>
        <p:nvSpPr>
          <p:cNvPr id="6" name="Rectangle 5"/>
          <p:cNvSpPr/>
          <p:nvPr/>
        </p:nvSpPr>
        <p:spPr>
          <a:xfrm>
            <a:off x="3581400" y="5943600"/>
            <a:ext cx="52870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The River Meadow at </a:t>
            </a:r>
            <a:r>
              <a:rPr lang="en-US" sz="2800" i="1" dirty="0" err="1"/>
              <a:t>Poduri</a:t>
            </a:r>
            <a:r>
              <a:rPr lang="en-US" sz="2800" dirty="0"/>
              <a:t>, 1909</a:t>
            </a:r>
          </a:p>
        </p:txBody>
      </p:sp>
    </p:spTree>
    <p:extLst>
      <p:ext uri="{BB962C8B-B14F-4D97-AF65-F5344CB8AC3E}">
        <p14:creationId xmlns:p14="http://schemas.microsoft.com/office/powerpoint/2010/main" val="445663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FFFF00"/>
                </a:solidFill>
                <a:latin typeface="Franklin Gothic Heavy" pitchFamily="34" charset="0"/>
              </a:rPr>
              <a:t>STEFAN  LUCHIAN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1211" y="1489184"/>
            <a:ext cx="4038600" cy="4525963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endParaRPr lang="en-US" sz="2800" b="1" dirty="0" smtClean="0"/>
          </a:p>
          <a:p>
            <a:pPr marL="137160" indent="0" algn="just">
              <a:buNone/>
            </a:pPr>
            <a:r>
              <a:rPr lang="en-US" sz="2800" b="1" dirty="0" smtClean="0"/>
              <a:t>In </a:t>
            </a:r>
            <a:r>
              <a:rPr lang="en-US" sz="2800" b="1" dirty="0"/>
              <a:t>1900, </a:t>
            </a:r>
            <a:r>
              <a:rPr lang="en-US" sz="2800" b="1" dirty="0" err="1"/>
              <a:t>Luchian</a:t>
            </a:r>
            <a:r>
              <a:rPr lang="en-US" sz="2800" b="1" dirty="0"/>
              <a:t> </a:t>
            </a:r>
            <a:r>
              <a:rPr lang="en-US" sz="2800" b="1" dirty="0" smtClean="0"/>
              <a:t>suffered </a:t>
            </a:r>
            <a:r>
              <a:rPr lang="en-US" sz="2800" b="1" dirty="0"/>
              <a:t>the first symptoms of multiple </a:t>
            </a:r>
            <a:r>
              <a:rPr lang="en-US" sz="2800" b="1" dirty="0" smtClean="0"/>
              <a:t>sclerosis, </a:t>
            </a:r>
            <a:r>
              <a:rPr lang="en-US" sz="2800" b="1" dirty="0"/>
              <a:t>the disease which, after some initial improvements, was to haunt him for the rest of his life.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191000" y="57150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i="1" dirty="0"/>
              <a:t>The Laundress</a:t>
            </a:r>
            <a:endParaRPr lang="en-US" sz="28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05000"/>
            <a:ext cx="4038600" cy="3570736"/>
          </a:xfrm>
        </p:spPr>
      </p:pic>
    </p:spTree>
    <p:extLst>
      <p:ext uri="{BB962C8B-B14F-4D97-AF65-F5344CB8AC3E}">
        <p14:creationId xmlns:p14="http://schemas.microsoft.com/office/powerpoint/2010/main" val="1116632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191</TotalTime>
  <Words>284</Words>
  <Application>Microsoft Office PowerPoint</Application>
  <PresentationFormat>On-screen Show (4:3)</PresentationFormat>
  <Paragraphs>53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 Black</vt:lpstr>
      <vt:lpstr>Book Antiqua</vt:lpstr>
      <vt:lpstr>Calibri</vt:lpstr>
      <vt:lpstr>Franklin Gothic Heavy</vt:lpstr>
      <vt:lpstr>Lucida Sans</vt:lpstr>
      <vt:lpstr>Wingdings</vt:lpstr>
      <vt:lpstr>Wingdings 2</vt:lpstr>
      <vt:lpstr>Wingdings 3</vt:lpstr>
      <vt:lpstr>Apex</vt:lpstr>
      <vt:lpstr>HELLO! </vt:lpstr>
      <vt:lpstr>STEFAN  LUCHIAN</vt:lpstr>
      <vt:lpstr>STEFAN  LUCHIAN</vt:lpstr>
      <vt:lpstr>STEFAN  LUCHIAN</vt:lpstr>
      <vt:lpstr>STEFAN  LUCHIAN</vt:lpstr>
      <vt:lpstr>STEFAN  LUCHIAN</vt:lpstr>
      <vt:lpstr>STEFAN  LUCHIAN</vt:lpstr>
      <vt:lpstr>STEFAN  LUCHIAN</vt:lpstr>
      <vt:lpstr>STEFAN  LUCHIAN</vt:lpstr>
      <vt:lpstr>STEFAN  LUCHIAN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STEFAN  LUCHIAN</dc:title>
  <dc:creator>Angela Nasulea</dc:creator>
  <cp:lastModifiedBy>Angela Nasulea</cp:lastModifiedBy>
  <cp:revision>15</cp:revision>
  <dcterms:created xsi:type="dcterms:W3CDTF">2006-08-16T00:00:00Z</dcterms:created>
  <dcterms:modified xsi:type="dcterms:W3CDTF">2016-01-23T16:27:10Z</dcterms:modified>
</cp:coreProperties>
</file>