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Verdana" pitchFamily="34" charset="0"/>
      <p:regular r:id="rId14"/>
      <p:bold r:id="rId15"/>
      <p:italic r:id="rId16"/>
      <p:boldItalic r:id="rId17"/>
    </p:embeddedFont>
    <p:embeddedFont>
      <p:font typeface="Libre Franklin Black" charset="0"/>
      <p:bold r:id="rId18"/>
      <p:boldItalic r:id="rId19"/>
    </p:embeddedFont>
    <p:embeddedFont>
      <p:font typeface="Calibri" pitchFamily="34" charset="0"/>
      <p:regular r:id="rId20"/>
      <p:bold r:id="rId21"/>
      <p:italic r:id="rId22"/>
      <p:boldItalic r:id="rId23"/>
    </p:embeddedFont>
    <p:embeddedFont>
      <p:font typeface="Franklin Gothic" charset="0"/>
      <p:bold r:id="rId24"/>
    </p:embeddedFont>
    <p:embeddedFont>
      <p:font typeface="Open Sans" charset="0"/>
      <p:regular r:id="rId25"/>
      <p:bold r:id="rId26"/>
      <p:italic r:id="rId27"/>
      <p:boldItalic r:id="rId28"/>
    </p:embeddedFont>
    <p:embeddedFont>
      <p:font typeface="Trebuchet MS"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662" y="-8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14:flip dir="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1219200" y="1981200"/>
            <a:ext cx="9753600" cy="4876800"/>
          </a:xfrm>
          <a:prstGeom prst="rect">
            <a:avLst/>
          </a:prstGeom>
          <a:noFill/>
          <a:ln>
            <a:noFill/>
          </a:ln>
        </p:spPr>
      </p:pic>
      <p:pic>
        <p:nvPicPr>
          <p:cNvPr id="85" name="Google Shape;85;p13"/>
          <p:cNvPicPr preferRelativeResize="0"/>
          <p:nvPr/>
        </p:nvPicPr>
        <p:blipFill rotWithShape="1">
          <a:blip r:embed="rId4">
            <a:alphaModFix/>
          </a:blip>
          <a:srcRect/>
          <a:stretch/>
        </p:blipFill>
        <p:spPr>
          <a:xfrm>
            <a:off x="1049866" y="-61869"/>
            <a:ext cx="10092267" cy="40861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2"/>
          <p:cNvPicPr preferRelativeResize="0"/>
          <p:nvPr/>
        </p:nvPicPr>
        <p:blipFill rotWithShape="1">
          <a:blip r:embed="rId3">
            <a:alphaModFix/>
          </a:blip>
          <a:srcRect/>
          <a:stretch/>
        </p:blipFill>
        <p:spPr>
          <a:xfrm>
            <a:off x="6095999" y="3492500"/>
            <a:ext cx="5715000" cy="3000375"/>
          </a:xfrm>
          <a:prstGeom prst="rect">
            <a:avLst/>
          </a:prstGeom>
          <a:noFill/>
          <a:ln>
            <a:noFill/>
          </a:ln>
          <a:effectLst>
            <a:outerShdw blurRad="292100" dist="139700" dir="2700000" algn="tl" rotWithShape="0">
              <a:srgbClr val="333333">
                <a:alpha val="64705"/>
              </a:srgbClr>
            </a:outerShdw>
          </a:effectLst>
        </p:spPr>
      </p:pic>
      <p:sp>
        <p:nvSpPr>
          <p:cNvPr id="154" name="Google Shape;1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3600"/>
              <a:buFont typeface="Franklin Gothic"/>
              <a:buNone/>
            </a:pPr>
            <a:r>
              <a:rPr lang="it-IT" sz="3600">
                <a:solidFill>
                  <a:schemeClr val="accent2"/>
                </a:solidFill>
                <a:latin typeface="Franklin Gothic"/>
                <a:ea typeface="Franklin Gothic"/>
                <a:cs typeface="Franklin Gothic"/>
                <a:sym typeface="Franklin Gothic"/>
              </a:rPr>
              <a:t>4. LANGUAGE</a:t>
            </a:r>
            <a:endParaRPr/>
          </a:p>
        </p:txBody>
      </p:sp>
      <p:sp>
        <p:nvSpPr>
          <p:cNvPr id="155" name="Google Shape;155;p22"/>
          <p:cNvSpPr txBox="1">
            <a:spLocks noGrp="1"/>
          </p:cNvSpPr>
          <p:nvPr>
            <p:ph type="body" idx="1"/>
          </p:nvPr>
        </p:nvSpPr>
        <p:spPr>
          <a:xfrm>
            <a:off x="381001" y="1393823"/>
            <a:ext cx="11116734" cy="33983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it-IT" sz="2400">
                <a:latin typeface="Verdana"/>
                <a:ea typeface="Verdana"/>
                <a:cs typeface="Verdana"/>
                <a:sym typeface="Verdana"/>
              </a:rPr>
              <a:t>The sonority of each language is the first aspect that is perceived and analyzed unconsciously.</a:t>
            </a:r>
            <a:endParaRPr>
              <a:latin typeface="Verdana"/>
              <a:ea typeface="Verdana"/>
              <a:cs typeface="Verdana"/>
              <a:sym typeface="Verdana"/>
            </a:endParaRPr>
          </a:p>
          <a:p>
            <a:pPr marL="0" lvl="0" indent="0" algn="l" rtl="0">
              <a:lnSpc>
                <a:spcPct val="90000"/>
              </a:lnSpc>
              <a:spcBef>
                <a:spcPts val="1000"/>
              </a:spcBef>
              <a:spcAft>
                <a:spcPts val="0"/>
              </a:spcAft>
              <a:buClr>
                <a:schemeClr val="dk1"/>
              </a:buClr>
              <a:buSzPts val="2400"/>
              <a:buNone/>
            </a:pPr>
            <a:r>
              <a:rPr lang="it-IT" sz="2400">
                <a:latin typeface="Verdana"/>
                <a:ea typeface="Verdana"/>
                <a:cs typeface="Verdana"/>
                <a:sym typeface="Verdana"/>
              </a:rPr>
              <a:t> An English person who listens to two Italians speaking freely may assume that they are arguing: in England that kind of tone and mutual interruption would only be used during a verbal quarrel.</a:t>
            </a:r>
            <a:endParaRPr>
              <a:latin typeface="Verdana"/>
              <a:ea typeface="Verdana"/>
              <a:cs typeface="Verdana"/>
              <a:sym typeface="Verdana"/>
            </a:endParaRPr>
          </a:p>
        </p:txBody>
      </p:sp>
      <p:sp>
        <p:nvSpPr>
          <p:cNvPr id="156" name="Google Shape;156;p22"/>
          <p:cNvSpPr txBox="1"/>
          <p:nvPr/>
        </p:nvSpPr>
        <p:spPr>
          <a:xfrm>
            <a:off x="381001" y="3327400"/>
            <a:ext cx="57150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a:solidFill>
                  <a:schemeClr val="dk1"/>
                </a:solidFill>
                <a:latin typeface="Verdana"/>
                <a:ea typeface="Verdana"/>
                <a:cs typeface="Verdana"/>
                <a:sym typeface="Verdana"/>
              </a:rPr>
              <a:t>Italian culture accepts the overlap between speakers while almost all other cultures in the world forbid it.</a:t>
            </a:r>
            <a:endParaRPr>
              <a:latin typeface="Verdana"/>
              <a:ea typeface="Verdana"/>
              <a:cs typeface="Verdana"/>
              <a:sym typeface="Verdana"/>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pus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3"/>
          <p:cNvPicPr preferRelativeResize="0"/>
          <p:nvPr/>
        </p:nvPicPr>
        <p:blipFill rotWithShape="1">
          <a:blip r:embed="rId3">
            <a:alphaModFix/>
          </a:blip>
          <a:srcRect/>
          <a:stretch/>
        </p:blipFill>
        <p:spPr>
          <a:xfrm>
            <a:off x="1" y="-2196548"/>
            <a:ext cx="12191999" cy="11031749"/>
          </a:xfrm>
          <a:prstGeom prst="rect">
            <a:avLst/>
          </a:prstGeom>
          <a:noFill/>
          <a:ln>
            <a:noFill/>
          </a:ln>
        </p:spPr>
      </p:pic>
      <p:sp>
        <p:nvSpPr>
          <p:cNvPr id="162" name="Google Shape;162;p23"/>
          <p:cNvSpPr txBox="1">
            <a:spLocks noGrp="1"/>
          </p:cNvSpPr>
          <p:nvPr>
            <p:ph type="title"/>
          </p:nvPr>
        </p:nvSpPr>
        <p:spPr>
          <a:xfrm>
            <a:off x="397565" y="5506278"/>
            <a:ext cx="10992678" cy="5435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E4E79"/>
              </a:buClr>
              <a:buSzPts val="3600"/>
              <a:buFont typeface="Franklin Gothic"/>
              <a:buNone/>
            </a:pPr>
            <a:r>
              <a:rPr lang="it-IT" sz="3600">
                <a:solidFill>
                  <a:srgbClr val="1E4E79"/>
                </a:solidFill>
                <a:latin typeface="Trebuchet MS"/>
                <a:ea typeface="Trebuchet MS"/>
                <a:cs typeface="Trebuchet MS"/>
                <a:sym typeface="Trebuchet MS"/>
              </a:rPr>
              <a:t>Despite the numerous problems that can be caused by the coexistence of different cultures, these diversities create a human wealth of inestimable value: which must be protected and encouraged.</a:t>
            </a:r>
            <a:endParaRPr sz="3600">
              <a:solidFill>
                <a:srgbClr val="1E4E79"/>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1372870" y="1691557"/>
            <a:ext cx="7911858" cy="5166443"/>
          </a:xfrm>
          <a:prstGeom prst="rect">
            <a:avLst/>
          </a:prstGeom>
          <a:noFill/>
          <a:ln>
            <a:noFill/>
          </a:ln>
        </p:spPr>
      </p:pic>
      <p:pic>
        <p:nvPicPr>
          <p:cNvPr id="91" name="Google Shape;91;p14"/>
          <p:cNvPicPr preferRelativeResize="0"/>
          <p:nvPr/>
        </p:nvPicPr>
        <p:blipFill rotWithShape="1">
          <a:blip r:embed="rId4">
            <a:alphaModFix/>
          </a:blip>
          <a:srcRect/>
          <a:stretch/>
        </p:blipFill>
        <p:spPr>
          <a:xfrm rot="10800000">
            <a:off x="5143306" y="-188119"/>
            <a:ext cx="8255000" cy="4643438"/>
          </a:xfrm>
          <a:prstGeom prst="rect">
            <a:avLst/>
          </a:prstGeom>
          <a:noFill/>
          <a:ln>
            <a:noFill/>
          </a:ln>
        </p:spPr>
      </p:pic>
      <p:sp>
        <p:nvSpPr>
          <p:cNvPr id="92" name="Google Shape;92;p14"/>
          <p:cNvSpPr txBox="1">
            <a:spLocks noGrp="1"/>
          </p:cNvSpPr>
          <p:nvPr>
            <p:ph type="body" idx="1"/>
          </p:nvPr>
        </p:nvSpPr>
        <p:spPr>
          <a:xfrm>
            <a:off x="314600" y="597975"/>
            <a:ext cx="5954400" cy="1872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800"/>
              <a:buNone/>
            </a:pPr>
            <a:r>
              <a:rPr lang="it-IT" sz="2400">
                <a:latin typeface="Verdana"/>
                <a:ea typeface="Verdana"/>
                <a:cs typeface="Verdana"/>
                <a:sym typeface="Verdana"/>
              </a:rPr>
              <a:t>In the era of internationalization and globalization, communication between different cultures is of increasing importance. </a:t>
            </a:r>
            <a:endParaRPr sz="2400">
              <a:latin typeface="Verdana"/>
              <a:ea typeface="Verdana"/>
              <a:cs typeface="Verdana"/>
              <a:sym typeface="Verdana"/>
            </a:endParaRPr>
          </a:p>
        </p:txBody>
      </p:sp>
      <p:sp>
        <p:nvSpPr>
          <p:cNvPr id="93" name="Google Shape;93;p14"/>
          <p:cNvSpPr txBox="1"/>
          <p:nvPr/>
        </p:nvSpPr>
        <p:spPr>
          <a:xfrm>
            <a:off x="5143300" y="4254325"/>
            <a:ext cx="68721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i="0" u="none" strike="noStrike" cap="none">
                <a:solidFill>
                  <a:schemeClr val="dk1"/>
                </a:solidFill>
                <a:latin typeface="Verdana"/>
                <a:ea typeface="Verdana"/>
                <a:cs typeface="Verdana"/>
                <a:sym typeface="Verdana"/>
              </a:rPr>
              <a:t>Intercultural communication offers many benefits, in particular it enriches one's cultural background; collaborating and sharing with other people from different countries, we learn about customs and traditions different from ours.</a:t>
            </a:r>
            <a:endParaRPr sz="240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5"/>
          <p:cNvPicPr preferRelativeResize="0"/>
          <p:nvPr/>
        </p:nvPicPr>
        <p:blipFill rotWithShape="1">
          <a:blip r:embed="rId3">
            <a:alphaModFix/>
          </a:blip>
          <a:srcRect/>
          <a:stretch/>
        </p:blipFill>
        <p:spPr>
          <a:xfrm>
            <a:off x="362374" y="2072640"/>
            <a:ext cx="6106160" cy="3434715"/>
          </a:xfrm>
          <a:prstGeom prst="rect">
            <a:avLst/>
          </a:prstGeom>
          <a:noFill/>
          <a:ln>
            <a:noFill/>
          </a:ln>
        </p:spPr>
      </p:pic>
      <p:sp>
        <p:nvSpPr>
          <p:cNvPr id="99" name="Google Shape;99;p15"/>
          <p:cNvSpPr txBox="1">
            <a:spLocks noGrp="1"/>
          </p:cNvSpPr>
          <p:nvPr>
            <p:ph type="title"/>
          </p:nvPr>
        </p:nvSpPr>
        <p:spPr>
          <a:xfrm>
            <a:off x="3467100" y="206384"/>
            <a:ext cx="5257800" cy="107212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48135"/>
              </a:buClr>
              <a:buSzPts val="3600"/>
              <a:buFont typeface="Libre Franklin Black"/>
              <a:buNone/>
            </a:pPr>
            <a:r>
              <a:rPr lang="it-IT" sz="3600">
                <a:solidFill>
                  <a:srgbClr val="548135"/>
                </a:solidFill>
                <a:latin typeface="Libre Franklin Black"/>
                <a:ea typeface="Libre Franklin Black"/>
                <a:cs typeface="Libre Franklin Black"/>
                <a:sym typeface="Libre Franklin Black"/>
              </a:rPr>
              <a:t>GLOBALIZATION</a:t>
            </a:r>
            <a:endParaRPr/>
          </a:p>
        </p:txBody>
      </p:sp>
      <p:sp>
        <p:nvSpPr>
          <p:cNvPr id="100" name="Google Shape;100;p15"/>
          <p:cNvSpPr txBox="1">
            <a:spLocks noGrp="1"/>
          </p:cNvSpPr>
          <p:nvPr>
            <p:ph type="body" idx="1"/>
          </p:nvPr>
        </p:nvSpPr>
        <p:spPr>
          <a:xfrm>
            <a:off x="6324600" y="1448174"/>
            <a:ext cx="5867400" cy="5025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it-IT" sz="2600">
                <a:latin typeface="Verdana"/>
                <a:ea typeface="Verdana"/>
                <a:cs typeface="Verdana"/>
                <a:sym typeface="Verdana"/>
              </a:rPr>
              <a:t>In recent years, the dialogue between different cultures has expanded: at the local level thanks to the solidarity of communities of different ethnic groups in the cities (</a:t>
            </a:r>
            <a:r>
              <a:rPr lang="it-IT" sz="2600" u="sng">
                <a:solidFill>
                  <a:schemeClr val="hlink"/>
                </a:solidFill>
                <a:latin typeface="Verdana"/>
                <a:ea typeface="Verdana"/>
                <a:cs typeface="Verdana"/>
                <a:sym typeface="Verdana"/>
                <a:hlinkClick r:id="rId4" action="ppaction://hlinksldjump"/>
              </a:rPr>
              <a:t>multiethnicity</a:t>
            </a:r>
            <a:r>
              <a:rPr lang="it-IT" sz="2600">
                <a:latin typeface="Verdana"/>
                <a:ea typeface="Verdana"/>
                <a:cs typeface="Verdana"/>
                <a:sym typeface="Verdana"/>
              </a:rPr>
              <a:t>), at the national level with initiatives to promote the integration of immigrants and at the international level with the construction of bodies and institution.</a:t>
            </a:r>
            <a:endParaRPr sz="2600">
              <a:latin typeface="Verdana"/>
              <a:ea typeface="Verdana"/>
              <a:cs typeface="Verdana"/>
              <a:sym typeface="Verdana"/>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5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58028" y="0"/>
            <a:ext cx="467509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Franklin Gothic"/>
              <a:buNone/>
            </a:pPr>
            <a:r>
              <a:rPr lang="it-IT" sz="3600">
                <a:solidFill>
                  <a:schemeClr val="accent1"/>
                </a:solidFill>
                <a:latin typeface="Franklin Gothic"/>
                <a:ea typeface="Franklin Gothic"/>
                <a:cs typeface="Franklin Gothic"/>
                <a:sym typeface="Franklin Gothic"/>
              </a:rPr>
              <a:t>MULTIETHNICITY</a:t>
            </a:r>
            <a:endParaRPr/>
          </a:p>
        </p:txBody>
      </p:sp>
      <p:sp>
        <p:nvSpPr>
          <p:cNvPr id="106" name="Google Shape;106;p16"/>
          <p:cNvSpPr txBox="1">
            <a:spLocks noGrp="1"/>
          </p:cNvSpPr>
          <p:nvPr>
            <p:ph type="body" idx="1"/>
          </p:nvPr>
        </p:nvSpPr>
        <p:spPr>
          <a:xfrm>
            <a:off x="358028" y="1285412"/>
            <a:ext cx="9565901" cy="180741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it-IT">
                <a:latin typeface="Verdana"/>
                <a:ea typeface="Verdana"/>
                <a:cs typeface="Verdana"/>
                <a:sym typeface="Verdana"/>
              </a:rPr>
              <a:t>Communication and collaboration between individuals or associations with different cultures does not only take place at a distance but also in the same society, where people from very distant countries live.</a:t>
            </a:r>
            <a:endParaRPr>
              <a:latin typeface="Verdana"/>
              <a:ea typeface="Verdana"/>
              <a:cs typeface="Verdana"/>
              <a:sym typeface="Verdana"/>
            </a:endParaRPr>
          </a:p>
        </p:txBody>
      </p:sp>
      <p:pic>
        <p:nvPicPr>
          <p:cNvPr id="107" name="Google Shape;107;p16"/>
          <p:cNvPicPr preferRelativeResize="0"/>
          <p:nvPr/>
        </p:nvPicPr>
        <p:blipFill rotWithShape="1">
          <a:blip r:embed="rId3">
            <a:alphaModFix/>
          </a:blip>
          <a:srcRect/>
          <a:stretch/>
        </p:blipFill>
        <p:spPr>
          <a:xfrm>
            <a:off x="-9525" y="3092824"/>
            <a:ext cx="8305800" cy="3886200"/>
          </a:xfrm>
          <a:prstGeom prst="rect">
            <a:avLst/>
          </a:prstGeom>
          <a:noFill/>
          <a:ln>
            <a:noFill/>
          </a:ln>
        </p:spPr>
      </p:pic>
      <p:sp>
        <p:nvSpPr>
          <p:cNvPr id="108" name="Google Shape;108;p16"/>
          <p:cNvSpPr txBox="1"/>
          <p:nvPr/>
        </p:nvSpPr>
        <p:spPr>
          <a:xfrm>
            <a:off x="7879416" y="4013111"/>
            <a:ext cx="408902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Open Sans"/>
                <a:ea typeface="Open Sans"/>
                <a:cs typeface="Open Sans"/>
                <a:sym typeface="Open Sans"/>
              </a:rPr>
              <a:t>This graph shows us the percentage incidence of foreign students on the total of Italian students, from 2010 to 2020, and we can see that the figure is growing every year.</a:t>
            </a:r>
            <a:endParaRPr sz="1800">
              <a:solidFill>
                <a:schemeClr val="dk1"/>
              </a:solidFill>
              <a:latin typeface="Open Sans"/>
              <a:ea typeface="Open Sans"/>
              <a:cs typeface="Open Sans"/>
              <a:sym typeface="Open Sans"/>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7"/>
          <p:cNvPicPr preferRelativeResize="0"/>
          <p:nvPr/>
        </p:nvPicPr>
        <p:blipFill rotWithShape="1">
          <a:blip r:embed="rId3">
            <a:alphaModFix/>
          </a:blip>
          <a:srcRect/>
          <a:stretch/>
        </p:blipFill>
        <p:spPr>
          <a:xfrm>
            <a:off x="1765298" y="1054844"/>
            <a:ext cx="8001000" cy="3333750"/>
          </a:xfrm>
          <a:prstGeom prst="rect">
            <a:avLst/>
          </a:prstGeom>
          <a:noFill/>
          <a:ln>
            <a:noFill/>
          </a:ln>
        </p:spPr>
      </p:pic>
      <p:sp>
        <p:nvSpPr>
          <p:cNvPr id="114" name="Google Shape;114;p17"/>
          <p:cNvSpPr txBox="1"/>
          <p:nvPr/>
        </p:nvSpPr>
        <p:spPr>
          <a:xfrm>
            <a:off x="751416" y="4205744"/>
            <a:ext cx="10689300" cy="235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100" b="1">
                <a:solidFill>
                  <a:schemeClr val="dk1"/>
                </a:solidFill>
                <a:latin typeface="Verdana"/>
                <a:ea typeface="Verdana"/>
                <a:cs typeface="Verdana"/>
                <a:sym typeface="Verdana"/>
              </a:rPr>
              <a:t>Fundamental for the expansion of globalization processes is the web and social networks that allow you to increase contacts between people who are very distant from each other.</a:t>
            </a:r>
            <a:endParaRPr sz="2100">
              <a:latin typeface="Verdana"/>
              <a:ea typeface="Verdana"/>
              <a:cs typeface="Verdana"/>
              <a:sym typeface="Verdana"/>
            </a:endParaRPr>
          </a:p>
          <a:p>
            <a:pPr marL="0" marR="0" lvl="0" indent="0" algn="l" rtl="0">
              <a:spcBef>
                <a:spcPts val="0"/>
              </a:spcBef>
              <a:spcAft>
                <a:spcPts val="0"/>
              </a:spcAft>
              <a:buNone/>
            </a:pPr>
            <a:r>
              <a:rPr lang="it-IT" sz="2100" b="1">
                <a:solidFill>
                  <a:schemeClr val="dk1"/>
                </a:solidFill>
                <a:latin typeface="Verdana"/>
                <a:ea typeface="Verdana"/>
                <a:cs typeface="Verdana"/>
                <a:sym typeface="Verdana"/>
              </a:rPr>
              <a:t>For almost two years we have been forced to remain closed at home due to the covid pandemic, only thanks to the internet and the network have we continued intercultural exchanges and dialogue with new people, without ever stopping our desire to know.</a:t>
            </a:r>
            <a:endParaRPr sz="2100" b="1">
              <a:solidFill>
                <a:schemeClr val="dk1"/>
              </a:solidFill>
              <a:latin typeface="Verdana"/>
              <a:ea typeface="Verdana"/>
              <a:cs typeface="Verdana"/>
              <a:sym typeface="Verdana"/>
            </a:endParaRPr>
          </a:p>
        </p:txBody>
      </p:sp>
      <p:sp>
        <p:nvSpPr>
          <p:cNvPr id="115" name="Google Shape;115;p17"/>
          <p:cNvSpPr txBox="1"/>
          <p:nvPr/>
        </p:nvSpPr>
        <p:spPr>
          <a:xfrm>
            <a:off x="2895600" y="340780"/>
            <a:ext cx="6400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a:solidFill>
                  <a:schemeClr val="accent6"/>
                </a:solidFill>
                <a:latin typeface="Franklin Gothic"/>
                <a:ea typeface="Franklin Gothic"/>
                <a:cs typeface="Franklin Gothic"/>
                <a:sym typeface="Franklin Gothic"/>
              </a:rPr>
              <a:t>GLOBALIZATION ON THE WEB</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8"/>
          <p:cNvPicPr preferRelativeResize="0"/>
          <p:nvPr/>
        </p:nvPicPr>
        <p:blipFill rotWithShape="1">
          <a:blip r:embed="rId3">
            <a:alphaModFix/>
          </a:blip>
          <a:srcRect/>
          <a:stretch/>
        </p:blipFill>
        <p:spPr>
          <a:xfrm>
            <a:off x="0" y="3353716"/>
            <a:ext cx="6233583" cy="3504284"/>
          </a:xfrm>
          <a:prstGeom prst="rect">
            <a:avLst/>
          </a:prstGeom>
          <a:noFill/>
          <a:ln>
            <a:noFill/>
          </a:ln>
        </p:spPr>
      </p:pic>
      <p:sp>
        <p:nvSpPr>
          <p:cNvPr id="121" name="Google Shape;12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Franklin Gothic"/>
              <a:buNone/>
            </a:pPr>
            <a:r>
              <a:rPr lang="it-IT" sz="3600">
                <a:solidFill>
                  <a:srgbClr val="FF0000"/>
                </a:solidFill>
                <a:latin typeface="Franklin Gothic"/>
                <a:ea typeface="Franklin Gothic"/>
                <a:cs typeface="Franklin Gothic"/>
                <a:sym typeface="Franklin Gothic"/>
              </a:rPr>
              <a:t>CULTURAL DIFFERENCES</a:t>
            </a:r>
            <a:endParaRPr/>
          </a:p>
        </p:txBody>
      </p:sp>
      <p:sp>
        <p:nvSpPr>
          <p:cNvPr id="122" name="Google Shape;122;p18"/>
          <p:cNvSpPr txBox="1">
            <a:spLocks noGrp="1"/>
          </p:cNvSpPr>
          <p:nvPr>
            <p:ph type="body" idx="1"/>
          </p:nvPr>
        </p:nvSpPr>
        <p:spPr>
          <a:xfrm>
            <a:off x="715433" y="2141537"/>
            <a:ext cx="1076113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it-IT" sz="2400">
                <a:latin typeface="Verdana"/>
                <a:ea typeface="Verdana"/>
                <a:cs typeface="Verdana"/>
                <a:sym typeface="Verdana"/>
              </a:rPr>
              <a:t>Communication is the exchange of messages between two or more interlocutors.</a:t>
            </a:r>
            <a:endParaRPr>
              <a:latin typeface="Verdana"/>
              <a:ea typeface="Verdana"/>
              <a:cs typeface="Verdana"/>
              <a:sym typeface="Verdana"/>
            </a:endParaRPr>
          </a:p>
        </p:txBody>
      </p:sp>
      <p:sp>
        <p:nvSpPr>
          <p:cNvPr id="123" name="Google Shape;123;p18"/>
          <p:cNvSpPr txBox="1"/>
          <p:nvPr/>
        </p:nvSpPr>
        <p:spPr>
          <a:xfrm>
            <a:off x="6352117" y="3115734"/>
            <a:ext cx="56874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a:solidFill>
                  <a:schemeClr val="dk1"/>
                </a:solidFill>
                <a:latin typeface="Verdana"/>
                <a:ea typeface="Verdana"/>
                <a:cs typeface="Verdana"/>
                <a:sym typeface="Verdana"/>
              </a:rPr>
              <a:t>There are many different cultures in the world, which is why intercultural communication is difficult to teach and learn, but we must be aware that each individual is influenced by his or her education.</a:t>
            </a:r>
            <a:endParaRPr>
              <a:latin typeface="Verdana"/>
              <a:ea typeface="Verdana"/>
              <a:cs typeface="Verdana"/>
              <a:sym typeface="Verdana"/>
            </a:endParaRPr>
          </a:p>
          <a:p>
            <a:pPr marL="0" marR="0" lvl="0" indent="0" algn="l" rtl="0">
              <a:spcBef>
                <a:spcPts val="0"/>
              </a:spcBef>
              <a:spcAft>
                <a:spcPts val="0"/>
              </a:spcAft>
              <a:buNone/>
            </a:pPr>
            <a:r>
              <a:rPr lang="it-IT" sz="2400">
                <a:solidFill>
                  <a:schemeClr val="dk1"/>
                </a:solidFill>
                <a:latin typeface="Verdana"/>
                <a:ea typeface="Verdana"/>
                <a:cs typeface="Verdana"/>
                <a:sym typeface="Verdana"/>
              </a:rPr>
              <a:t>There are 4 things to watch out for when talking to a foreign boy or girl</a:t>
            </a:r>
            <a:r>
              <a:rPr lang="it-IT" sz="2400">
                <a:solidFill>
                  <a:schemeClr val="dk1"/>
                </a:solidFill>
                <a:latin typeface="Open Sans"/>
                <a:ea typeface="Open Sans"/>
                <a:cs typeface="Open Sans"/>
                <a:sym typeface="Open Sans"/>
              </a:rPr>
              <a:t>…</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666"/>
              </a:buClr>
              <a:buSzPts val="3600"/>
              <a:buFont typeface="Franklin Gothic"/>
              <a:buNone/>
            </a:pPr>
            <a:r>
              <a:rPr lang="it-IT" sz="3600">
                <a:solidFill>
                  <a:srgbClr val="006666"/>
                </a:solidFill>
                <a:latin typeface="Franklin Gothic"/>
                <a:ea typeface="Franklin Gothic"/>
                <a:cs typeface="Franklin Gothic"/>
                <a:sym typeface="Franklin Gothic"/>
              </a:rPr>
              <a:t>1. ATTITUDE </a:t>
            </a:r>
            <a:endParaRPr/>
          </a:p>
        </p:txBody>
      </p:sp>
      <p:sp>
        <p:nvSpPr>
          <p:cNvPr id="129" name="Google Shape;129;p19"/>
          <p:cNvSpPr txBox="1">
            <a:spLocks noGrp="1"/>
          </p:cNvSpPr>
          <p:nvPr>
            <p:ph type="body" idx="1"/>
          </p:nvPr>
        </p:nvSpPr>
        <p:spPr>
          <a:xfrm>
            <a:off x="1236133" y="1654176"/>
            <a:ext cx="9499600" cy="49646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it-IT" sz="2400">
                <a:latin typeface="Verdana"/>
                <a:ea typeface="Verdana"/>
                <a:cs typeface="Verdana"/>
                <a:sym typeface="Verdana"/>
              </a:rPr>
              <a:t>Facial expressions in Mediterranean Europe are expansive and instinctive, while in Northern Europe they are expected to be controlled. In Europe, during a conversation, one usually looks into the eyes of the person with whom one is conversing, but in many cultures, for example Asian and African, it is not allowed to do the same with a superior.</a:t>
            </a:r>
            <a:endParaRPr sz="2400">
              <a:latin typeface="Verdana"/>
              <a:ea typeface="Verdana"/>
              <a:cs typeface="Verdana"/>
              <a:sym typeface="Verdana"/>
            </a:endParaRPr>
          </a:p>
        </p:txBody>
      </p:sp>
      <p:pic>
        <p:nvPicPr>
          <p:cNvPr id="130" name="Google Shape;130;p19"/>
          <p:cNvPicPr preferRelativeResize="0"/>
          <p:nvPr/>
        </p:nvPicPr>
        <p:blipFill rotWithShape="1">
          <a:blip r:embed="rId3">
            <a:alphaModFix/>
          </a:blip>
          <a:srcRect/>
          <a:stretch/>
        </p:blipFill>
        <p:spPr>
          <a:xfrm>
            <a:off x="5461000" y="3751190"/>
            <a:ext cx="5892800" cy="2946400"/>
          </a:xfrm>
          <a:prstGeom prst="rect">
            <a:avLst/>
          </a:prstGeom>
          <a:noFill/>
          <a:ln>
            <a:noFill/>
          </a:ln>
        </p:spPr>
      </p:pic>
      <p:pic>
        <p:nvPicPr>
          <p:cNvPr id="131" name="Google Shape;131;p19"/>
          <p:cNvPicPr preferRelativeResize="0"/>
          <p:nvPr/>
        </p:nvPicPr>
        <p:blipFill rotWithShape="1">
          <a:blip r:embed="rId4">
            <a:alphaModFix/>
          </a:blip>
          <a:srcRect/>
          <a:stretch/>
        </p:blipFill>
        <p:spPr>
          <a:xfrm>
            <a:off x="838200" y="3751646"/>
            <a:ext cx="3820939" cy="2945944"/>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p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0"/>
          <p:cNvPicPr preferRelativeResize="0"/>
          <p:nvPr/>
        </p:nvPicPr>
        <p:blipFill rotWithShape="1">
          <a:blip r:embed="rId3">
            <a:alphaModFix/>
          </a:blip>
          <a:srcRect/>
          <a:stretch/>
        </p:blipFill>
        <p:spPr>
          <a:xfrm>
            <a:off x="5691298" y="365125"/>
            <a:ext cx="6174061" cy="3231092"/>
          </a:xfrm>
          <a:prstGeom prst="rect">
            <a:avLst/>
          </a:prstGeom>
          <a:noFill/>
          <a:ln>
            <a:noFill/>
          </a:ln>
        </p:spPr>
      </p:pic>
      <p:sp>
        <p:nvSpPr>
          <p:cNvPr id="137" name="Google Shape;1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99FF"/>
              </a:buClr>
              <a:buSzPts val="3600"/>
              <a:buFont typeface="Franklin Gothic"/>
              <a:buNone/>
            </a:pPr>
            <a:r>
              <a:rPr lang="it-IT" sz="3600">
                <a:solidFill>
                  <a:srgbClr val="A64D79"/>
                </a:solidFill>
                <a:latin typeface="Franklin Gothic"/>
                <a:ea typeface="Franklin Gothic"/>
                <a:cs typeface="Franklin Gothic"/>
                <a:sym typeface="Franklin Gothic"/>
              </a:rPr>
              <a:t>2. GESTURES</a:t>
            </a:r>
            <a:endParaRPr>
              <a:solidFill>
                <a:srgbClr val="A64D79"/>
              </a:solidFill>
            </a:endParaRPr>
          </a:p>
        </p:txBody>
      </p:sp>
      <p:sp>
        <p:nvSpPr>
          <p:cNvPr id="138" name="Google Shape;138;p20"/>
          <p:cNvSpPr txBox="1">
            <a:spLocks noGrp="1"/>
          </p:cNvSpPr>
          <p:nvPr>
            <p:ph type="body" idx="1"/>
          </p:nvPr>
        </p:nvSpPr>
        <p:spPr>
          <a:xfrm>
            <a:off x="326641" y="3846777"/>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it-IT" sz="2400">
                <a:latin typeface="Verdana"/>
                <a:ea typeface="Verdana"/>
                <a:cs typeface="Verdana"/>
                <a:sym typeface="Verdana"/>
              </a:rPr>
              <a:t>Hand and arm gestures accentuate and replace the spoken language but have different meanings depending on the culture and language.  </a:t>
            </a:r>
            <a:endParaRPr>
              <a:latin typeface="Verdana"/>
              <a:ea typeface="Verdana"/>
              <a:cs typeface="Verdana"/>
              <a:sym typeface="Verdana"/>
            </a:endParaRPr>
          </a:p>
          <a:p>
            <a:pPr marL="0" lvl="0" indent="0" algn="l" rtl="0">
              <a:lnSpc>
                <a:spcPct val="90000"/>
              </a:lnSpc>
              <a:spcBef>
                <a:spcPts val="1000"/>
              </a:spcBef>
              <a:spcAft>
                <a:spcPts val="0"/>
              </a:spcAft>
              <a:buClr>
                <a:schemeClr val="dk1"/>
              </a:buClr>
              <a:buSzPts val="2400"/>
              <a:buNone/>
            </a:pPr>
            <a:r>
              <a:rPr lang="it-IT" sz="2400">
                <a:latin typeface="Verdana"/>
                <a:ea typeface="Verdana"/>
                <a:cs typeface="Verdana"/>
                <a:sym typeface="Verdana"/>
              </a:rPr>
              <a:t>We Italians gesticulate a lot and sometimes our gestures are considered aggressive and intrusive. This becomes more serious if this feeling is confirmed by a very high tone of voice. Furthermore, many Italian gestures have a completely different meaning in other cultures, especially in the Turkish one.</a:t>
            </a:r>
            <a:endParaRPr sz="2400">
              <a:latin typeface="Verdana"/>
              <a:ea typeface="Verdana"/>
              <a:cs typeface="Verdana"/>
              <a:sym typeface="Verdana"/>
            </a:endParaRPr>
          </a:p>
        </p:txBody>
      </p:sp>
      <p:sp>
        <p:nvSpPr>
          <p:cNvPr id="139" name="Google Shape;139;p20"/>
          <p:cNvSpPr txBox="1"/>
          <p:nvPr/>
        </p:nvSpPr>
        <p:spPr>
          <a:xfrm>
            <a:off x="326641" y="2228671"/>
            <a:ext cx="60960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a:solidFill>
                  <a:schemeClr val="dk1"/>
                </a:solidFill>
                <a:latin typeface="Verdana"/>
                <a:ea typeface="Verdana"/>
                <a:cs typeface="Verdana"/>
                <a:sym typeface="Verdana"/>
              </a:rPr>
              <a:t>Arms and hands also occupy an important position in non-verbal communication.</a:t>
            </a:r>
            <a:endParaRPr>
              <a:latin typeface="Verdana"/>
              <a:ea typeface="Verdana"/>
              <a:cs typeface="Verdana"/>
              <a:sym typeface="Verdana"/>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pus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1"/>
          <p:cNvPicPr preferRelativeResize="0"/>
          <p:nvPr/>
        </p:nvPicPr>
        <p:blipFill rotWithShape="1">
          <a:blip r:embed="rId3">
            <a:alphaModFix/>
          </a:blip>
          <a:srcRect/>
          <a:stretch/>
        </p:blipFill>
        <p:spPr>
          <a:xfrm>
            <a:off x="296324" y="3810300"/>
            <a:ext cx="4226072" cy="2818275"/>
          </a:xfrm>
          <a:prstGeom prst="rect">
            <a:avLst/>
          </a:prstGeom>
          <a:noFill/>
          <a:ln>
            <a:noFill/>
          </a:ln>
        </p:spPr>
      </p:pic>
      <p:pic>
        <p:nvPicPr>
          <p:cNvPr id="145" name="Google Shape;145;p21"/>
          <p:cNvPicPr preferRelativeResize="0"/>
          <p:nvPr/>
        </p:nvPicPr>
        <p:blipFill rotWithShape="1">
          <a:blip r:embed="rId4">
            <a:alphaModFix/>
          </a:blip>
          <a:srcRect/>
          <a:stretch/>
        </p:blipFill>
        <p:spPr>
          <a:xfrm>
            <a:off x="7306733" y="341840"/>
            <a:ext cx="4588933" cy="3057377"/>
          </a:xfrm>
          <a:prstGeom prst="rect">
            <a:avLst/>
          </a:prstGeom>
          <a:noFill/>
          <a:ln>
            <a:noFill/>
          </a:ln>
        </p:spPr>
      </p:pic>
      <p:sp>
        <p:nvSpPr>
          <p:cNvPr id="146" name="Google Shape;1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0A0"/>
              </a:buClr>
              <a:buSzPts val="3600"/>
              <a:buFont typeface="Franklin Gothic"/>
              <a:buNone/>
            </a:pPr>
            <a:r>
              <a:rPr lang="it-IT" sz="3600">
                <a:solidFill>
                  <a:srgbClr val="7030A0"/>
                </a:solidFill>
                <a:latin typeface="Franklin Gothic"/>
                <a:ea typeface="Franklin Gothic"/>
                <a:cs typeface="Franklin Gothic"/>
                <a:sym typeface="Franklin Gothic"/>
              </a:rPr>
              <a:t>3. CLOTHING</a:t>
            </a:r>
            <a:endParaRPr/>
          </a:p>
        </p:txBody>
      </p:sp>
      <p:sp>
        <p:nvSpPr>
          <p:cNvPr id="147" name="Google Shape;147;p21"/>
          <p:cNvSpPr txBox="1">
            <a:spLocks noGrp="1"/>
          </p:cNvSpPr>
          <p:nvPr>
            <p:ph type="body" idx="1"/>
          </p:nvPr>
        </p:nvSpPr>
        <p:spPr>
          <a:xfrm>
            <a:off x="0" y="1543050"/>
            <a:ext cx="7007400" cy="2418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it-IT" sz="2400">
                <a:latin typeface="Verdana"/>
                <a:ea typeface="Verdana"/>
                <a:cs typeface="Verdana"/>
                <a:sym typeface="Verdana"/>
              </a:rPr>
              <a:t>The choice of clothing plays an important role in good intercultural communication.</a:t>
            </a:r>
            <a:endParaRPr>
              <a:latin typeface="Verdana"/>
              <a:ea typeface="Verdana"/>
              <a:cs typeface="Verdana"/>
              <a:sym typeface="Verdana"/>
            </a:endParaRPr>
          </a:p>
          <a:p>
            <a:pPr marL="0" lvl="0" indent="0" algn="l" rtl="0">
              <a:lnSpc>
                <a:spcPct val="90000"/>
              </a:lnSpc>
              <a:spcBef>
                <a:spcPts val="1000"/>
              </a:spcBef>
              <a:spcAft>
                <a:spcPts val="0"/>
              </a:spcAft>
              <a:buClr>
                <a:schemeClr val="dk1"/>
              </a:buClr>
              <a:buSzPts val="2400"/>
              <a:buNone/>
            </a:pPr>
            <a:r>
              <a:rPr lang="it-IT" sz="2400">
                <a:latin typeface="Verdana"/>
                <a:ea typeface="Verdana"/>
                <a:cs typeface="Verdana"/>
                <a:sym typeface="Verdana"/>
              </a:rPr>
              <a:t>For example, the formal suit in Italy is intended as a "jacket, tie and shirt"; in America, on the other hand, only the tie is enough, which in other eastern countries is absolutely forbidden.</a:t>
            </a:r>
            <a:endParaRPr>
              <a:latin typeface="Verdana"/>
              <a:ea typeface="Verdana"/>
              <a:cs typeface="Verdana"/>
              <a:sym typeface="Verdana"/>
            </a:endParaRPr>
          </a:p>
        </p:txBody>
      </p:sp>
      <p:sp>
        <p:nvSpPr>
          <p:cNvPr id="148" name="Google Shape;148;p21"/>
          <p:cNvSpPr txBox="1"/>
          <p:nvPr/>
        </p:nvSpPr>
        <p:spPr>
          <a:xfrm>
            <a:off x="5344376" y="3810300"/>
            <a:ext cx="6551400" cy="304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a:solidFill>
                  <a:schemeClr val="dk1"/>
                </a:solidFill>
                <a:latin typeface="Verdana"/>
                <a:ea typeface="Verdana"/>
                <a:cs typeface="Verdana"/>
                <a:sym typeface="Verdana"/>
              </a:rPr>
              <a:t>Even the objects take on particular values, for example during Muslim events it is forbidden to drink alcohol, or even the flowers are classified as "dangerous" objects, in some parts of the world, such as in Mexico where it is not recommended to give yellow flowers and in Germany, the laurel wreaths.</a:t>
            </a:r>
            <a:endParaRPr>
              <a:latin typeface="Verdana"/>
              <a:ea typeface="Verdana"/>
              <a:cs typeface="Verdana"/>
              <a:sym typeface="Verdana"/>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push/>
      </p:transition>
    </mc:Choice>
    <mc:Fallback>
      <p:transition spd="slow">
        <p:fade/>
      </p:transition>
    </mc:Fallback>
  </mc:AlternateContent>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Personalizzato</PresentationFormat>
  <Paragraphs>29</Paragraphs>
  <Slides>11</Slides>
  <Notes>11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vt:i4>
      </vt:variant>
    </vt:vector>
  </HeadingPairs>
  <TitlesOfParts>
    <vt:vector size="19" baseType="lpstr">
      <vt:lpstr>Arial</vt:lpstr>
      <vt:lpstr>Verdana</vt:lpstr>
      <vt:lpstr>Libre Franklin Black</vt:lpstr>
      <vt:lpstr>Calibri</vt:lpstr>
      <vt:lpstr>Franklin Gothic</vt:lpstr>
      <vt:lpstr>Open Sans</vt:lpstr>
      <vt:lpstr>Trebuchet MS</vt:lpstr>
      <vt:lpstr>Tema di Office</vt:lpstr>
      <vt:lpstr>Diapositiva 1</vt:lpstr>
      <vt:lpstr>Diapositiva 2</vt:lpstr>
      <vt:lpstr>GLOBALIZATION</vt:lpstr>
      <vt:lpstr>MULTIETHNICITY</vt:lpstr>
      <vt:lpstr>Diapositiva 5</vt:lpstr>
      <vt:lpstr>CULTURAL DIFFERENCES</vt:lpstr>
      <vt:lpstr>1. ATTITUDE </vt:lpstr>
      <vt:lpstr>2. GESTURES</vt:lpstr>
      <vt:lpstr>3. CLOTHING</vt:lpstr>
      <vt:lpstr>4. LANGUAGE</vt:lpstr>
      <vt:lpstr>Despite the numerous problems that can be caused by the coexistence of different cultures, these diversities create a human wealth of inestimable value: which must be protected and encouraged.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Lenovo</dc:creator>
  <cp:lastModifiedBy>Lenovo</cp:lastModifiedBy>
  <cp:revision>1</cp:revision>
  <dcterms:modified xsi:type="dcterms:W3CDTF">2022-07-09T17:05:44Z</dcterms:modified>
</cp:coreProperties>
</file>