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5143500" type="screen16x9"/>
  <p:notesSz cx="6858000" cy="9144000"/>
  <p:embeddedFontLst>
    <p:embeddedFont>
      <p:font typeface="Amatic SC" panose="020B0604020202020204" charset="-79"/>
      <p:regular r:id="rId21"/>
      <p:bold r:id="rId22"/>
    </p:embeddedFont>
    <p:embeddedFont>
      <p:font typeface="Calibri" panose="020F0502020204030204" pitchFamily="34" charset="0"/>
      <p:regular r:id="rId23"/>
      <p:bold r:id="rId24"/>
      <p:italic r:id="rId25"/>
      <p:boldItalic r:id="rId26"/>
    </p:embeddedFont>
    <p:embeddedFont>
      <p:font typeface="Source Code Pr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432A32-84C5-4BD9-9E1C-DEDC0B900242}">
  <a:tblStyle styleId="{C0432A32-84C5-4BD9-9E1C-DEDC0B900242}"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Hi! My name is Tilda!</a:t>
            </a:r>
            <a:endParaRPr/>
          </a:p>
          <a:p>
            <a:pPr marL="0" lvl="0" indent="0" algn="l" rtl="0">
              <a:spcBef>
                <a:spcPts val="0"/>
              </a:spcBef>
              <a:spcAft>
                <a:spcPts val="0"/>
              </a:spcAft>
              <a:buNone/>
            </a:pPr>
            <a:r>
              <a:rPr lang="sv"/>
              <a:t>And my name is Edit!</a:t>
            </a:r>
            <a:endParaRPr/>
          </a:p>
          <a:p>
            <a:pPr marL="0" lvl="0" indent="0" algn="l" rtl="0">
              <a:spcBef>
                <a:spcPts val="0"/>
              </a:spcBef>
              <a:spcAft>
                <a:spcPts val="0"/>
              </a:spcAft>
              <a:buNone/>
            </a:pPr>
            <a:r>
              <a:rPr lang="sv"/>
              <a:t>Tilda: We are going to show you a little bit of what the Swedish team has done since the last project.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3d61cb022_3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3d61cb022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sv" sz="1200" b="1">
                <a:latin typeface="Times New Roman"/>
                <a:ea typeface="Times New Roman"/>
                <a:cs typeface="Times New Roman"/>
                <a:sym typeface="Times New Roman"/>
              </a:rPr>
              <a:t>Edit pratar!  The exhibition was visited by many students and teachers</a:t>
            </a:r>
            <a:endParaRPr sz="1200">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81a058ef3_0_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81a058ef3_0_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sv"/>
              <a:t>But the work from the swedish students were mainly done on Twinspace. </a:t>
            </a:r>
            <a:endParaRPr/>
          </a:p>
          <a:p>
            <a:pPr marL="0" lvl="0" indent="0" algn="l" rtl="0">
              <a:lnSpc>
                <a:spcPct val="115000"/>
              </a:lnSpc>
              <a:spcBef>
                <a:spcPts val="0"/>
              </a:spcBef>
              <a:spcAft>
                <a:spcPts val="0"/>
              </a:spcAft>
              <a:buClr>
                <a:srgbClr val="000000"/>
              </a:buClr>
              <a:buSzPts val="1100"/>
              <a:buFont typeface="Arial"/>
              <a:buNone/>
            </a:pPr>
            <a:r>
              <a:rPr lang="sv"/>
              <a:t>The swedish students wrote many articles, which were well written and thought through. </a:t>
            </a:r>
            <a:endParaRPr/>
          </a:p>
          <a:p>
            <a:pPr marL="0" lvl="0" indent="0" algn="l" rtl="0">
              <a:lnSpc>
                <a:spcPct val="115000"/>
              </a:lnSpc>
              <a:spcBef>
                <a:spcPts val="0"/>
              </a:spcBef>
              <a:spcAft>
                <a:spcPts val="0"/>
              </a:spcAft>
              <a:buClr>
                <a:srgbClr val="000000"/>
              </a:buClr>
              <a:buSzPts val="1100"/>
              <a:buFont typeface="Arial"/>
              <a:buNone/>
            </a:pPr>
            <a:r>
              <a:rPr lang="sv"/>
              <a:t>We also wrote comments to the articles written by students from other countries. </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ba403e6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ba403e6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298450" algn="l" rtl="0">
              <a:spcBef>
                <a:spcPts val="0"/>
              </a:spcBef>
              <a:spcAft>
                <a:spcPts val="0"/>
              </a:spcAft>
              <a:buSzPts val="1100"/>
              <a:buChar char="●"/>
            </a:pPr>
            <a:r>
              <a:rPr lang="sv"/>
              <a:t>As I said, the swedish students wrote many interesting articles, for example this one, with the topic “the author I want to meet”. It is about the swedish author named Lisa Bjärbo, who mostly writes books for children and teenagers.</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sv"/>
              <a:t>It is particularly interesting because she grew up in our neighbourhood and some of her books takes place exactly here, where we are right now, at this school. So I can highly recommend you to look for a translation into your language. </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81a058ef3_0_1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81a058ef3_0_1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b="1"/>
              <a:t>Edit! The students evaluated the English, Swedish and German lessons. Most people thought the lessons were interesting or very interesting. The students were active and motivated and the students who attended the lessons thought it was fun and rewarding.</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61830fa11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61830fa11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We did a lot of work for our meeting in Växjö.</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61830fa11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61830fa11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We wish you the best of luck in the coming week!!!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481a058ef3_0_1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481a058ef3_0_1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sv"/>
              <a:t>This is a picture showing the Swedish group of students who wanted to travel to Buxtehude. </a:t>
            </a:r>
            <a:endParaRPr/>
          </a:p>
          <a:p>
            <a:pPr marL="0" lvl="0" indent="0" algn="l" rtl="0">
              <a:lnSpc>
                <a:spcPct val="115000"/>
              </a:lnSpc>
              <a:spcBef>
                <a:spcPts val="0"/>
              </a:spcBef>
              <a:spcAft>
                <a:spcPts val="0"/>
              </a:spcAft>
              <a:buNone/>
            </a:pPr>
            <a:r>
              <a:rPr lang="sv"/>
              <a:t>On the first day, there were presentations of the school and the students, then there was project work in international groups.</a:t>
            </a:r>
            <a:endParaRPr/>
          </a:p>
          <a:p>
            <a:pPr marL="0" lvl="0" indent="0" algn="l" rtl="0">
              <a:lnSpc>
                <a:spcPct val="115000"/>
              </a:lnSpc>
              <a:spcBef>
                <a:spcPts val="0"/>
              </a:spcBef>
              <a:spcAft>
                <a:spcPts val="0"/>
              </a:spcAft>
              <a:buNone/>
            </a:pPr>
            <a:r>
              <a:rPr lang="sv"/>
              <a:t>We also had an evening where all students presented literature from their home countries in interesting and creative ways.  </a:t>
            </a:r>
            <a:endParaRPr/>
          </a:p>
          <a:p>
            <a:pPr marL="0" lvl="0" indent="0" algn="l" rtl="0">
              <a:lnSpc>
                <a:spcPct val="115000"/>
              </a:lnSpc>
              <a:spcBef>
                <a:spcPts val="0"/>
              </a:spcBef>
              <a:spcAft>
                <a:spcPts val="0"/>
              </a:spcAft>
              <a:buNone/>
            </a:pPr>
            <a:r>
              <a:rPr lang="sv"/>
              <a:t>We also had the opportunity to visit the cities of Hamburg and Lübeck. And I have to say, we really had a wonderful time in Buxtehude. </a:t>
            </a:r>
            <a:endParaRPr/>
          </a:p>
          <a:p>
            <a:pPr marL="0" lvl="0" indent="0" algn="l" rtl="0">
              <a:lnSpc>
                <a:spcPct val="115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4ba403e64f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4ba403e64f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sv"/>
              <a:t>If you look behind me, you are able to get an overview of how and when our team carried out the reading campagne. In order to make the swedish lesson, we also had a number of students translating the lesson into their mother tongue.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81a058ef3_0_1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81a058ef3_0_1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sv"/>
              <a:t>So, let's begin to take a look at how this worked out. </a:t>
            </a:r>
            <a:endParaRPr/>
          </a:p>
          <a:p>
            <a:pPr marL="0" lvl="0" indent="0" algn="l" rtl="0">
              <a:lnSpc>
                <a:spcPct val="115000"/>
              </a:lnSpc>
              <a:spcBef>
                <a:spcPts val="0"/>
              </a:spcBef>
              <a:spcAft>
                <a:spcPts val="0"/>
              </a:spcAft>
              <a:buClr>
                <a:srgbClr val="000000"/>
              </a:buClr>
              <a:buSzPts val="1100"/>
              <a:buFont typeface="Arial"/>
              <a:buNone/>
            </a:pPr>
            <a:r>
              <a:rPr lang="sv"/>
              <a:t>The german lesson was held by me and Felicia. </a:t>
            </a:r>
            <a:endParaRPr/>
          </a:p>
          <a:p>
            <a:pPr marL="0" lvl="0" indent="0" algn="l" rtl="0">
              <a:lnSpc>
                <a:spcPct val="115000"/>
              </a:lnSpc>
              <a:spcBef>
                <a:spcPts val="0"/>
              </a:spcBef>
              <a:spcAft>
                <a:spcPts val="0"/>
              </a:spcAft>
              <a:buClr>
                <a:srgbClr val="000000"/>
              </a:buClr>
              <a:buSzPts val="1100"/>
              <a:buFont typeface="Arial"/>
              <a:buNone/>
            </a:pPr>
            <a:r>
              <a:rPr lang="sv"/>
              <a:t>The class enjoyed the discussions and activities and participated very actively. </a:t>
            </a:r>
            <a:endParaRPr/>
          </a:p>
          <a:p>
            <a:pPr marL="0" lvl="0" indent="0" algn="l" rtl="0">
              <a:lnSpc>
                <a:spcPct val="115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3d61cb02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3d61cb02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Some more pictures from the activity in the classroom.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81a058ef3_0_1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81a058ef3_0_1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sv"/>
              <a:t>The lesson in the mother tongue, in this case Swedish, was translated and held by Axel, Alma and Isidor. The students especially appreciated that theatre was involved.  </a:t>
            </a:r>
            <a:endParaRPr/>
          </a:p>
          <a:p>
            <a:pPr marL="0" lvl="0" indent="0" algn="l" rtl="0">
              <a:lnSpc>
                <a:spcPct val="115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81a058ef3_0_1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81a058ef3_0_1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sv" b="1"/>
              <a:t>Edit pratar! </a:t>
            </a:r>
            <a:endParaRPr b="1"/>
          </a:p>
          <a:p>
            <a:pPr marL="0" lvl="0" indent="0" algn="l" rtl="0">
              <a:lnSpc>
                <a:spcPct val="115000"/>
              </a:lnSpc>
              <a:spcBef>
                <a:spcPts val="0"/>
              </a:spcBef>
              <a:spcAft>
                <a:spcPts val="0"/>
              </a:spcAft>
              <a:buClr>
                <a:srgbClr val="000000"/>
              </a:buClr>
              <a:buSzPts val="1100"/>
              <a:buFont typeface="Arial"/>
              <a:buNone/>
            </a:pPr>
            <a:r>
              <a:rPr lang="sv"/>
              <a:t>Emma and me were responsible for the english class, it was really fun to do this lesson. The students worked very good.</a:t>
            </a:r>
            <a:endParaRPr/>
          </a:p>
          <a:p>
            <a:pPr marL="0" lvl="0" indent="0" algn="l" rtl="0">
              <a:lnSpc>
                <a:spcPct val="115000"/>
              </a:lnSpc>
              <a:spcBef>
                <a:spcPts val="0"/>
              </a:spcBef>
              <a:spcAft>
                <a:spcPts val="0"/>
              </a:spcAft>
              <a:buClr>
                <a:srgbClr val="000000"/>
              </a:buClr>
              <a:buSzPts val="1100"/>
              <a:buFont typeface="Arial"/>
              <a:buNone/>
            </a:pPr>
            <a:endParaRPr/>
          </a:p>
          <a:p>
            <a:pPr marL="0" lvl="0" indent="0" algn="l" rtl="0">
              <a:lnSpc>
                <a:spcPct val="115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99dd7e9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99dd7e9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sv" b="1"/>
              <a:t>Edit pratar! </a:t>
            </a:r>
            <a:r>
              <a:rPr lang="sv"/>
              <a:t>In our library an exhibit with material from the project was put up during our week of reading.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3d61cb022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3d61cb022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sv" sz="1200" b="1">
                <a:latin typeface="Times New Roman"/>
                <a:ea typeface="Times New Roman"/>
                <a:cs typeface="Times New Roman"/>
                <a:sym typeface="Times New Roman"/>
              </a:rPr>
              <a:t>Edit pratar!</a:t>
            </a:r>
            <a:r>
              <a:rPr lang="sv" sz="1200">
                <a:latin typeface="Times New Roman"/>
                <a:ea typeface="Times New Roman"/>
                <a:cs typeface="Times New Roman"/>
                <a:sym typeface="Times New Roman"/>
              </a:rPr>
              <a:t> The interesting exhibition gave many good tips!</a:t>
            </a:r>
            <a:endParaRPr sz="1200">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567725"/>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 sz="4800"/>
              <a:t>Lies Mit uns!/Read with us!</a:t>
            </a:r>
            <a:endParaRPr sz="4800"/>
          </a:p>
          <a:p>
            <a:pPr marL="0" lvl="0" indent="0" algn="ctr" rtl="0">
              <a:spcBef>
                <a:spcPts val="0"/>
              </a:spcBef>
              <a:spcAft>
                <a:spcPts val="0"/>
              </a:spcAft>
              <a:buNone/>
            </a:pPr>
            <a:r>
              <a:rPr lang="sv" sz="1800">
                <a:solidFill>
                  <a:srgbClr val="000000"/>
                </a:solidFill>
                <a:latin typeface="Arial"/>
                <a:ea typeface="Arial"/>
                <a:cs typeface="Arial"/>
                <a:sym typeface="Arial"/>
              </a:rPr>
              <a:t>Teil 2: Der Mensch und seine Welt / Man and his world</a:t>
            </a:r>
            <a:endParaRPr sz="1800">
              <a:solidFill>
                <a:srgbClr val="000000"/>
              </a:solidFill>
              <a:latin typeface="Arial"/>
              <a:ea typeface="Arial"/>
              <a:cs typeface="Arial"/>
              <a:sym typeface="Arial"/>
            </a:endParaRPr>
          </a:p>
          <a:p>
            <a:pPr marL="0" lvl="0" indent="0" algn="ctr" rtl="0">
              <a:spcBef>
                <a:spcPts val="0"/>
              </a:spcBef>
              <a:spcAft>
                <a:spcPts val="0"/>
              </a:spcAft>
              <a:buNone/>
            </a:pPr>
            <a:endParaRPr sz="1800">
              <a:solidFill>
                <a:srgbClr val="000000"/>
              </a:solidFill>
              <a:latin typeface="Arial"/>
              <a:ea typeface="Arial"/>
              <a:cs typeface="Arial"/>
              <a:sym typeface="Arial"/>
            </a:endParaRPr>
          </a:p>
          <a:p>
            <a:pPr marL="0" lvl="0" indent="0" algn="ctr" rtl="0">
              <a:spcBef>
                <a:spcPts val="0"/>
              </a:spcBef>
              <a:spcAft>
                <a:spcPts val="0"/>
              </a:spcAft>
              <a:buNone/>
            </a:pPr>
            <a:r>
              <a:rPr lang="sv" sz="3000">
                <a:latin typeface="Arial"/>
                <a:ea typeface="Arial"/>
                <a:cs typeface="Arial"/>
                <a:sym typeface="Arial"/>
              </a:rPr>
              <a:t>Projektarbeit zwischen Buxtehude und Växjö</a:t>
            </a:r>
            <a:endParaRPr sz="3000">
              <a:latin typeface="Arial"/>
              <a:ea typeface="Arial"/>
              <a:cs typeface="Arial"/>
              <a:sym typeface="Arial"/>
            </a:endParaRPr>
          </a:p>
          <a:p>
            <a:pPr marL="0" lvl="0" indent="0" algn="ctr" rtl="0">
              <a:spcBef>
                <a:spcPts val="0"/>
              </a:spcBef>
              <a:spcAft>
                <a:spcPts val="0"/>
              </a:spcAft>
              <a:buNone/>
            </a:pPr>
            <a:endParaRPr sz="3000">
              <a:latin typeface="Arial"/>
              <a:ea typeface="Arial"/>
              <a:cs typeface="Arial"/>
              <a:sym typeface="Arial"/>
            </a:endParaRPr>
          </a:p>
        </p:txBody>
      </p:sp>
      <p:sp>
        <p:nvSpPr>
          <p:cNvPr id="57" name="Google Shape;57;p13"/>
          <p:cNvSpPr txBox="1">
            <a:spLocks noGrp="1"/>
          </p:cNvSpPr>
          <p:nvPr>
            <p:ph type="subTitle" idx="1"/>
          </p:nvPr>
        </p:nvSpPr>
        <p:spPr>
          <a:xfrm>
            <a:off x="623400" y="397285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
              <a:t>Växjö</a:t>
            </a:r>
            <a:endParaRPr/>
          </a:p>
          <a:p>
            <a:pPr marL="0" lvl="0" indent="0" algn="ctr" rtl="0">
              <a:spcBef>
                <a:spcPts val="0"/>
              </a:spcBef>
              <a:spcAft>
                <a:spcPts val="0"/>
              </a:spcAft>
              <a:buNone/>
            </a:pPr>
            <a:endParaRPr/>
          </a:p>
        </p:txBody>
      </p:sp>
      <p:pic>
        <p:nvPicPr>
          <p:cNvPr id="58" name="Google Shape;58;p13"/>
          <p:cNvPicPr preferRelativeResize="0"/>
          <p:nvPr/>
        </p:nvPicPr>
        <p:blipFill>
          <a:blip r:embed="rId3">
            <a:alphaModFix/>
          </a:blip>
          <a:stretch>
            <a:fillRect/>
          </a:stretch>
        </p:blipFill>
        <p:spPr>
          <a:xfrm>
            <a:off x="209625" y="3661590"/>
            <a:ext cx="2342125" cy="669835"/>
          </a:xfrm>
          <a:prstGeom prst="rect">
            <a:avLst/>
          </a:prstGeom>
          <a:noFill/>
          <a:ln>
            <a:noFill/>
          </a:ln>
        </p:spPr>
      </p:pic>
      <p:pic>
        <p:nvPicPr>
          <p:cNvPr id="59" name="Google Shape;59;p13"/>
          <p:cNvPicPr preferRelativeResize="0"/>
          <p:nvPr/>
        </p:nvPicPr>
        <p:blipFill>
          <a:blip r:embed="rId4">
            <a:alphaModFix/>
          </a:blip>
          <a:stretch>
            <a:fillRect/>
          </a:stretch>
        </p:blipFill>
        <p:spPr>
          <a:xfrm>
            <a:off x="6436850" y="3437250"/>
            <a:ext cx="1766350" cy="1706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92925"/>
            <a:ext cx="8520600" cy="10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Die Ausstellung</a:t>
            </a:r>
            <a:endParaRPr/>
          </a:p>
        </p:txBody>
      </p:sp>
      <p:sp>
        <p:nvSpPr>
          <p:cNvPr id="123" name="Google Shape;123;p2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Viele Schüler haben</a:t>
            </a:r>
            <a:endParaRPr/>
          </a:p>
          <a:p>
            <a:pPr marL="0" lvl="0" indent="0" algn="l" rtl="0">
              <a:spcBef>
                <a:spcPts val="1600"/>
              </a:spcBef>
              <a:spcAft>
                <a:spcPts val="0"/>
              </a:spcAft>
              <a:buNone/>
            </a:pPr>
            <a:r>
              <a:rPr lang="sv"/>
              <a:t>die Ausstellung</a:t>
            </a:r>
            <a:endParaRPr/>
          </a:p>
          <a:p>
            <a:pPr marL="0" lvl="0" indent="0" algn="l" rtl="0">
              <a:spcBef>
                <a:spcPts val="1600"/>
              </a:spcBef>
              <a:spcAft>
                <a:spcPts val="1600"/>
              </a:spcAft>
              <a:buNone/>
            </a:pPr>
            <a:r>
              <a:rPr lang="sv"/>
              <a:t>besucht.</a:t>
            </a:r>
            <a:endParaRPr/>
          </a:p>
        </p:txBody>
      </p:sp>
      <p:pic>
        <p:nvPicPr>
          <p:cNvPr id="124" name="Google Shape;124;p22"/>
          <p:cNvPicPr preferRelativeResize="0"/>
          <p:nvPr/>
        </p:nvPicPr>
        <p:blipFill>
          <a:blip r:embed="rId3">
            <a:alphaModFix/>
          </a:blip>
          <a:stretch>
            <a:fillRect/>
          </a:stretch>
        </p:blipFill>
        <p:spPr>
          <a:xfrm>
            <a:off x="3186275" y="259275"/>
            <a:ext cx="6245852" cy="48842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Etwinning-arbeit</a:t>
            </a:r>
            <a:endParaRPr/>
          </a:p>
        </p:txBody>
      </p:sp>
      <p:sp>
        <p:nvSpPr>
          <p:cNvPr id="130" name="Google Shape;130;p23"/>
          <p:cNvSpPr txBox="1">
            <a:spLocks noGrp="1"/>
          </p:cNvSpPr>
          <p:nvPr>
            <p:ph type="body" idx="1"/>
          </p:nvPr>
        </p:nvSpPr>
        <p:spPr>
          <a:xfrm>
            <a:off x="311700" y="1011950"/>
            <a:ext cx="8520600" cy="3556800"/>
          </a:xfrm>
          <a:prstGeom prst="rect">
            <a:avLst/>
          </a:prstGeom>
          <a:noFill/>
          <a:ln w="9525" cap="flat" cmpd="sng">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marR="2159000" lvl="0" indent="0" algn="l" rtl="0">
              <a:lnSpc>
                <a:spcPct val="150000"/>
              </a:lnSpc>
              <a:spcBef>
                <a:spcPts val="0"/>
              </a:spcBef>
              <a:spcAft>
                <a:spcPts val="0"/>
              </a:spcAft>
              <a:buNone/>
            </a:pPr>
            <a:endParaRPr b="1">
              <a:solidFill>
                <a:srgbClr val="000000"/>
              </a:solidFill>
              <a:latin typeface="Arial"/>
              <a:ea typeface="Arial"/>
              <a:cs typeface="Arial"/>
              <a:sym typeface="Arial"/>
            </a:endParaRPr>
          </a:p>
          <a:p>
            <a:pPr marL="457200" marR="2159000" lvl="0" indent="0" algn="l" rtl="0">
              <a:lnSpc>
                <a:spcPct val="150000"/>
              </a:lnSpc>
              <a:spcBef>
                <a:spcPts val="1800"/>
              </a:spcBef>
              <a:spcAft>
                <a:spcPts val="0"/>
              </a:spcAft>
              <a:buNone/>
            </a:pPr>
            <a:r>
              <a:rPr lang="sv" b="1">
                <a:solidFill>
                  <a:srgbClr val="000000"/>
                </a:solidFill>
                <a:latin typeface="Arial"/>
                <a:ea typeface="Arial"/>
                <a:cs typeface="Arial"/>
                <a:sym typeface="Arial"/>
              </a:rPr>
              <a:t>Die Schüler  und die Lehrer haben viele Artikel und Kommentare auf Twinspace geschrieben.</a:t>
            </a:r>
            <a:endParaRPr b="1">
              <a:solidFill>
                <a:srgbClr val="000000"/>
              </a:solidFill>
              <a:latin typeface="Arial"/>
              <a:ea typeface="Arial"/>
              <a:cs typeface="Arial"/>
              <a:sym typeface="Arial"/>
            </a:endParaRPr>
          </a:p>
          <a:p>
            <a:pPr marL="457200" marR="2159000" lvl="0" indent="0" algn="l" rtl="0">
              <a:lnSpc>
                <a:spcPct val="150000"/>
              </a:lnSpc>
              <a:spcBef>
                <a:spcPts val="1800"/>
              </a:spcBef>
              <a:spcAft>
                <a:spcPts val="0"/>
              </a:spcAft>
              <a:buNone/>
            </a:pPr>
            <a:r>
              <a:rPr lang="sv" b="1">
                <a:solidFill>
                  <a:srgbClr val="000000"/>
                </a:solidFill>
                <a:latin typeface="Arial"/>
                <a:ea typeface="Arial"/>
                <a:cs typeface="Arial"/>
                <a:sym typeface="Arial"/>
              </a:rPr>
              <a:t> Die meisten Texte waren anspruchsvoll und gut durchdacht.</a:t>
            </a:r>
            <a:endParaRPr b="1">
              <a:solidFill>
                <a:srgbClr val="000000"/>
              </a:solidFill>
              <a:latin typeface="Arial"/>
              <a:ea typeface="Arial"/>
              <a:cs typeface="Arial"/>
              <a:sym typeface="Arial"/>
            </a:endParaRPr>
          </a:p>
          <a:p>
            <a:pPr marL="190500" marR="190500" lvl="0" indent="0" algn="l" rtl="0">
              <a:spcBef>
                <a:spcPts val="1800"/>
              </a:spcBef>
              <a:spcAft>
                <a:spcPts val="0"/>
              </a:spcAft>
              <a:buNone/>
            </a:pPr>
            <a:endParaRPr sz="1200">
              <a:solidFill>
                <a:srgbClr val="3E454C"/>
              </a:solidFill>
              <a:highlight>
                <a:srgbClr val="EEF4F7"/>
              </a:highlight>
              <a:latin typeface="Arial"/>
              <a:ea typeface="Arial"/>
              <a:cs typeface="Arial"/>
              <a:sym typeface="Arial"/>
            </a:endParaRPr>
          </a:p>
          <a:p>
            <a:pPr marL="0" marR="190500" lvl="0" indent="0" algn="l" rtl="0">
              <a:spcBef>
                <a:spcPts val="0"/>
              </a:spcBef>
              <a:spcAft>
                <a:spcPts val="0"/>
              </a:spcAft>
              <a:buNone/>
            </a:pPr>
            <a:endParaRPr b="1">
              <a:solidFill>
                <a:srgbClr val="3E454C"/>
              </a:solidFill>
              <a:highlight>
                <a:srgbClr val="EEF4F7"/>
              </a:highlight>
              <a:latin typeface="Arial"/>
              <a:ea typeface="Arial"/>
              <a:cs typeface="Arial"/>
              <a:sym typeface="Arial"/>
            </a:endParaRPr>
          </a:p>
          <a:p>
            <a:pPr marL="0" marR="190500" lvl="0" indent="0" algn="l" rtl="0">
              <a:spcBef>
                <a:spcPts val="0"/>
              </a:spcBef>
              <a:spcAft>
                <a:spcPts val="0"/>
              </a:spcAft>
              <a:buNone/>
            </a:pPr>
            <a:endParaRPr b="1">
              <a:solidFill>
                <a:srgbClr val="3E454C"/>
              </a:solidFill>
              <a:highlight>
                <a:srgbClr val="EEF4F7"/>
              </a:highlight>
              <a:latin typeface="Arial"/>
              <a:ea typeface="Arial"/>
              <a:cs typeface="Arial"/>
              <a:sym typeface="Arial"/>
            </a:endParaRPr>
          </a:p>
        </p:txBody>
      </p:sp>
      <p:pic>
        <p:nvPicPr>
          <p:cNvPr id="131" name="Google Shape;131;p23"/>
          <p:cNvPicPr preferRelativeResize="0"/>
          <p:nvPr/>
        </p:nvPicPr>
        <p:blipFill>
          <a:blip r:embed="rId3">
            <a:alphaModFix/>
          </a:blip>
          <a:stretch>
            <a:fillRect/>
          </a:stretch>
        </p:blipFill>
        <p:spPr>
          <a:xfrm>
            <a:off x="5782625" y="170400"/>
            <a:ext cx="2864600" cy="1235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4"/>
          <p:cNvPicPr preferRelativeResize="0"/>
          <p:nvPr/>
        </p:nvPicPr>
        <p:blipFill rotWithShape="1">
          <a:blip r:embed="rId3">
            <a:alphaModFix/>
          </a:blip>
          <a:srcRect b="7209"/>
          <a:stretch/>
        </p:blipFill>
        <p:spPr>
          <a:xfrm>
            <a:off x="5100400" y="-319775"/>
            <a:ext cx="4281976" cy="2386350"/>
          </a:xfrm>
          <a:prstGeom prst="rect">
            <a:avLst/>
          </a:prstGeom>
          <a:noFill/>
          <a:ln>
            <a:noFill/>
          </a:ln>
        </p:spPr>
      </p:pic>
      <p:sp>
        <p:nvSpPr>
          <p:cNvPr id="137" name="Google Shape;137;p24"/>
          <p:cNvSpPr txBox="1">
            <a:spLocks noGrp="1"/>
          </p:cNvSpPr>
          <p:nvPr>
            <p:ph type="title"/>
          </p:nvPr>
        </p:nvSpPr>
        <p:spPr>
          <a:xfrm>
            <a:off x="311700" y="0"/>
            <a:ext cx="8520600" cy="109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Die Autorin, die ich treffen Mö</a:t>
            </a:r>
            <a:r>
              <a:rPr lang="sv">
                <a:solidFill>
                  <a:schemeClr val="lt1"/>
                </a:solidFill>
              </a:rPr>
              <a:t>c</a:t>
            </a:r>
            <a:r>
              <a:rPr lang="sv">
                <a:solidFill>
                  <a:srgbClr val="FFFFFF"/>
                </a:solidFill>
              </a:rPr>
              <a:t>hte</a:t>
            </a:r>
            <a:endParaRPr>
              <a:solidFill>
                <a:srgbClr val="FFFFFF"/>
              </a:solidFill>
            </a:endParaRPr>
          </a:p>
        </p:txBody>
      </p:sp>
      <p:sp>
        <p:nvSpPr>
          <p:cNvPr id="138" name="Google Shape;138;p24"/>
          <p:cNvSpPr txBox="1">
            <a:spLocks noGrp="1"/>
          </p:cNvSpPr>
          <p:nvPr>
            <p:ph type="body" idx="1"/>
          </p:nvPr>
        </p:nvSpPr>
        <p:spPr>
          <a:xfrm>
            <a:off x="117300" y="720800"/>
            <a:ext cx="8225100" cy="4870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b="1" u="sng">
              <a:solidFill>
                <a:srgbClr val="3E454C"/>
              </a:solidFill>
              <a:latin typeface="Arial"/>
              <a:ea typeface="Arial"/>
              <a:cs typeface="Arial"/>
              <a:sym typeface="Arial"/>
            </a:endParaRPr>
          </a:p>
          <a:p>
            <a:pPr marL="0" lvl="0" indent="0" algn="l" rtl="0">
              <a:lnSpc>
                <a:spcPct val="150000"/>
              </a:lnSpc>
              <a:spcBef>
                <a:spcPts val="0"/>
              </a:spcBef>
              <a:spcAft>
                <a:spcPts val="0"/>
              </a:spcAft>
              <a:buNone/>
            </a:pPr>
            <a:endParaRPr b="1" u="sng">
              <a:solidFill>
                <a:srgbClr val="3E454C"/>
              </a:solidFill>
              <a:latin typeface="Arial"/>
              <a:ea typeface="Arial"/>
              <a:cs typeface="Arial"/>
              <a:sym typeface="Arial"/>
            </a:endParaRPr>
          </a:p>
          <a:p>
            <a:pPr marL="0" lvl="0" indent="0" algn="l" rtl="0">
              <a:lnSpc>
                <a:spcPct val="150000"/>
              </a:lnSpc>
              <a:spcBef>
                <a:spcPts val="0"/>
              </a:spcBef>
              <a:spcAft>
                <a:spcPts val="0"/>
              </a:spcAft>
              <a:buNone/>
            </a:pPr>
            <a:r>
              <a:rPr lang="sv" b="1" u="sng">
                <a:solidFill>
                  <a:srgbClr val="3E454C"/>
                </a:solidFill>
                <a:latin typeface="Arial"/>
                <a:ea typeface="Arial"/>
                <a:cs typeface="Arial"/>
                <a:sym typeface="Arial"/>
              </a:rPr>
              <a:t>Über Lisa Bjärbo</a:t>
            </a:r>
            <a:endParaRPr b="1" u="sng">
              <a:solidFill>
                <a:srgbClr val="3E454C"/>
              </a:solidFill>
              <a:latin typeface="Arial"/>
              <a:ea typeface="Arial"/>
              <a:cs typeface="Arial"/>
              <a:sym typeface="Arial"/>
            </a:endParaRPr>
          </a:p>
          <a:p>
            <a:pPr marL="0" lvl="0" indent="0" algn="l" rtl="0">
              <a:lnSpc>
                <a:spcPct val="150000"/>
              </a:lnSpc>
              <a:spcBef>
                <a:spcPts val="0"/>
              </a:spcBef>
              <a:spcAft>
                <a:spcPts val="0"/>
              </a:spcAft>
              <a:buNone/>
            </a:pPr>
            <a:r>
              <a:rPr lang="sv" b="1">
                <a:solidFill>
                  <a:srgbClr val="3E454C"/>
                </a:solidFill>
                <a:latin typeface="Arial"/>
                <a:ea typeface="Arial"/>
                <a:cs typeface="Arial"/>
                <a:sym typeface="Arial"/>
              </a:rPr>
              <a:t>Lisa Bjärbo ist eine bekannte schwedische Schriftstellerin, die Bücher für Jugendliche und Kinder schreibt. Sie wurde im Jahre 1980 geboren und ihr erstes Buch wurde 2010 veröffentlicht. 2018 wurde ihr der Astrid Lindgren-Preis verliehen.</a:t>
            </a:r>
            <a:endParaRPr b="1">
              <a:solidFill>
                <a:srgbClr val="3E454C"/>
              </a:solidFill>
              <a:latin typeface="Arial"/>
              <a:ea typeface="Arial"/>
              <a:cs typeface="Arial"/>
              <a:sym typeface="Arial"/>
            </a:endParaRPr>
          </a:p>
          <a:p>
            <a:pPr marL="0" lvl="0" indent="0" algn="l" rtl="0">
              <a:lnSpc>
                <a:spcPct val="150000"/>
              </a:lnSpc>
              <a:spcBef>
                <a:spcPts val="0"/>
              </a:spcBef>
              <a:spcAft>
                <a:spcPts val="0"/>
              </a:spcAft>
              <a:buNone/>
            </a:pPr>
            <a:r>
              <a:rPr lang="sv" b="1">
                <a:solidFill>
                  <a:srgbClr val="3E454C"/>
                </a:solidFill>
                <a:latin typeface="Arial"/>
                <a:ea typeface="Arial"/>
                <a:cs typeface="Arial"/>
                <a:sym typeface="Arial"/>
              </a:rPr>
              <a:t>Ihre Bücher handeln meistens von alltäglichen Sachen, zum Beispiel Beziehungen und Freundschaft. Die Handlungen spielen oft in der Nähe von Växjö. Sie ist in Ingelstad, einer kleinen Ortschaft 20 km ausserhalb von Växjö, aufgewachsen.</a:t>
            </a:r>
            <a:endParaRPr b="1">
              <a:solidFill>
                <a:srgbClr val="3E454C"/>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Auswertung</a:t>
            </a:r>
            <a:endParaRPr/>
          </a:p>
        </p:txBody>
      </p:sp>
      <p:sp>
        <p:nvSpPr>
          <p:cNvPr id="144" name="Google Shape;144;p2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Die Klassen haben folgendermassen die Stunden ausgewertet:</a:t>
            </a:r>
            <a:endParaRPr/>
          </a:p>
          <a:p>
            <a:pPr marL="457200" lvl="0" indent="-342900" algn="l" rtl="0">
              <a:spcBef>
                <a:spcPts val="1600"/>
              </a:spcBef>
              <a:spcAft>
                <a:spcPts val="0"/>
              </a:spcAft>
              <a:buSzPts val="1800"/>
              <a:buChar char="●"/>
            </a:pPr>
            <a:r>
              <a:rPr lang="sv"/>
              <a:t>Die Englisch- Deutsch- und Schwedischlektionen wurden fast durchweg als sehr interessant oder als interessant bewertet. Die Schüler hatten Spass daran, zeigten eine hohe Motivation und arbeiteten aktiv mit.</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sv"/>
              <a:t>Die beteiligten Schüler empfanden ihre eigenen Lektionen als sehr gelungen. </a:t>
            </a:r>
            <a:endParaRPr/>
          </a:p>
        </p:txBody>
      </p:sp>
      <p:pic>
        <p:nvPicPr>
          <p:cNvPr id="145" name="Google Shape;145;p25"/>
          <p:cNvPicPr preferRelativeResize="0"/>
          <p:nvPr/>
        </p:nvPicPr>
        <p:blipFill>
          <a:blip r:embed="rId3">
            <a:alphaModFix/>
          </a:blip>
          <a:stretch>
            <a:fillRect/>
          </a:stretch>
        </p:blipFill>
        <p:spPr>
          <a:xfrm>
            <a:off x="6950900" y="140900"/>
            <a:ext cx="1428750" cy="1104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Vorbereitung auf das Treffen in Växjö</a:t>
            </a:r>
            <a:endParaRPr/>
          </a:p>
        </p:txBody>
      </p:sp>
      <p:sp>
        <p:nvSpPr>
          <p:cNvPr id="151" name="Google Shape;151;p26"/>
          <p:cNvSpPr txBox="1">
            <a:spLocks noGrp="1"/>
          </p:cNvSpPr>
          <p:nvPr>
            <p:ph type="body" idx="1"/>
          </p:nvPr>
        </p:nvSpPr>
        <p:spPr>
          <a:xfrm>
            <a:off x="0" y="1093850"/>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latin typeface="Calibri"/>
              <a:ea typeface="Calibri"/>
              <a:cs typeface="Calibri"/>
              <a:sym typeface="Calibri"/>
            </a:endParaRPr>
          </a:p>
          <a:p>
            <a:pPr marL="0" lvl="0" indent="0" algn="l" rtl="0">
              <a:spcBef>
                <a:spcPts val="1600"/>
              </a:spcBef>
              <a:spcAft>
                <a:spcPts val="0"/>
              </a:spcAft>
              <a:buNone/>
            </a:pPr>
            <a:endParaRPr>
              <a:latin typeface="Calibri"/>
              <a:ea typeface="Calibri"/>
              <a:cs typeface="Calibri"/>
              <a:sym typeface="Calibri"/>
            </a:endParaRPr>
          </a:p>
          <a:p>
            <a:pPr marL="0" lvl="0" indent="0" algn="l" rtl="0">
              <a:spcBef>
                <a:spcPts val="1600"/>
              </a:spcBef>
              <a:spcAft>
                <a:spcPts val="1600"/>
              </a:spcAft>
              <a:buNone/>
            </a:pPr>
            <a:r>
              <a:rPr lang="sv" sz="2400"/>
              <a:t>.</a:t>
            </a:r>
            <a:endParaRPr sz="2400"/>
          </a:p>
        </p:txBody>
      </p:sp>
      <p:pic>
        <p:nvPicPr>
          <p:cNvPr id="152" name="Google Shape;152;p26"/>
          <p:cNvPicPr preferRelativeResize="0"/>
          <p:nvPr/>
        </p:nvPicPr>
        <p:blipFill>
          <a:blip r:embed="rId3">
            <a:alphaModFix/>
          </a:blip>
          <a:stretch>
            <a:fillRect/>
          </a:stretch>
        </p:blipFill>
        <p:spPr>
          <a:xfrm>
            <a:off x="6299150" y="138275"/>
            <a:ext cx="2844850" cy="2124857"/>
          </a:xfrm>
          <a:prstGeom prst="rect">
            <a:avLst/>
          </a:prstGeom>
          <a:noFill/>
          <a:ln>
            <a:noFill/>
          </a:ln>
        </p:spPr>
      </p:pic>
      <p:pic>
        <p:nvPicPr>
          <p:cNvPr id="153" name="Google Shape;153;p26"/>
          <p:cNvPicPr preferRelativeResize="0"/>
          <p:nvPr/>
        </p:nvPicPr>
        <p:blipFill>
          <a:blip r:embed="rId4">
            <a:alphaModFix/>
          </a:blip>
          <a:stretch>
            <a:fillRect/>
          </a:stretch>
        </p:blipFill>
        <p:spPr>
          <a:xfrm>
            <a:off x="0" y="1229400"/>
            <a:ext cx="2844850" cy="2436674"/>
          </a:xfrm>
          <a:prstGeom prst="rect">
            <a:avLst/>
          </a:prstGeom>
          <a:noFill/>
          <a:ln>
            <a:noFill/>
          </a:ln>
        </p:spPr>
      </p:pic>
      <p:pic>
        <p:nvPicPr>
          <p:cNvPr id="154" name="Google Shape;154;p26"/>
          <p:cNvPicPr preferRelativeResize="0"/>
          <p:nvPr/>
        </p:nvPicPr>
        <p:blipFill>
          <a:blip r:embed="rId5">
            <a:alphaModFix/>
          </a:blip>
          <a:stretch>
            <a:fillRect/>
          </a:stretch>
        </p:blipFill>
        <p:spPr>
          <a:xfrm>
            <a:off x="2525375" y="1325488"/>
            <a:ext cx="1781175" cy="1781175"/>
          </a:xfrm>
          <a:prstGeom prst="rect">
            <a:avLst/>
          </a:prstGeom>
          <a:noFill/>
          <a:ln>
            <a:noFill/>
          </a:ln>
        </p:spPr>
      </p:pic>
      <p:pic>
        <p:nvPicPr>
          <p:cNvPr id="155" name="Google Shape;155;p26"/>
          <p:cNvPicPr preferRelativeResize="0"/>
          <p:nvPr/>
        </p:nvPicPr>
        <p:blipFill>
          <a:blip r:embed="rId6">
            <a:alphaModFix/>
          </a:blip>
          <a:stretch>
            <a:fillRect/>
          </a:stretch>
        </p:blipFill>
        <p:spPr>
          <a:xfrm>
            <a:off x="7124700" y="3338313"/>
            <a:ext cx="1781175" cy="1781175"/>
          </a:xfrm>
          <a:prstGeom prst="rect">
            <a:avLst/>
          </a:prstGeom>
          <a:noFill/>
          <a:ln>
            <a:noFill/>
          </a:ln>
        </p:spPr>
      </p:pic>
      <p:pic>
        <p:nvPicPr>
          <p:cNvPr id="156" name="Google Shape;156;p26"/>
          <p:cNvPicPr preferRelativeResize="0"/>
          <p:nvPr/>
        </p:nvPicPr>
        <p:blipFill>
          <a:blip r:embed="rId7">
            <a:alphaModFix/>
          </a:blip>
          <a:stretch>
            <a:fillRect/>
          </a:stretch>
        </p:blipFill>
        <p:spPr>
          <a:xfrm>
            <a:off x="5343525" y="1557138"/>
            <a:ext cx="1781175" cy="1781175"/>
          </a:xfrm>
          <a:prstGeom prst="rect">
            <a:avLst/>
          </a:prstGeom>
          <a:noFill/>
          <a:ln>
            <a:noFill/>
          </a:ln>
        </p:spPr>
      </p:pic>
      <p:pic>
        <p:nvPicPr>
          <p:cNvPr id="157" name="Google Shape;157;p26"/>
          <p:cNvPicPr preferRelativeResize="0"/>
          <p:nvPr/>
        </p:nvPicPr>
        <p:blipFill>
          <a:blip r:embed="rId7">
            <a:alphaModFix/>
          </a:blip>
          <a:stretch>
            <a:fillRect/>
          </a:stretch>
        </p:blipFill>
        <p:spPr>
          <a:xfrm>
            <a:off x="1063663" y="3338313"/>
            <a:ext cx="1781175" cy="1781175"/>
          </a:xfrm>
          <a:prstGeom prst="rect">
            <a:avLst/>
          </a:prstGeom>
          <a:noFill/>
          <a:ln>
            <a:noFill/>
          </a:ln>
        </p:spPr>
      </p:pic>
      <p:pic>
        <p:nvPicPr>
          <p:cNvPr id="158" name="Google Shape;158;p26"/>
          <p:cNvPicPr preferRelativeResize="0"/>
          <p:nvPr/>
        </p:nvPicPr>
        <p:blipFill>
          <a:blip r:embed="rId8">
            <a:alphaModFix/>
          </a:blip>
          <a:stretch>
            <a:fillRect/>
          </a:stretch>
        </p:blipFill>
        <p:spPr>
          <a:xfrm>
            <a:off x="3631013" y="3166488"/>
            <a:ext cx="2707525" cy="2124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 sz="4800"/>
              <a:t>Lies Mit uns!/Read with us!</a:t>
            </a:r>
            <a:endParaRPr sz="4800"/>
          </a:p>
          <a:p>
            <a:pPr marL="0" lvl="0" indent="0" algn="ctr" rtl="0">
              <a:spcBef>
                <a:spcPts val="0"/>
              </a:spcBef>
              <a:spcAft>
                <a:spcPts val="0"/>
              </a:spcAft>
              <a:buNone/>
            </a:pPr>
            <a:r>
              <a:rPr lang="sv" sz="1800">
                <a:solidFill>
                  <a:srgbClr val="000000"/>
                </a:solidFill>
                <a:latin typeface="Arial"/>
                <a:ea typeface="Arial"/>
                <a:cs typeface="Arial"/>
                <a:sym typeface="Arial"/>
              </a:rPr>
              <a:t>Teil.3 Tradition und Modernität</a:t>
            </a:r>
            <a:endParaRPr sz="1800">
              <a:solidFill>
                <a:srgbClr val="000000"/>
              </a:solidFill>
              <a:latin typeface="Arial"/>
              <a:ea typeface="Arial"/>
              <a:cs typeface="Arial"/>
              <a:sym typeface="Arial"/>
            </a:endParaRPr>
          </a:p>
          <a:p>
            <a:pPr marL="0" lvl="0" indent="0" algn="ctr" rtl="0">
              <a:spcBef>
                <a:spcPts val="0"/>
              </a:spcBef>
              <a:spcAft>
                <a:spcPts val="0"/>
              </a:spcAft>
              <a:buNone/>
            </a:pPr>
            <a:endParaRPr sz="1800">
              <a:solidFill>
                <a:srgbClr val="000000"/>
              </a:solidFill>
              <a:latin typeface="Arial"/>
              <a:ea typeface="Arial"/>
              <a:cs typeface="Arial"/>
              <a:sym typeface="Arial"/>
            </a:endParaRPr>
          </a:p>
          <a:p>
            <a:pPr marL="0" lvl="0" indent="0" algn="ctr" rtl="0">
              <a:spcBef>
                <a:spcPts val="0"/>
              </a:spcBef>
              <a:spcAft>
                <a:spcPts val="0"/>
              </a:spcAft>
              <a:buNone/>
            </a:pPr>
            <a:r>
              <a:rPr lang="sv" sz="2400">
                <a:solidFill>
                  <a:srgbClr val="000000"/>
                </a:solidFill>
                <a:latin typeface="Arial"/>
                <a:ea typeface="Arial"/>
                <a:cs typeface="Arial"/>
                <a:sym typeface="Arial"/>
              </a:rPr>
              <a:t>Wir wünschen gutes Gelingen und viel Spass!</a:t>
            </a:r>
            <a:endParaRPr sz="2400">
              <a:solidFill>
                <a:srgbClr val="000000"/>
              </a:solidFill>
              <a:latin typeface="Arial"/>
              <a:ea typeface="Arial"/>
              <a:cs typeface="Arial"/>
              <a:sym typeface="Arial"/>
            </a:endParaRPr>
          </a:p>
          <a:p>
            <a:pPr marL="0" lvl="0" indent="0" algn="ctr" rtl="0">
              <a:spcBef>
                <a:spcPts val="0"/>
              </a:spcBef>
              <a:spcAft>
                <a:spcPts val="0"/>
              </a:spcAft>
              <a:buNone/>
            </a:pPr>
            <a:endParaRPr sz="2400">
              <a:solidFill>
                <a:srgbClr val="000000"/>
              </a:solidFill>
              <a:latin typeface="Arial"/>
              <a:ea typeface="Arial"/>
              <a:cs typeface="Arial"/>
              <a:sym typeface="Arial"/>
            </a:endParaRPr>
          </a:p>
          <a:p>
            <a:pPr marL="0" lvl="0" indent="0" algn="ctr" rtl="0">
              <a:spcBef>
                <a:spcPts val="0"/>
              </a:spcBef>
              <a:spcAft>
                <a:spcPts val="0"/>
              </a:spcAft>
              <a:buNone/>
            </a:pPr>
            <a:r>
              <a:rPr lang="sv" sz="3000">
                <a:latin typeface="Arial"/>
                <a:ea typeface="Arial"/>
                <a:cs typeface="Arial"/>
                <a:sym typeface="Arial"/>
              </a:rPr>
              <a:t>Good luck and have fun!</a:t>
            </a:r>
            <a:endParaRPr sz="3000">
              <a:latin typeface="Arial"/>
              <a:ea typeface="Arial"/>
              <a:cs typeface="Arial"/>
              <a:sym typeface="Arial"/>
            </a:endParaRPr>
          </a:p>
        </p:txBody>
      </p:sp>
      <p:sp>
        <p:nvSpPr>
          <p:cNvPr id="164" name="Google Shape;164;p27"/>
          <p:cNvSpPr txBox="1">
            <a:spLocks noGrp="1"/>
          </p:cNvSpPr>
          <p:nvPr>
            <p:ph type="subTitle" idx="1"/>
          </p:nvPr>
        </p:nvSpPr>
        <p:spPr>
          <a:xfrm>
            <a:off x="623400" y="397285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sv"/>
              <a:t>Växjö</a:t>
            </a:r>
            <a:endParaRPr/>
          </a:p>
          <a:p>
            <a:pPr marL="0" lvl="0" indent="0" algn="ctr" rtl="0">
              <a:spcBef>
                <a:spcPts val="0"/>
              </a:spcBef>
              <a:spcAft>
                <a:spcPts val="0"/>
              </a:spcAft>
              <a:buNone/>
            </a:pPr>
            <a:endParaRPr/>
          </a:p>
        </p:txBody>
      </p:sp>
      <p:pic>
        <p:nvPicPr>
          <p:cNvPr id="165" name="Google Shape;165;p27"/>
          <p:cNvPicPr preferRelativeResize="0"/>
          <p:nvPr/>
        </p:nvPicPr>
        <p:blipFill>
          <a:blip r:embed="rId3">
            <a:alphaModFix/>
          </a:blip>
          <a:stretch>
            <a:fillRect/>
          </a:stretch>
        </p:blipFill>
        <p:spPr>
          <a:xfrm>
            <a:off x="209625" y="3661590"/>
            <a:ext cx="2342125" cy="669835"/>
          </a:xfrm>
          <a:prstGeom prst="rect">
            <a:avLst/>
          </a:prstGeom>
          <a:noFill/>
          <a:ln>
            <a:noFill/>
          </a:ln>
        </p:spPr>
      </p:pic>
      <p:pic>
        <p:nvPicPr>
          <p:cNvPr id="166" name="Google Shape;166;p27"/>
          <p:cNvPicPr preferRelativeResize="0"/>
          <p:nvPr/>
        </p:nvPicPr>
        <p:blipFill>
          <a:blip r:embed="rId4">
            <a:alphaModFix/>
          </a:blip>
          <a:stretch>
            <a:fillRect/>
          </a:stretch>
        </p:blipFill>
        <p:spPr>
          <a:xfrm>
            <a:off x="6572600" y="3412525"/>
            <a:ext cx="1852950" cy="1730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118925"/>
            <a:ext cx="8520600" cy="55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Buxtehude</a:t>
            </a:r>
            <a:endParaRPr/>
          </a:p>
        </p:txBody>
      </p:sp>
      <p:sp>
        <p:nvSpPr>
          <p:cNvPr id="65" name="Google Shape;65;p14"/>
          <p:cNvSpPr txBox="1">
            <a:spLocks noGrp="1"/>
          </p:cNvSpPr>
          <p:nvPr>
            <p:ph type="body" idx="1"/>
          </p:nvPr>
        </p:nvSpPr>
        <p:spPr>
          <a:xfrm>
            <a:off x="311700" y="1000300"/>
            <a:ext cx="8520600" cy="356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1600"/>
              </a:spcBef>
              <a:spcAft>
                <a:spcPts val="0"/>
              </a:spcAft>
              <a:buNone/>
            </a:pPr>
            <a:r>
              <a:rPr lang="sv" b="1"/>
              <a:t>Einleitung</a:t>
            </a:r>
            <a:endParaRPr b="1"/>
          </a:p>
          <a:p>
            <a:pPr marL="0" lvl="0" indent="0" algn="l" rtl="0">
              <a:spcBef>
                <a:spcPts val="1600"/>
              </a:spcBef>
              <a:spcAft>
                <a:spcPts val="0"/>
              </a:spcAft>
              <a:buNone/>
            </a:pPr>
            <a:r>
              <a:rPr lang="sv" b="1"/>
              <a:t>Projektarbeit</a:t>
            </a:r>
            <a:endParaRPr b="1"/>
          </a:p>
          <a:p>
            <a:pPr marL="0" lvl="0" indent="0" algn="l" rtl="0">
              <a:spcBef>
                <a:spcPts val="1600"/>
              </a:spcBef>
              <a:spcAft>
                <a:spcPts val="0"/>
              </a:spcAft>
              <a:buNone/>
            </a:pPr>
            <a:r>
              <a:rPr lang="sv" b="1"/>
              <a:t>Literaturabend</a:t>
            </a:r>
            <a:endParaRPr b="1"/>
          </a:p>
          <a:p>
            <a:pPr marL="0" lvl="0" indent="0" algn="l" rtl="0">
              <a:spcBef>
                <a:spcPts val="1600"/>
              </a:spcBef>
              <a:spcAft>
                <a:spcPts val="1600"/>
              </a:spcAft>
              <a:buNone/>
            </a:pPr>
            <a:r>
              <a:rPr lang="sv" b="1"/>
              <a:t>Ausflüge</a:t>
            </a:r>
            <a:endParaRPr b="1"/>
          </a:p>
        </p:txBody>
      </p:sp>
      <p:pic>
        <p:nvPicPr>
          <p:cNvPr id="66" name="Google Shape;66;p14"/>
          <p:cNvPicPr preferRelativeResize="0"/>
          <p:nvPr/>
        </p:nvPicPr>
        <p:blipFill>
          <a:blip r:embed="rId3">
            <a:alphaModFix/>
          </a:blip>
          <a:stretch>
            <a:fillRect/>
          </a:stretch>
        </p:blipFill>
        <p:spPr>
          <a:xfrm>
            <a:off x="2481400" y="252675"/>
            <a:ext cx="6229697" cy="45152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103175"/>
            <a:ext cx="8520600" cy="99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Lesekampagne  - 24.04-03.05 2019</a:t>
            </a:r>
            <a:endParaRPr/>
          </a:p>
        </p:txBody>
      </p:sp>
      <p:graphicFrame>
        <p:nvGraphicFramePr>
          <p:cNvPr id="72" name="Google Shape;72;p15"/>
          <p:cNvGraphicFramePr/>
          <p:nvPr/>
        </p:nvGraphicFramePr>
        <p:xfrm>
          <a:off x="573175" y="1677600"/>
          <a:ext cx="3000000" cy="3000000"/>
        </p:xfrm>
        <a:graphic>
          <a:graphicData uri="http://schemas.openxmlformats.org/drawingml/2006/table">
            <a:tbl>
              <a:tblPr>
                <a:noFill/>
                <a:tableStyleId>{C0432A32-84C5-4BD9-9E1C-DEDC0B900242}</a:tableStyleId>
              </a:tblPr>
              <a:tblGrid>
                <a:gridCol w="1353625">
                  <a:extLst>
                    <a:ext uri="{9D8B030D-6E8A-4147-A177-3AD203B41FA5}">
                      <a16:colId xmlns:a16="http://schemas.microsoft.com/office/drawing/2014/main" val="20000"/>
                    </a:ext>
                  </a:extLst>
                </a:gridCol>
                <a:gridCol w="1395475">
                  <a:extLst>
                    <a:ext uri="{9D8B030D-6E8A-4147-A177-3AD203B41FA5}">
                      <a16:colId xmlns:a16="http://schemas.microsoft.com/office/drawing/2014/main" val="20001"/>
                    </a:ext>
                  </a:extLst>
                </a:gridCol>
                <a:gridCol w="1948800">
                  <a:extLst>
                    <a:ext uri="{9D8B030D-6E8A-4147-A177-3AD203B41FA5}">
                      <a16:colId xmlns:a16="http://schemas.microsoft.com/office/drawing/2014/main" val="20002"/>
                    </a:ext>
                  </a:extLst>
                </a:gridCol>
                <a:gridCol w="978275">
                  <a:extLst>
                    <a:ext uri="{9D8B030D-6E8A-4147-A177-3AD203B41FA5}">
                      <a16:colId xmlns:a16="http://schemas.microsoft.com/office/drawing/2014/main" val="20003"/>
                    </a:ext>
                  </a:extLst>
                </a:gridCol>
                <a:gridCol w="1137500">
                  <a:extLst>
                    <a:ext uri="{9D8B030D-6E8A-4147-A177-3AD203B41FA5}">
                      <a16:colId xmlns:a16="http://schemas.microsoft.com/office/drawing/2014/main" val="20004"/>
                    </a:ext>
                  </a:extLst>
                </a:gridCol>
              </a:tblGrid>
              <a:tr h="412375">
                <a:tc>
                  <a:txBody>
                    <a:bodyPr/>
                    <a:lstStyle/>
                    <a:p>
                      <a:pPr marL="0" lvl="0" indent="0" algn="l" rtl="0">
                        <a:spcBef>
                          <a:spcPts val="0"/>
                        </a:spcBef>
                        <a:spcAft>
                          <a:spcPts val="0"/>
                        </a:spcAft>
                        <a:buNone/>
                      </a:pPr>
                      <a:r>
                        <a:rPr lang="sv" sz="1100" b="1"/>
                        <a:t>Name der Schüler</a:t>
                      </a:r>
                      <a:endParaRPr sz="1100" b="1"/>
                    </a:p>
                  </a:txBody>
                  <a:tcPr marL="63500" marR="63500" marT="63500" marB="63500">
                    <a:lnL w="12700" cap="flat" cmpd="sng">
                      <a:solidFill>
                        <a:srgbClr val="0000FF"/>
                      </a:solidFill>
                      <a:prstDash val="solid"/>
                      <a:round/>
                      <a:headEnd type="none" w="sm" len="sm"/>
                      <a:tailEnd type="none" w="sm" len="sm"/>
                    </a:lnL>
                    <a:lnR w="12700" cap="flat" cmpd="sng">
                      <a:solidFill>
                        <a:srgbClr val="0000FF"/>
                      </a:solidFill>
                      <a:prstDash val="solid"/>
                      <a:round/>
                      <a:headEnd type="none" w="sm" len="sm"/>
                      <a:tailEnd type="none" w="sm" len="sm"/>
                    </a:lnR>
                    <a:lnT w="12700" cap="flat" cmpd="sng">
                      <a:solidFill>
                        <a:srgbClr val="0000FF"/>
                      </a:solidFill>
                      <a:prstDash val="solid"/>
                      <a:round/>
                      <a:headEnd type="none" w="sm" len="sm"/>
                      <a:tailEnd type="none" w="sm" len="sm"/>
                    </a:lnT>
                    <a:lnB w="127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r>
                        <a:rPr lang="sv" sz="1100" b="1"/>
                        <a:t>Lektion</a:t>
                      </a:r>
                      <a:endParaRPr sz="1100" b="1"/>
                    </a:p>
                  </a:txBody>
                  <a:tcPr marL="63500" marR="63500" marT="63500" marB="63500">
                    <a:lnL w="12700" cap="flat" cmpd="sng">
                      <a:solidFill>
                        <a:srgbClr val="0000FF"/>
                      </a:solidFill>
                      <a:prstDash val="solid"/>
                      <a:round/>
                      <a:headEnd type="none" w="sm" len="sm"/>
                      <a:tailEnd type="none" w="sm" len="sm"/>
                    </a:lnL>
                    <a:lnR w="12700" cap="flat" cmpd="sng">
                      <a:solidFill>
                        <a:srgbClr val="0000FF"/>
                      </a:solidFill>
                      <a:prstDash val="solid"/>
                      <a:round/>
                      <a:headEnd type="none" w="sm" len="sm"/>
                      <a:tailEnd type="none" w="sm" len="sm"/>
                    </a:lnR>
                    <a:lnT w="12700" cap="flat" cmpd="sng">
                      <a:solidFill>
                        <a:srgbClr val="0000FF"/>
                      </a:solidFill>
                      <a:prstDash val="solid"/>
                      <a:round/>
                      <a:headEnd type="none" w="sm" len="sm"/>
                      <a:tailEnd type="none" w="sm" len="sm"/>
                    </a:lnT>
                    <a:lnB w="127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r>
                        <a:rPr lang="sv" sz="1100" b="1"/>
                        <a:t>Betreuer</a:t>
                      </a:r>
                      <a:endParaRPr sz="1100" b="1"/>
                    </a:p>
                  </a:txBody>
                  <a:tcPr marL="63500" marR="63500" marT="63500" marB="63500">
                    <a:lnL w="12700" cap="flat" cmpd="sng">
                      <a:solidFill>
                        <a:srgbClr val="0000FF"/>
                      </a:solidFill>
                      <a:prstDash val="solid"/>
                      <a:round/>
                      <a:headEnd type="none" w="sm" len="sm"/>
                      <a:tailEnd type="none" w="sm" len="sm"/>
                    </a:lnL>
                    <a:lnR w="12700" cap="flat" cmpd="sng">
                      <a:solidFill>
                        <a:srgbClr val="0000FF"/>
                      </a:solidFill>
                      <a:prstDash val="solid"/>
                      <a:round/>
                      <a:headEnd type="none" w="sm" len="sm"/>
                      <a:tailEnd type="none" w="sm" len="sm"/>
                    </a:lnR>
                    <a:lnT w="12700" cap="flat" cmpd="sng">
                      <a:solidFill>
                        <a:srgbClr val="0000FF"/>
                      </a:solidFill>
                      <a:prstDash val="solid"/>
                      <a:round/>
                      <a:headEnd type="none" w="sm" len="sm"/>
                      <a:tailEnd type="none" w="sm" len="sm"/>
                    </a:lnT>
                    <a:lnB w="127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r>
                        <a:rPr lang="sv" sz="1100" b="1"/>
                        <a:t>Tag </a:t>
                      </a:r>
                      <a:endParaRPr sz="1100" b="1"/>
                    </a:p>
                  </a:txBody>
                  <a:tcPr marL="63500" marR="63500" marT="63500" marB="63500">
                    <a:lnL w="12700" cap="flat" cmpd="sng">
                      <a:solidFill>
                        <a:srgbClr val="0000FF"/>
                      </a:solidFill>
                      <a:prstDash val="solid"/>
                      <a:round/>
                      <a:headEnd type="none" w="sm" len="sm"/>
                      <a:tailEnd type="none" w="sm" len="sm"/>
                    </a:lnL>
                    <a:lnR w="12700" cap="flat" cmpd="sng">
                      <a:solidFill>
                        <a:srgbClr val="0000FF"/>
                      </a:solidFill>
                      <a:prstDash val="solid"/>
                      <a:round/>
                      <a:headEnd type="none" w="sm" len="sm"/>
                      <a:tailEnd type="none" w="sm" len="sm"/>
                    </a:lnR>
                    <a:lnT w="12700" cap="flat" cmpd="sng">
                      <a:solidFill>
                        <a:srgbClr val="0000FF"/>
                      </a:solidFill>
                      <a:prstDash val="solid"/>
                      <a:round/>
                      <a:headEnd type="none" w="sm" len="sm"/>
                      <a:tailEnd type="none" w="sm" len="sm"/>
                    </a:lnT>
                    <a:lnB w="12700"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r>
                        <a:rPr lang="sv" sz="1100" b="1"/>
                        <a:t>Zeit</a:t>
                      </a:r>
                      <a:endParaRPr sz="1100" b="1"/>
                    </a:p>
                  </a:txBody>
                  <a:tcPr marL="63500" marR="63500" marT="63500" marB="63500">
                    <a:lnL w="12700" cap="flat" cmpd="sng">
                      <a:solidFill>
                        <a:srgbClr val="0000FF"/>
                      </a:solidFill>
                      <a:prstDash val="solid"/>
                      <a:round/>
                      <a:headEnd type="none" w="sm" len="sm"/>
                      <a:tailEnd type="none" w="sm" len="sm"/>
                    </a:lnL>
                    <a:lnR w="12700" cap="flat" cmpd="sng">
                      <a:solidFill>
                        <a:srgbClr val="0000FF"/>
                      </a:solidFill>
                      <a:prstDash val="solid"/>
                      <a:round/>
                      <a:headEnd type="none" w="sm" len="sm"/>
                      <a:tailEnd type="none" w="sm" len="sm"/>
                    </a:lnR>
                    <a:lnT w="12700" cap="flat" cmpd="sng">
                      <a:solidFill>
                        <a:srgbClr val="0000FF"/>
                      </a:solidFill>
                      <a:prstDash val="solid"/>
                      <a:round/>
                      <a:headEnd type="none" w="sm" len="sm"/>
                      <a:tailEnd type="none" w="sm" len="sm"/>
                    </a:lnT>
                    <a:lnB w="12700" cap="flat" cmpd="sng">
                      <a:solidFill>
                        <a:srgbClr val="0000FF"/>
                      </a:solidFill>
                      <a:prstDash val="solid"/>
                      <a:round/>
                      <a:headEnd type="none" w="sm" len="sm"/>
                      <a:tailEnd type="none" w="sm" len="sm"/>
                    </a:lnB>
                  </a:tcPr>
                </a:tc>
                <a:extLst>
                  <a:ext uri="{0D108BD9-81ED-4DB2-BD59-A6C34878D82A}">
                    <a16:rowId xmlns:a16="http://schemas.microsoft.com/office/drawing/2014/main" val="10000"/>
                  </a:ext>
                </a:extLst>
              </a:tr>
              <a:tr h="677225">
                <a:tc>
                  <a:txBody>
                    <a:bodyPr/>
                    <a:lstStyle/>
                    <a:p>
                      <a:pPr marL="0" lvl="0" indent="0" algn="l" rtl="0">
                        <a:spcBef>
                          <a:spcPts val="0"/>
                        </a:spcBef>
                        <a:spcAft>
                          <a:spcPts val="0"/>
                        </a:spcAft>
                        <a:buNone/>
                      </a:pPr>
                      <a:r>
                        <a:rPr lang="sv" sz="1100" b="1"/>
                        <a:t>Tilda W. Felicia R.</a:t>
                      </a:r>
                      <a:endParaRPr sz="1100" b="1"/>
                    </a:p>
                  </a:txBody>
                  <a:tcPr marL="63500" marR="63500" marT="63500" marB="63500">
                    <a:lnT w="12700" cap="flat" cmpd="sng">
                      <a:solidFill>
                        <a:srgbClr val="0000FF"/>
                      </a:solidFill>
                      <a:prstDash val="solid"/>
                      <a:round/>
                      <a:headEnd type="none" w="sm" len="sm"/>
                      <a:tailEnd type="none" w="sm" len="sm"/>
                    </a:lnT>
                  </a:tcPr>
                </a:tc>
                <a:tc>
                  <a:txBody>
                    <a:bodyPr/>
                    <a:lstStyle/>
                    <a:p>
                      <a:pPr marL="0" lvl="0" indent="0" algn="l" rtl="0">
                        <a:spcBef>
                          <a:spcPts val="0"/>
                        </a:spcBef>
                        <a:spcAft>
                          <a:spcPts val="0"/>
                        </a:spcAft>
                        <a:buNone/>
                      </a:pPr>
                      <a:r>
                        <a:rPr lang="sv" sz="1100" b="1"/>
                        <a:t>Deutsch</a:t>
                      </a:r>
                      <a:endParaRPr sz="1100" b="1"/>
                    </a:p>
                    <a:p>
                      <a:pPr marL="0" lvl="0" indent="0" algn="l" rtl="0">
                        <a:spcBef>
                          <a:spcPts val="0"/>
                        </a:spcBef>
                        <a:spcAft>
                          <a:spcPts val="0"/>
                        </a:spcAft>
                        <a:buNone/>
                      </a:pPr>
                      <a:r>
                        <a:rPr lang="sv" sz="1100" b="1"/>
                        <a:t>“Draussen vor der Tür”</a:t>
                      </a:r>
                      <a:endParaRPr sz="1100" b="1"/>
                    </a:p>
                  </a:txBody>
                  <a:tcPr marL="63500" marR="63500" marT="63500" marB="63500">
                    <a:lnT w="12700" cap="flat" cmpd="sng">
                      <a:solidFill>
                        <a:srgbClr val="0000FF"/>
                      </a:solidFill>
                      <a:prstDash val="solid"/>
                      <a:round/>
                      <a:headEnd type="none" w="sm" len="sm"/>
                      <a:tailEnd type="none" w="sm" len="sm"/>
                    </a:lnT>
                  </a:tcPr>
                </a:tc>
                <a:tc>
                  <a:txBody>
                    <a:bodyPr/>
                    <a:lstStyle/>
                    <a:p>
                      <a:pPr marL="0" lvl="0" indent="0" algn="l" rtl="0">
                        <a:spcBef>
                          <a:spcPts val="0"/>
                        </a:spcBef>
                        <a:spcAft>
                          <a:spcPts val="0"/>
                        </a:spcAft>
                        <a:buNone/>
                      </a:pPr>
                      <a:r>
                        <a:rPr lang="sv" sz="1100" b="1"/>
                        <a:t>Frau B.Marten</a:t>
                      </a:r>
                      <a:endParaRPr sz="1100" b="1"/>
                    </a:p>
                  </a:txBody>
                  <a:tcPr marL="63500" marR="63500" marT="63500" marB="63500">
                    <a:lnT w="12700" cap="flat" cmpd="sng">
                      <a:solidFill>
                        <a:srgbClr val="0000FF"/>
                      </a:solidFill>
                      <a:prstDash val="solid"/>
                      <a:round/>
                      <a:headEnd type="none" w="sm" len="sm"/>
                      <a:tailEnd type="none" w="sm" len="sm"/>
                    </a:lnT>
                  </a:tcPr>
                </a:tc>
                <a:tc>
                  <a:txBody>
                    <a:bodyPr/>
                    <a:lstStyle/>
                    <a:p>
                      <a:pPr marL="0" lvl="0" indent="0" algn="l" rtl="0">
                        <a:spcBef>
                          <a:spcPts val="0"/>
                        </a:spcBef>
                        <a:spcAft>
                          <a:spcPts val="0"/>
                        </a:spcAft>
                        <a:buNone/>
                      </a:pPr>
                      <a:r>
                        <a:rPr lang="sv" sz="1100" b="1"/>
                        <a:t>Montag 29.4.</a:t>
                      </a:r>
                      <a:endParaRPr sz="1100" b="1"/>
                    </a:p>
                  </a:txBody>
                  <a:tcPr marL="63500" marR="63500" marT="63500" marB="63500">
                    <a:lnT w="12700" cap="flat" cmpd="sng">
                      <a:solidFill>
                        <a:srgbClr val="0000FF"/>
                      </a:solidFill>
                      <a:prstDash val="solid"/>
                      <a:round/>
                      <a:headEnd type="none" w="sm" len="sm"/>
                      <a:tailEnd type="none" w="sm" len="sm"/>
                    </a:lnT>
                  </a:tcPr>
                </a:tc>
                <a:tc>
                  <a:txBody>
                    <a:bodyPr/>
                    <a:lstStyle/>
                    <a:p>
                      <a:pPr marL="0" lvl="0" indent="0" algn="l" rtl="0">
                        <a:spcBef>
                          <a:spcPts val="0"/>
                        </a:spcBef>
                        <a:spcAft>
                          <a:spcPts val="0"/>
                        </a:spcAft>
                        <a:buNone/>
                      </a:pPr>
                      <a:r>
                        <a:rPr lang="sv" sz="1100" b="1"/>
                        <a:t>08. - 9.00</a:t>
                      </a:r>
                      <a:endParaRPr sz="1100" b="1"/>
                    </a:p>
                  </a:txBody>
                  <a:tcPr marL="63500" marR="63500" marT="63500" marB="63500">
                    <a:lnT w="12700" cap="flat" cmpd="sng">
                      <a:solidFill>
                        <a:srgbClr val="0000FF"/>
                      </a:solidFill>
                      <a:prstDash val="solid"/>
                      <a:round/>
                      <a:headEnd type="none" w="sm" len="sm"/>
                      <a:tailEnd type="none" w="sm" len="sm"/>
                    </a:lnT>
                  </a:tcPr>
                </a:tc>
                <a:extLst>
                  <a:ext uri="{0D108BD9-81ED-4DB2-BD59-A6C34878D82A}">
                    <a16:rowId xmlns:a16="http://schemas.microsoft.com/office/drawing/2014/main" val="10001"/>
                  </a:ext>
                </a:extLst>
              </a:tr>
              <a:tr h="691675">
                <a:tc>
                  <a:txBody>
                    <a:bodyPr/>
                    <a:lstStyle/>
                    <a:p>
                      <a:pPr marL="0" lvl="0" indent="0" algn="l" rtl="0">
                        <a:spcBef>
                          <a:spcPts val="0"/>
                        </a:spcBef>
                        <a:spcAft>
                          <a:spcPts val="0"/>
                        </a:spcAft>
                        <a:buNone/>
                      </a:pPr>
                      <a:r>
                        <a:rPr lang="sv" sz="1100" b="1"/>
                        <a:t>Emma S.</a:t>
                      </a:r>
                      <a:endParaRPr sz="1100" b="1"/>
                    </a:p>
                    <a:p>
                      <a:pPr marL="0" lvl="0" indent="0" algn="l" rtl="0">
                        <a:spcBef>
                          <a:spcPts val="0"/>
                        </a:spcBef>
                        <a:spcAft>
                          <a:spcPts val="0"/>
                        </a:spcAft>
                        <a:buNone/>
                      </a:pPr>
                      <a:r>
                        <a:rPr lang="sv" sz="1100" b="1"/>
                        <a:t>Edit L.</a:t>
                      </a:r>
                      <a:endParaRPr sz="1100" b="1"/>
                    </a:p>
                    <a:p>
                      <a:pPr marL="0" lvl="0" indent="0" algn="l" rtl="0">
                        <a:spcBef>
                          <a:spcPts val="0"/>
                        </a:spcBef>
                        <a:spcAft>
                          <a:spcPts val="0"/>
                        </a:spcAft>
                        <a:buNone/>
                      </a:pPr>
                      <a:endParaRPr sz="1100" b="1"/>
                    </a:p>
                  </a:txBody>
                  <a:tcPr marL="63500" marR="63500" marT="63500" marB="63500"/>
                </a:tc>
                <a:tc>
                  <a:txBody>
                    <a:bodyPr/>
                    <a:lstStyle/>
                    <a:p>
                      <a:pPr marL="0" lvl="0" indent="0" algn="l" rtl="0">
                        <a:spcBef>
                          <a:spcPts val="0"/>
                        </a:spcBef>
                        <a:spcAft>
                          <a:spcPts val="0"/>
                        </a:spcAft>
                        <a:buNone/>
                      </a:pPr>
                      <a:r>
                        <a:rPr lang="sv" sz="1100" b="1"/>
                        <a:t>Englisch</a:t>
                      </a:r>
                      <a:endParaRPr sz="1100" b="1"/>
                    </a:p>
                    <a:p>
                      <a:pPr marL="0" lvl="0" indent="0" algn="l" rtl="0">
                        <a:spcBef>
                          <a:spcPts val="0"/>
                        </a:spcBef>
                        <a:spcAft>
                          <a:spcPts val="0"/>
                        </a:spcAft>
                        <a:buNone/>
                      </a:pPr>
                      <a:r>
                        <a:rPr lang="sv" sz="1100" b="1"/>
                        <a:t>“The boy in the Striped Pyjamas”</a:t>
                      </a:r>
                      <a:endParaRPr sz="1100" b="1"/>
                    </a:p>
                  </a:txBody>
                  <a:tcPr marL="63500" marR="63500" marT="63500" marB="63500"/>
                </a:tc>
                <a:tc>
                  <a:txBody>
                    <a:bodyPr/>
                    <a:lstStyle/>
                    <a:p>
                      <a:pPr marL="0" lvl="0" indent="0" algn="l" rtl="0">
                        <a:spcBef>
                          <a:spcPts val="0"/>
                        </a:spcBef>
                        <a:spcAft>
                          <a:spcPts val="0"/>
                        </a:spcAft>
                        <a:buNone/>
                      </a:pPr>
                      <a:r>
                        <a:rPr lang="sv" sz="1100" b="1"/>
                        <a:t>Herr A. Fransson</a:t>
                      </a:r>
                      <a:endParaRPr sz="1100" b="1"/>
                    </a:p>
                    <a:p>
                      <a:pPr marL="0" lvl="0" indent="0" algn="l" rtl="0">
                        <a:spcBef>
                          <a:spcPts val="0"/>
                        </a:spcBef>
                        <a:spcAft>
                          <a:spcPts val="0"/>
                        </a:spcAft>
                        <a:buNone/>
                      </a:pPr>
                      <a:r>
                        <a:rPr lang="sv" sz="1100" b="1"/>
                        <a:t>Frau N. Karlström</a:t>
                      </a:r>
                      <a:endParaRPr sz="1100" b="1"/>
                    </a:p>
                  </a:txBody>
                  <a:tcPr marL="63500" marR="63500" marT="63500" marB="63500"/>
                </a:tc>
                <a:tc>
                  <a:txBody>
                    <a:bodyPr/>
                    <a:lstStyle/>
                    <a:p>
                      <a:pPr marL="0" lvl="0" indent="0" algn="l" rtl="0">
                        <a:spcBef>
                          <a:spcPts val="0"/>
                        </a:spcBef>
                        <a:spcAft>
                          <a:spcPts val="0"/>
                        </a:spcAft>
                        <a:buNone/>
                      </a:pPr>
                      <a:r>
                        <a:rPr lang="sv" sz="1100" b="1"/>
                        <a:t>Dienstag 30.4.</a:t>
                      </a:r>
                      <a:endParaRPr sz="1100" b="1"/>
                    </a:p>
                  </a:txBody>
                  <a:tcPr marL="63500" marR="63500" marT="63500" marB="63500"/>
                </a:tc>
                <a:tc>
                  <a:txBody>
                    <a:bodyPr/>
                    <a:lstStyle/>
                    <a:p>
                      <a:pPr marL="0" lvl="0" indent="0" algn="l" rtl="0">
                        <a:spcBef>
                          <a:spcPts val="0"/>
                        </a:spcBef>
                        <a:spcAft>
                          <a:spcPts val="0"/>
                        </a:spcAft>
                        <a:buNone/>
                      </a:pPr>
                      <a:r>
                        <a:rPr lang="sv" sz="1100" b="1"/>
                        <a:t>8.10-9.25</a:t>
                      </a:r>
                      <a:endParaRPr sz="1100" b="1"/>
                    </a:p>
                  </a:txBody>
                  <a:tcPr marL="63500" marR="63500" marT="63500" marB="63500"/>
                </a:tc>
                <a:extLst>
                  <a:ext uri="{0D108BD9-81ED-4DB2-BD59-A6C34878D82A}">
                    <a16:rowId xmlns:a16="http://schemas.microsoft.com/office/drawing/2014/main" val="10002"/>
                  </a:ext>
                </a:extLst>
              </a:tr>
              <a:tr h="691675">
                <a:tc>
                  <a:txBody>
                    <a:bodyPr/>
                    <a:lstStyle/>
                    <a:p>
                      <a:pPr marL="0" lvl="0" indent="0" algn="l" rtl="0">
                        <a:spcBef>
                          <a:spcPts val="0"/>
                        </a:spcBef>
                        <a:spcAft>
                          <a:spcPts val="0"/>
                        </a:spcAft>
                        <a:buNone/>
                      </a:pPr>
                      <a:r>
                        <a:rPr lang="sv" sz="1100" b="1"/>
                        <a:t>Alma G.</a:t>
                      </a:r>
                      <a:endParaRPr sz="1100" b="1"/>
                    </a:p>
                    <a:p>
                      <a:pPr marL="0" lvl="0" indent="0" algn="l" rtl="0">
                        <a:spcBef>
                          <a:spcPts val="0"/>
                        </a:spcBef>
                        <a:spcAft>
                          <a:spcPts val="0"/>
                        </a:spcAft>
                        <a:buNone/>
                      </a:pPr>
                      <a:r>
                        <a:rPr lang="sv" sz="1100" b="1"/>
                        <a:t>Isidor F.</a:t>
                      </a:r>
                      <a:endParaRPr sz="1100" b="1"/>
                    </a:p>
                    <a:p>
                      <a:pPr marL="0" lvl="0" indent="0" algn="l" rtl="0">
                        <a:spcBef>
                          <a:spcPts val="0"/>
                        </a:spcBef>
                        <a:spcAft>
                          <a:spcPts val="0"/>
                        </a:spcAft>
                        <a:buNone/>
                      </a:pPr>
                      <a:r>
                        <a:rPr lang="sv" sz="1100" b="1"/>
                        <a:t>Axel H. </a:t>
                      </a:r>
                      <a:endParaRPr sz="1100" b="1"/>
                    </a:p>
                  </a:txBody>
                  <a:tcPr marL="63500" marR="63500" marT="63500" marB="63500"/>
                </a:tc>
                <a:tc>
                  <a:txBody>
                    <a:bodyPr/>
                    <a:lstStyle/>
                    <a:p>
                      <a:pPr marL="0" lvl="0" indent="0" algn="l" rtl="0">
                        <a:spcBef>
                          <a:spcPts val="0"/>
                        </a:spcBef>
                        <a:spcAft>
                          <a:spcPts val="0"/>
                        </a:spcAft>
                        <a:buNone/>
                      </a:pPr>
                      <a:r>
                        <a:rPr lang="sv" sz="1100" b="1"/>
                        <a:t>Schwedisch</a:t>
                      </a:r>
                      <a:endParaRPr sz="1100" b="1"/>
                    </a:p>
                    <a:p>
                      <a:pPr marL="0" lvl="0" indent="0" algn="l" rtl="0">
                        <a:spcBef>
                          <a:spcPts val="0"/>
                        </a:spcBef>
                        <a:spcAft>
                          <a:spcPts val="0"/>
                        </a:spcAft>
                        <a:buNone/>
                      </a:pPr>
                      <a:r>
                        <a:rPr lang="sv" sz="1100" b="1"/>
                        <a:t>“Anna, Hanna och </a:t>
                      </a:r>
                      <a:endParaRPr sz="1100" b="1"/>
                    </a:p>
                    <a:p>
                      <a:pPr marL="0" lvl="0" indent="0" algn="l" rtl="0">
                        <a:spcBef>
                          <a:spcPts val="0"/>
                        </a:spcBef>
                        <a:spcAft>
                          <a:spcPts val="0"/>
                        </a:spcAft>
                        <a:buNone/>
                      </a:pPr>
                      <a:r>
                        <a:rPr lang="sv" sz="1100" b="1"/>
                        <a:t>Johanna”</a:t>
                      </a:r>
                      <a:endParaRPr sz="1100" b="1"/>
                    </a:p>
                  </a:txBody>
                  <a:tcPr marL="63500" marR="63500" marT="63500" marB="63500"/>
                </a:tc>
                <a:tc>
                  <a:txBody>
                    <a:bodyPr/>
                    <a:lstStyle/>
                    <a:p>
                      <a:pPr marL="0" lvl="0" indent="0" algn="l" rtl="0">
                        <a:spcBef>
                          <a:spcPts val="0"/>
                        </a:spcBef>
                        <a:spcAft>
                          <a:spcPts val="0"/>
                        </a:spcAft>
                        <a:buNone/>
                      </a:pPr>
                      <a:r>
                        <a:rPr lang="sv" sz="1100" b="1"/>
                        <a:t>Frau N. Karlström</a:t>
                      </a:r>
                      <a:endParaRPr sz="1100" b="1"/>
                    </a:p>
                    <a:p>
                      <a:pPr marL="0" lvl="0" indent="0" algn="l" rtl="0">
                        <a:spcBef>
                          <a:spcPts val="0"/>
                        </a:spcBef>
                        <a:spcAft>
                          <a:spcPts val="0"/>
                        </a:spcAft>
                        <a:buNone/>
                      </a:pPr>
                      <a:r>
                        <a:rPr lang="sv" sz="1100" b="1"/>
                        <a:t>Herr H. Svensson</a:t>
                      </a:r>
                      <a:endParaRPr sz="1100" b="1"/>
                    </a:p>
                  </a:txBody>
                  <a:tcPr marL="63500" marR="63500" marT="63500" marB="63500"/>
                </a:tc>
                <a:tc>
                  <a:txBody>
                    <a:bodyPr/>
                    <a:lstStyle/>
                    <a:p>
                      <a:pPr marL="0" lvl="0" indent="0" algn="l" rtl="0">
                        <a:spcBef>
                          <a:spcPts val="0"/>
                        </a:spcBef>
                        <a:spcAft>
                          <a:spcPts val="0"/>
                        </a:spcAft>
                        <a:buNone/>
                      </a:pPr>
                      <a:r>
                        <a:rPr lang="sv" sz="1100" b="1"/>
                        <a:t>Montag 29.4.</a:t>
                      </a:r>
                      <a:endParaRPr sz="1100" b="1"/>
                    </a:p>
                  </a:txBody>
                  <a:tcPr marL="63500" marR="63500" marT="63500" marB="63500"/>
                </a:tc>
                <a:tc>
                  <a:txBody>
                    <a:bodyPr/>
                    <a:lstStyle/>
                    <a:p>
                      <a:pPr marL="0" lvl="0" indent="0" algn="l" rtl="0">
                        <a:spcBef>
                          <a:spcPts val="0"/>
                        </a:spcBef>
                        <a:spcAft>
                          <a:spcPts val="0"/>
                        </a:spcAft>
                        <a:buNone/>
                      </a:pPr>
                      <a:r>
                        <a:rPr lang="sv" sz="1100" b="1"/>
                        <a:t>12.20-13.35</a:t>
                      </a:r>
                      <a:endParaRPr sz="1100" b="1"/>
                    </a:p>
                  </a:txBody>
                  <a:tcPr marL="63500" marR="63500" marT="63500" marB="63500"/>
                </a:tc>
                <a:extLst>
                  <a:ext uri="{0D108BD9-81ED-4DB2-BD59-A6C34878D82A}">
                    <a16:rowId xmlns:a16="http://schemas.microsoft.com/office/drawing/2014/main" val="10003"/>
                  </a:ext>
                </a:extLst>
              </a:tr>
              <a:tr h="992975">
                <a:tc>
                  <a:txBody>
                    <a:bodyPr/>
                    <a:lstStyle/>
                    <a:p>
                      <a:pPr marL="0" lvl="0" indent="0" algn="l" rtl="0">
                        <a:spcBef>
                          <a:spcPts val="0"/>
                        </a:spcBef>
                        <a:spcAft>
                          <a:spcPts val="0"/>
                        </a:spcAft>
                        <a:buNone/>
                      </a:pPr>
                      <a:r>
                        <a:rPr lang="sv" sz="1100" b="1"/>
                        <a:t>Alma G.</a:t>
                      </a:r>
                      <a:endParaRPr sz="1100" b="1"/>
                    </a:p>
                    <a:p>
                      <a:pPr marL="0" lvl="0" indent="0" algn="l" rtl="0">
                        <a:spcBef>
                          <a:spcPts val="0"/>
                        </a:spcBef>
                        <a:spcAft>
                          <a:spcPts val="0"/>
                        </a:spcAft>
                        <a:buNone/>
                      </a:pPr>
                      <a:r>
                        <a:rPr lang="sv" sz="1100" b="1"/>
                        <a:t>Isidor F.</a:t>
                      </a:r>
                      <a:endParaRPr sz="1100" b="1"/>
                    </a:p>
                    <a:p>
                      <a:pPr marL="0" lvl="0" indent="0" algn="l" rtl="0">
                        <a:spcBef>
                          <a:spcPts val="0"/>
                        </a:spcBef>
                        <a:spcAft>
                          <a:spcPts val="0"/>
                        </a:spcAft>
                        <a:buNone/>
                      </a:pPr>
                      <a:r>
                        <a:rPr lang="sv" sz="1100" b="1"/>
                        <a:t>Axel H.</a:t>
                      </a:r>
                      <a:endParaRPr sz="1100" b="1"/>
                    </a:p>
                  </a:txBody>
                  <a:tcPr marL="63500" marR="63500" marT="63500" marB="63500"/>
                </a:tc>
                <a:tc>
                  <a:txBody>
                    <a:bodyPr/>
                    <a:lstStyle/>
                    <a:p>
                      <a:pPr marL="0" lvl="0" indent="0" algn="l" rtl="0">
                        <a:spcBef>
                          <a:spcPts val="0"/>
                        </a:spcBef>
                        <a:spcAft>
                          <a:spcPts val="0"/>
                        </a:spcAft>
                        <a:buNone/>
                      </a:pPr>
                      <a:r>
                        <a:rPr lang="sv" sz="1100" b="1"/>
                        <a:t>Übersetzung</a:t>
                      </a:r>
                      <a:endParaRPr sz="1100" b="1"/>
                    </a:p>
                  </a:txBody>
                  <a:tcPr marL="63500" marR="63500" marT="63500" marB="63500"/>
                </a:tc>
                <a:tc>
                  <a:txBody>
                    <a:bodyPr/>
                    <a:lstStyle/>
                    <a:p>
                      <a:pPr marL="0" lvl="0" indent="0" algn="l" rtl="0">
                        <a:spcBef>
                          <a:spcPts val="0"/>
                        </a:spcBef>
                        <a:spcAft>
                          <a:spcPts val="0"/>
                        </a:spcAft>
                        <a:buNone/>
                      </a:pPr>
                      <a:r>
                        <a:rPr lang="sv" sz="1100" b="1"/>
                        <a:t>Frau N. Karlström</a:t>
                      </a:r>
                      <a:endParaRPr sz="1100" b="1"/>
                    </a:p>
                  </a:txBody>
                  <a:tcPr marL="63500" marR="63500" marT="63500" marB="63500"/>
                </a:tc>
                <a:tc>
                  <a:txBody>
                    <a:bodyPr/>
                    <a:lstStyle/>
                    <a:p>
                      <a:pPr marL="0" lvl="0" indent="0" algn="l" rtl="0">
                        <a:spcBef>
                          <a:spcPts val="0"/>
                        </a:spcBef>
                        <a:spcAft>
                          <a:spcPts val="0"/>
                        </a:spcAft>
                        <a:buNone/>
                      </a:pPr>
                      <a:endParaRPr sz="1100" b="1"/>
                    </a:p>
                  </a:txBody>
                  <a:tcPr marL="63500" marR="63500" marT="63500" marB="63500"/>
                </a:tc>
                <a:tc>
                  <a:txBody>
                    <a:bodyPr/>
                    <a:lstStyle/>
                    <a:p>
                      <a:pPr marL="0" lvl="0" indent="0" algn="l" rtl="0">
                        <a:spcBef>
                          <a:spcPts val="0"/>
                        </a:spcBef>
                        <a:spcAft>
                          <a:spcPts val="0"/>
                        </a:spcAft>
                        <a:buNone/>
                      </a:pPr>
                      <a:endParaRPr sz="1100" b="1"/>
                    </a:p>
                  </a:txBody>
                  <a:tcPr marL="63500" marR="63500" marT="63500" marB="63500"/>
                </a:tc>
                <a:extLst>
                  <a:ext uri="{0D108BD9-81ED-4DB2-BD59-A6C34878D82A}">
                    <a16:rowId xmlns:a16="http://schemas.microsoft.com/office/drawing/2014/main" val="10004"/>
                  </a:ext>
                </a:extLst>
              </a:tr>
            </a:tbl>
          </a:graphicData>
        </a:graphic>
      </p:graphicFrame>
      <p:sp>
        <p:nvSpPr>
          <p:cNvPr id="73" name="Google Shape;73;p15"/>
          <p:cNvSpPr txBox="1"/>
          <p:nvPr/>
        </p:nvSpPr>
        <p:spPr>
          <a:xfrm>
            <a:off x="311700" y="486525"/>
            <a:ext cx="7075200" cy="1757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100"/>
          </a:p>
          <a:p>
            <a:pPr marL="0" lvl="0" indent="0" algn="l" rtl="0">
              <a:lnSpc>
                <a:spcPct val="115000"/>
              </a:lnSpc>
              <a:spcBef>
                <a:spcPts val="0"/>
              </a:spcBef>
              <a:spcAft>
                <a:spcPts val="0"/>
              </a:spcAft>
              <a:buNone/>
            </a:pPr>
            <a:endParaRPr sz="1100"/>
          </a:p>
          <a:p>
            <a:pPr marL="0" lvl="0" indent="0" algn="l" rtl="0">
              <a:lnSpc>
                <a:spcPct val="115000"/>
              </a:lnSpc>
              <a:spcBef>
                <a:spcPts val="0"/>
              </a:spcBef>
              <a:spcAft>
                <a:spcPts val="0"/>
              </a:spcAft>
              <a:buNone/>
            </a:pPr>
            <a:r>
              <a:rPr lang="sv" sz="1800" b="1"/>
              <a:t>Lies mit uns! Teil 2: Der Mensch und seine Welt / Read with us! Part 2: The man and his world</a:t>
            </a:r>
            <a:endParaRPr sz="1800" b="1"/>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sz="11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249850" y="3443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Deutschstunde</a:t>
            </a:r>
            <a:endParaRPr/>
          </a:p>
        </p:txBody>
      </p:sp>
      <p:sp>
        <p:nvSpPr>
          <p:cNvPr id="79" name="Google Shape;79;p1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Tilda, Felicia</a:t>
            </a:r>
            <a:endParaRPr/>
          </a:p>
          <a:p>
            <a:pPr marL="0" lvl="0" indent="0" algn="l" rtl="0">
              <a:spcBef>
                <a:spcPts val="1600"/>
              </a:spcBef>
              <a:spcAft>
                <a:spcPts val="0"/>
              </a:spcAft>
              <a:buNone/>
            </a:pPr>
            <a:r>
              <a:rPr lang="sv"/>
              <a:t>bei der Durchführung der</a:t>
            </a:r>
            <a:endParaRPr/>
          </a:p>
          <a:p>
            <a:pPr marL="0" lvl="0" indent="0" algn="l" rtl="0">
              <a:spcBef>
                <a:spcPts val="1600"/>
              </a:spcBef>
              <a:spcAft>
                <a:spcPts val="1600"/>
              </a:spcAft>
              <a:buNone/>
            </a:pPr>
            <a:r>
              <a:rPr lang="sv"/>
              <a:t>der Deutschstunde</a:t>
            </a:r>
            <a:endParaRPr/>
          </a:p>
        </p:txBody>
      </p:sp>
      <p:pic>
        <p:nvPicPr>
          <p:cNvPr id="80" name="Google Shape;80;p16"/>
          <p:cNvPicPr preferRelativeResize="0"/>
          <p:nvPr/>
        </p:nvPicPr>
        <p:blipFill>
          <a:blip r:embed="rId3">
            <a:alphaModFix/>
          </a:blip>
          <a:stretch>
            <a:fillRect/>
          </a:stretch>
        </p:blipFill>
        <p:spPr>
          <a:xfrm>
            <a:off x="3205525" y="76175"/>
            <a:ext cx="5938473" cy="47981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Deutschstunde</a:t>
            </a:r>
            <a:endParaRPr/>
          </a:p>
        </p:txBody>
      </p:sp>
      <p:sp>
        <p:nvSpPr>
          <p:cNvPr id="86" name="Google Shape;86;p1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7" name="Google Shape;87;p17"/>
          <p:cNvPicPr preferRelativeResize="0"/>
          <p:nvPr/>
        </p:nvPicPr>
        <p:blipFill>
          <a:blip r:embed="rId3">
            <a:alphaModFix/>
          </a:blip>
          <a:stretch>
            <a:fillRect/>
          </a:stretch>
        </p:blipFill>
        <p:spPr>
          <a:xfrm>
            <a:off x="202500" y="1017750"/>
            <a:ext cx="4770777" cy="3762050"/>
          </a:xfrm>
          <a:prstGeom prst="rect">
            <a:avLst/>
          </a:prstGeom>
          <a:noFill/>
          <a:ln>
            <a:noFill/>
          </a:ln>
        </p:spPr>
      </p:pic>
      <p:pic>
        <p:nvPicPr>
          <p:cNvPr id="88" name="Google Shape;88;p17"/>
          <p:cNvPicPr preferRelativeResize="0"/>
          <p:nvPr/>
        </p:nvPicPr>
        <p:blipFill>
          <a:blip r:embed="rId4">
            <a:alphaModFix/>
          </a:blip>
          <a:stretch>
            <a:fillRect/>
          </a:stretch>
        </p:blipFill>
        <p:spPr>
          <a:xfrm>
            <a:off x="4728350" y="0"/>
            <a:ext cx="4373028" cy="3825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249850" y="454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Schwedischstunde</a:t>
            </a:r>
            <a:endParaRPr/>
          </a:p>
        </p:txBody>
      </p:sp>
      <p:sp>
        <p:nvSpPr>
          <p:cNvPr id="94" name="Google Shape;94;p18"/>
          <p:cNvSpPr txBox="1">
            <a:spLocks noGrp="1"/>
          </p:cNvSpPr>
          <p:nvPr>
            <p:ph type="body" idx="1"/>
          </p:nvPr>
        </p:nvSpPr>
        <p:spPr>
          <a:xfrm>
            <a:off x="249850" y="273975"/>
            <a:ext cx="8582400" cy="331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sv"/>
              <a:t>Die Schwedischstunde </a:t>
            </a:r>
            <a:endParaRPr/>
          </a:p>
          <a:p>
            <a:pPr marL="0" lvl="0" indent="0" algn="l" rtl="0">
              <a:spcBef>
                <a:spcPts val="1600"/>
              </a:spcBef>
              <a:spcAft>
                <a:spcPts val="0"/>
              </a:spcAft>
              <a:buNone/>
            </a:pPr>
            <a:r>
              <a:rPr lang="sv"/>
              <a:t>wurde von Axel, Alma </a:t>
            </a:r>
            <a:endParaRPr/>
          </a:p>
          <a:p>
            <a:pPr marL="0" lvl="0" indent="0" algn="l" rtl="0">
              <a:spcBef>
                <a:spcPts val="1600"/>
              </a:spcBef>
              <a:spcAft>
                <a:spcPts val="0"/>
              </a:spcAft>
              <a:buNone/>
            </a:pPr>
            <a:r>
              <a:rPr lang="sv"/>
              <a:t>und Isidor übersetzt,</a:t>
            </a:r>
            <a:endParaRPr/>
          </a:p>
          <a:p>
            <a:pPr marL="0" lvl="0" indent="0" algn="l" rtl="0">
              <a:spcBef>
                <a:spcPts val="1600"/>
              </a:spcBef>
              <a:spcAft>
                <a:spcPts val="0"/>
              </a:spcAft>
              <a:buNone/>
            </a:pPr>
            <a:r>
              <a:rPr lang="sv"/>
              <a:t>vorbereitet </a:t>
            </a:r>
            <a:endParaRPr/>
          </a:p>
          <a:p>
            <a:pPr marL="0" lvl="0" indent="0" algn="l" rtl="0">
              <a:spcBef>
                <a:spcPts val="1600"/>
              </a:spcBef>
              <a:spcAft>
                <a:spcPts val="0"/>
              </a:spcAft>
              <a:buNone/>
            </a:pPr>
            <a:r>
              <a:rPr lang="sv"/>
              <a:t>und durchgeführt.</a:t>
            </a:r>
            <a:endParaRPr/>
          </a:p>
          <a:p>
            <a:pPr marL="0" lvl="0" indent="0" algn="l" rtl="0">
              <a:spcBef>
                <a:spcPts val="1600"/>
              </a:spcBef>
              <a:spcAft>
                <a:spcPts val="1600"/>
              </a:spcAft>
              <a:buNone/>
            </a:pPr>
            <a:endParaRPr/>
          </a:p>
        </p:txBody>
      </p:sp>
      <p:pic>
        <p:nvPicPr>
          <p:cNvPr id="95" name="Google Shape;95;p18"/>
          <p:cNvPicPr preferRelativeResize="0"/>
          <p:nvPr/>
        </p:nvPicPr>
        <p:blipFill>
          <a:blip r:embed="rId3">
            <a:alphaModFix/>
          </a:blip>
          <a:stretch>
            <a:fillRect/>
          </a:stretch>
        </p:blipFill>
        <p:spPr>
          <a:xfrm>
            <a:off x="3503700" y="273975"/>
            <a:ext cx="5640301" cy="4776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Englischstunde</a:t>
            </a:r>
            <a:endParaRPr/>
          </a:p>
        </p:txBody>
      </p:sp>
      <p:sp>
        <p:nvSpPr>
          <p:cNvPr id="101" name="Google Shape;101;p19"/>
          <p:cNvSpPr txBox="1">
            <a:spLocks noGrp="1"/>
          </p:cNvSpPr>
          <p:nvPr>
            <p:ph type="body" idx="1"/>
          </p:nvPr>
        </p:nvSpPr>
        <p:spPr>
          <a:xfrm>
            <a:off x="181200" y="791050"/>
            <a:ext cx="8054700" cy="3682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sv"/>
              <a:t>Edit und Emma haben die </a:t>
            </a:r>
            <a:endParaRPr/>
          </a:p>
          <a:p>
            <a:pPr marL="0" lvl="0" indent="0" algn="l" rtl="0">
              <a:lnSpc>
                <a:spcPct val="100000"/>
              </a:lnSpc>
              <a:spcBef>
                <a:spcPts val="1600"/>
              </a:spcBef>
              <a:spcAft>
                <a:spcPts val="1600"/>
              </a:spcAft>
              <a:buNone/>
            </a:pPr>
            <a:r>
              <a:rPr lang="sv"/>
              <a:t>Englischstunde gestaltet.</a:t>
            </a:r>
            <a:endParaRPr/>
          </a:p>
        </p:txBody>
      </p:sp>
      <p:pic>
        <p:nvPicPr>
          <p:cNvPr id="102" name="Google Shape;102;p19"/>
          <p:cNvPicPr preferRelativeResize="0"/>
          <p:nvPr/>
        </p:nvPicPr>
        <p:blipFill>
          <a:blip r:embed="rId3">
            <a:alphaModFix/>
          </a:blip>
          <a:stretch>
            <a:fillRect/>
          </a:stretch>
        </p:blipFill>
        <p:spPr>
          <a:xfrm>
            <a:off x="181200" y="1700950"/>
            <a:ext cx="3993402" cy="3205628"/>
          </a:xfrm>
          <a:prstGeom prst="rect">
            <a:avLst/>
          </a:prstGeom>
          <a:noFill/>
          <a:ln>
            <a:noFill/>
          </a:ln>
        </p:spPr>
      </p:pic>
      <p:pic>
        <p:nvPicPr>
          <p:cNvPr id="103" name="Google Shape;103;p19"/>
          <p:cNvPicPr preferRelativeResize="0"/>
          <p:nvPr/>
        </p:nvPicPr>
        <p:blipFill>
          <a:blip r:embed="rId4">
            <a:alphaModFix/>
          </a:blip>
          <a:stretch>
            <a:fillRect/>
          </a:stretch>
        </p:blipFill>
        <p:spPr>
          <a:xfrm>
            <a:off x="4067675" y="107625"/>
            <a:ext cx="4909226" cy="42338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Infokampagne</a:t>
            </a:r>
            <a:endParaRPr/>
          </a:p>
        </p:txBody>
      </p:sp>
      <p:sp>
        <p:nvSpPr>
          <p:cNvPr id="109" name="Google Shape;109;p20"/>
          <p:cNvSpPr txBox="1">
            <a:spLocks noGrp="1"/>
          </p:cNvSpPr>
          <p:nvPr>
            <p:ph type="body" idx="1"/>
          </p:nvPr>
        </p:nvSpPr>
        <p:spPr>
          <a:xfrm>
            <a:off x="311700" y="1093850"/>
            <a:ext cx="8520600" cy="3474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sv" b="1"/>
              <a:t>In der </a:t>
            </a:r>
            <a:endParaRPr b="1"/>
          </a:p>
          <a:p>
            <a:pPr marL="0" lvl="0" indent="0" algn="l" rtl="0">
              <a:lnSpc>
                <a:spcPct val="100000"/>
              </a:lnSpc>
              <a:spcBef>
                <a:spcPts val="1600"/>
              </a:spcBef>
              <a:spcAft>
                <a:spcPts val="0"/>
              </a:spcAft>
              <a:buNone/>
            </a:pPr>
            <a:r>
              <a:rPr lang="sv" b="1"/>
              <a:t>Schulbibliothek</a:t>
            </a:r>
            <a:endParaRPr b="1"/>
          </a:p>
          <a:p>
            <a:pPr marL="0" lvl="0" indent="0" algn="l" rtl="0">
              <a:lnSpc>
                <a:spcPct val="100000"/>
              </a:lnSpc>
              <a:spcBef>
                <a:spcPts val="1600"/>
              </a:spcBef>
              <a:spcAft>
                <a:spcPts val="0"/>
              </a:spcAft>
              <a:buNone/>
            </a:pPr>
            <a:r>
              <a:rPr lang="sv" b="1"/>
              <a:t>wurde eine</a:t>
            </a:r>
            <a:endParaRPr b="1"/>
          </a:p>
          <a:p>
            <a:pPr marL="0" lvl="0" indent="0" algn="l" rtl="0">
              <a:lnSpc>
                <a:spcPct val="100000"/>
              </a:lnSpc>
              <a:spcBef>
                <a:spcPts val="1600"/>
              </a:spcBef>
              <a:spcAft>
                <a:spcPts val="0"/>
              </a:spcAft>
              <a:buNone/>
            </a:pPr>
            <a:r>
              <a:rPr lang="sv" b="1"/>
              <a:t>Lesewoche </a:t>
            </a:r>
            <a:endParaRPr b="1"/>
          </a:p>
          <a:p>
            <a:pPr marL="0" lvl="0" indent="0" algn="l" rtl="0">
              <a:lnSpc>
                <a:spcPct val="100000"/>
              </a:lnSpc>
              <a:spcBef>
                <a:spcPts val="1600"/>
              </a:spcBef>
              <a:spcAft>
                <a:spcPts val="1600"/>
              </a:spcAft>
              <a:buNone/>
            </a:pPr>
            <a:r>
              <a:rPr lang="sv" b="1"/>
              <a:t>organisiert.</a:t>
            </a:r>
            <a:endParaRPr b="1"/>
          </a:p>
        </p:txBody>
      </p:sp>
      <p:pic>
        <p:nvPicPr>
          <p:cNvPr id="110" name="Google Shape;110;p20"/>
          <p:cNvPicPr preferRelativeResize="0"/>
          <p:nvPr/>
        </p:nvPicPr>
        <p:blipFill>
          <a:blip r:embed="rId3">
            <a:alphaModFix/>
          </a:blip>
          <a:stretch>
            <a:fillRect/>
          </a:stretch>
        </p:blipFill>
        <p:spPr>
          <a:xfrm>
            <a:off x="3709200" y="103175"/>
            <a:ext cx="3276750" cy="4387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0"/>
            <a:ext cx="8520600" cy="88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Die Ausstellung in der Bibliothek</a:t>
            </a:r>
            <a:endParaRPr/>
          </a:p>
        </p:txBody>
      </p:sp>
      <p:sp>
        <p:nvSpPr>
          <p:cNvPr id="116" name="Google Shape;116;p2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Die interessante</a:t>
            </a:r>
            <a:endParaRPr/>
          </a:p>
          <a:p>
            <a:pPr marL="0" lvl="0" indent="0" algn="l" rtl="0">
              <a:spcBef>
                <a:spcPts val="1600"/>
              </a:spcBef>
              <a:spcAft>
                <a:spcPts val="0"/>
              </a:spcAft>
              <a:buNone/>
            </a:pPr>
            <a:r>
              <a:rPr lang="sv"/>
              <a:t>Ausstellung gab </a:t>
            </a:r>
            <a:endParaRPr/>
          </a:p>
          <a:p>
            <a:pPr marL="0" lvl="0" indent="0" algn="l" rtl="0">
              <a:spcBef>
                <a:spcPts val="1600"/>
              </a:spcBef>
              <a:spcAft>
                <a:spcPts val="0"/>
              </a:spcAft>
              <a:buNone/>
            </a:pPr>
            <a:r>
              <a:rPr lang="sv"/>
              <a:t>gute Tipps für </a:t>
            </a:r>
            <a:endParaRPr/>
          </a:p>
          <a:p>
            <a:pPr marL="0" lvl="0" indent="0" algn="l" rtl="0">
              <a:spcBef>
                <a:spcPts val="1600"/>
              </a:spcBef>
              <a:spcAft>
                <a:spcPts val="1600"/>
              </a:spcAft>
              <a:buNone/>
            </a:pPr>
            <a:r>
              <a:rPr lang="sv"/>
              <a:t>Leser.</a:t>
            </a:r>
            <a:endParaRPr/>
          </a:p>
        </p:txBody>
      </p:sp>
      <p:pic>
        <p:nvPicPr>
          <p:cNvPr id="117" name="Google Shape;117;p21"/>
          <p:cNvPicPr preferRelativeResize="0"/>
          <p:nvPr/>
        </p:nvPicPr>
        <p:blipFill>
          <a:blip r:embed="rId3">
            <a:alphaModFix/>
          </a:blip>
          <a:stretch>
            <a:fillRect/>
          </a:stretch>
        </p:blipFill>
        <p:spPr>
          <a:xfrm>
            <a:off x="2696025" y="645475"/>
            <a:ext cx="6886348" cy="4784350"/>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AE778BDDDD0429699E0C499331DB3" ma:contentTypeVersion="11" ma:contentTypeDescription="Create a new document." ma:contentTypeScope="" ma:versionID="4025158d734ae70b861a8e9b027f5b5b">
  <xsd:schema xmlns:xsd="http://www.w3.org/2001/XMLSchema" xmlns:xs="http://www.w3.org/2001/XMLSchema" xmlns:p="http://schemas.microsoft.com/office/2006/metadata/properties" xmlns:ns3="2e85823a-f830-4e2a-8968-eff7f746ab75" xmlns:ns4="63bbfe8e-091a-4ea9-94a7-c5ff3fd1268d" targetNamespace="http://schemas.microsoft.com/office/2006/metadata/properties" ma:root="true" ma:fieldsID="20b84447d6e1a6494bbcb074399269d3" ns3:_="" ns4:_="">
    <xsd:import namespace="2e85823a-f830-4e2a-8968-eff7f746ab75"/>
    <xsd:import namespace="63bbfe8e-091a-4ea9-94a7-c5ff3fd1268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85823a-f830-4e2a-8968-eff7f746ab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bbfe8e-091a-4ea9-94a7-c5ff3fd1268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881115-4D49-457B-9B73-233E99DC78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85823a-f830-4e2a-8968-eff7f746ab75"/>
    <ds:schemaRef ds:uri="63bbfe8e-091a-4ea9-94a7-c5ff3fd126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1A3F5B-82C6-4449-980C-974F7270441F}">
  <ds:schemaRefs>
    <ds:schemaRef ds:uri="http://schemas.microsoft.com/sharepoint/v3/contenttype/forms"/>
  </ds:schemaRefs>
</ds:datastoreItem>
</file>

<file path=customXml/itemProps3.xml><?xml version="1.0" encoding="utf-8"?>
<ds:datastoreItem xmlns:ds="http://schemas.openxmlformats.org/officeDocument/2006/customXml" ds:itemID="{63C85F98-C22E-4BCA-93FE-4F90B4B8E737}">
  <ds:schemaRefs>
    <ds:schemaRef ds:uri="http://schemas.microsoft.com/office/infopath/2007/PartnerControls"/>
    <ds:schemaRef ds:uri="http://purl.org/dc/terms/"/>
    <ds:schemaRef ds:uri="63bbfe8e-091a-4ea9-94a7-c5ff3fd1268d"/>
    <ds:schemaRef ds:uri="http://purl.org/dc/dcmitype/"/>
    <ds:schemaRef ds:uri="2e85823a-f830-4e2a-8968-eff7f746ab75"/>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958</Words>
  <Application>Microsoft Office PowerPoint</Application>
  <PresentationFormat>Bildspel på skärmen (16:9)</PresentationFormat>
  <Paragraphs>136</Paragraphs>
  <Slides>15</Slides>
  <Notes>15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15</vt:i4>
      </vt:variant>
    </vt:vector>
  </HeadingPairs>
  <TitlesOfParts>
    <vt:vector size="21" baseType="lpstr">
      <vt:lpstr>Arial</vt:lpstr>
      <vt:lpstr>Amatic SC</vt:lpstr>
      <vt:lpstr>Times New Roman</vt:lpstr>
      <vt:lpstr>Calibri</vt:lpstr>
      <vt:lpstr>Source Code Pro</vt:lpstr>
      <vt:lpstr>Beach Day</vt:lpstr>
      <vt:lpstr>Lies Mit uns!/Read with us! Teil 2: Der Mensch und seine Welt / Man and his world  Projektarbeit zwischen Buxtehude und Växjö </vt:lpstr>
      <vt:lpstr>Buxtehude</vt:lpstr>
      <vt:lpstr>Lesekampagne  - 24.04-03.05 2019</vt:lpstr>
      <vt:lpstr>Deutschstunde</vt:lpstr>
      <vt:lpstr>Deutschstunde</vt:lpstr>
      <vt:lpstr>Schwedischstunde</vt:lpstr>
      <vt:lpstr>Englischstunde</vt:lpstr>
      <vt:lpstr>Infokampagne</vt:lpstr>
      <vt:lpstr>Die Ausstellung in der Bibliothek</vt:lpstr>
      <vt:lpstr>Die Ausstellung</vt:lpstr>
      <vt:lpstr>Etwinning-arbeit</vt:lpstr>
      <vt:lpstr>Die Autorin, die ich treffen Möchte</vt:lpstr>
      <vt:lpstr>Auswertung</vt:lpstr>
      <vt:lpstr>Vorbereitung auf das Treffen in Växjö</vt:lpstr>
      <vt:lpstr>Lies Mit uns!/Read with us! Teil.3 Tradition und Modernität  Wir wünschen gutes Gelingen und viel Spass!  Good luck and have fun!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Lies Mit uns!/Read with us! Teil 2: Der Mensch und seine Welt / Man and his world  Projektarbeit zwischen Buxtehude und Växjö </dc:title>
  <dc:creator>Marten Barbara</dc:creator>
  <cp:lastModifiedBy>Marten Barbara</cp:lastModifiedBy>
  <cp:revision>1</cp:revision>
  <dcterms:modified xsi:type="dcterms:W3CDTF">2019-09-27T09:25:55Z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0x010100FF9AE778BDDDD0429699E0C499331DB3</vt:lpwstr>
  </property>
</Properties>
</file>