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esktop\Schule\Umfr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esktop\Schule\Umfra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esktop\Schule\Umf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600" dirty="0" smtClean="0"/>
              <a:t>Die </a:t>
            </a:r>
            <a:r>
              <a:rPr lang="de-DE" sz="1600" dirty="0"/>
              <a:t>von </a:t>
            </a:r>
            <a:r>
              <a:rPr lang="de-DE" sz="1600" dirty="0" err="1"/>
              <a:t>Ersamus</a:t>
            </a:r>
            <a:r>
              <a:rPr lang="de-DE" sz="1600" dirty="0"/>
              <a:t>+ gemachte Stunde hat mich zum Lesen des promovierten</a:t>
            </a:r>
            <a:r>
              <a:rPr lang="de-DE" sz="1600" baseline="0" dirty="0"/>
              <a:t> Buches motiviert</a:t>
            </a:r>
            <a:endParaRPr lang="de-DE" sz="1600" dirty="0"/>
          </a:p>
        </c:rich>
      </c:tx>
      <c:layout>
        <c:manualLayout>
          <c:xMode val="edge"/>
          <c:yMode val="edge"/>
          <c:x val="0.15864574844579737"/>
          <c:y val="1.9801430629975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858399594597435E-2"/>
          <c:y val="0.22643654782760955"/>
          <c:w val="0.89259420981781623"/>
          <c:h val="0.67354839439800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Tabelle1!$B$9</c:f>
              <c:strCache>
                <c:ptCount val="1"/>
                <c:pt idx="0">
                  <c:v>3. Frage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Tabelle1!$C$8:$D$8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Tabelle1!$C$9:$D$9</c:f>
              <c:numCache>
                <c:formatCode>General</c:formatCode>
                <c:ptCount val="2"/>
                <c:pt idx="0">
                  <c:v>61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23069680"/>
        <c:axId val="-623063696"/>
      </c:barChart>
      <c:catAx>
        <c:axId val="-62306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23063696"/>
        <c:crosses val="autoZero"/>
        <c:auto val="1"/>
        <c:lblAlgn val="ctr"/>
        <c:lblOffset val="100"/>
        <c:noMultiLvlLbl val="0"/>
      </c:catAx>
      <c:valAx>
        <c:axId val="-62306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2306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600" dirty="0" smtClean="0"/>
              <a:t>Die </a:t>
            </a:r>
            <a:r>
              <a:rPr lang="de-DE" sz="1600" dirty="0"/>
              <a:t>von den </a:t>
            </a:r>
            <a:r>
              <a:rPr lang="de-DE" sz="1600" dirty="0" err="1"/>
              <a:t>Ersamus</a:t>
            </a:r>
            <a:r>
              <a:rPr lang="de-DE" sz="1600" dirty="0"/>
              <a:t>+ Schülern durchgeführte Unterrichtsstunde finde ich</a:t>
            </a:r>
            <a:r>
              <a:rPr lang="de-DE" sz="1000" dirty="0"/>
              <a:t>:</a:t>
            </a:r>
          </a:p>
        </c:rich>
      </c:tx>
      <c:layout>
        <c:manualLayout>
          <c:xMode val="edge"/>
          <c:yMode val="edge"/>
          <c:x val="0.26439082634388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29601014384291E-2"/>
          <c:y val="0.11863739655165509"/>
          <c:w val="0.90470391667835426"/>
          <c:h val="0.76735303645437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Tabelle1!$B$12</c:f>
              <c:strCache>
                <c:ptCount val="1"/>
                <c:pt idx="0">
                  <c:v>4. Frage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Tabelle1!$C$11:$F$11</c:f>
              <c:strCache>
                <c:ptCount val="4"/>
                <c:pt idx="0">
                  <c:v>sehr interessant</c:v>
                </c:pt>
                <c:pt idx="1">
                  <c:v>interessant</c:v>
                </c:pt>
                <c:pt idx="2">
                  <c:v>wenig interessant</c:v>
                </c:pt>
                <c:pt idx="3">
                  <c:v>langweilig</c:v>
                </c:pt>
              </c:strCache>
            </c:strRef>
          </c:cat>
          <c:val>
            <c:numRef>
              <c:f>Tabelle1!$C$12:$F$12</c:f>
              <c:numCache>
                <c:formatCode>General</c:formatCode>
                <c:ptCount val="4"/>
                <c:pt idx="0">
                  <c:v>53</c:v>
                </c:pt>
                <c:pt idx="1">
                  <c:v>53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23075120"/>
        <c:axId val="-623091984"/>
      </c:barChart>
      <c:catAx>
        <c:axId val="-62307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23091984"/>
        <c:crosses val="autoZero"/>
        <c:auto val="1"/>
        <c:lblAlgn val="ctr"/>
        <c:lblOffset val="100"/>
        <c:noMultiLvlLbl val="0"/>
      </c:catAx>
      <c:valAx>
        <c:axId val="-62309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2307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600" dirty="0" smtClean="0"/>
              <a:t>Die </a:t>
            </a:r>
            <a:r>
              <a:rPr lang="de-DE" sz="1600" dirty="0"/>
              <a:t>Idee der Lesekampagne in der Schule bewerte ich</a:t>
            </a:r>
          </a:p>
        </c:rich>
      </c:tx>
      <c:layout>
        <c:manualLayout>
          <c:xMode val="edge"/>
          <c:yMode val="edge"/>
          <c:x val="0.11428315735342241"/>
          <c:y val="6.11111111111111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162262159978091E-2"/>
          <c:y val="0.2528473315835521"/>
          <c:w val="0.91183773784002187"/>
          <c:h val="0.6357545931758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Tabelle1!$B$21</c:f>
              <c:strCache>
                <c:ptCount val="1"/>
                <c:pt idx="0">
                  <c:v>7. Frage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Tabelle1!$C$20:$E$20</c:f>
              <c:strCache>
                <c:ptCount val="3"/>
                <c:pt idx="0">
                  <c:v>Gute Idee</c:v>
                </c:pt>
                <c:pt idx="1">
                  <c:v>Sinnlos</c:v>
                </c:pt>
                <c:pt idx="2">
                  <c:v>Keine Meinung</c:v>
                </c:pt>
              </c:strCache>
            </c:strRef>
          </c:cat>
          <c:val>
            <c:numRef>
              <c:f>Tabelle1!$C$21:$E$21</c:f>
              <c:numCache>
                <c:formatCode>General</c:formatCode>
                <c:ptCount val="3"/>
                <c:pt idx="0">
                  <c:v>105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23074576"/>
        <c:axId val="-623069136"/>
      </c:barChart>
      <c:catAx>
        <c:axId val="-62307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23069136"/>
        <c:crosses val="autoZero"/>
        <c:auto val="1"/>
        <c:lblAlgn val="ctr"/>
        <c:lblOffset val="100"/>
        <c:noMultiLvlLbl val="0"/>
      </c:catAx>
      <c:valAx>
        <c:axId val="-62306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2307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592D7E-A0F3-4F67-9C86-5C56A886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61FC471-E1B7-4632-B9F1-A1271556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467A1E0-299E-40C1-BC2B-C7E15F0B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E913E58-4611-460D-96C4-476E3908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5AEA9A1-6FE6-4343-81EF-96F0C7F5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2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FBD8F9-7C20-40F6-B57B-4404D604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8347C3D-049F-4612-BB0B-9B7A277A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D47388D-3125-4151-B750-F8885111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2937324-14EB-4F23-8A1F-36D611B1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16174A4-68D9-4B31-B271-3E01D6FE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87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C7943C17-6595-4CD9-8342-06CEBA194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2965FE9-9082-495E-ACDC-FD294BE1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74172F6-D5A7-405D-9BBB-291FA0BD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ECE2E1E-4E48-4186-AE09-23544C6A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C52134-66B2-4E60-B7AF-B9D8F558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724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1CEBA1-F0B5-4C21-A5BA-464B9D4D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758A77F-72DB-4264-AACF-32E05C75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BEF3C9D-5910-49B5-8857-B892E060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E20D0F0-9226-44DE-9478-268DF8A8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D7E7C84-91E0-49C6-851E-4D7A8946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96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73C646-26CB-4793-8EBB-F8DD6780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624715D-D648-4D90-B344-BE86022B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4BDC33E-FC27-4F69-977C-0CFDE3AE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C4D1643-8AFF-4104-AB3C-D5CC3C60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AA9E372-3B0A-4981-A6D4-1CAF2CCD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603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A9B268-2116-4A65-8521-2BA2DB66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D1B84C5-3040-4CEE-BB65-463C651BB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A69D777-D733-4ACC-9DBC-F0A9C1846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4D83BC9-B60A-4D65-913C-205BD4FD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CC334C6-3DCE-486B-983C-8563E88D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E7D3E37-3F2C-4827-AB0C-0DEF11EE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86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77864F-2930-427F-ABBF-6B48D717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684A541-7BAE-4089-BC8E-4D206814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26B8261-7A7F-46BC-98AA-B21A67062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9A8582E0-B082-441F-A26B-A19A2FE04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36A473D0-7597-4B6F-989A-C9C851880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E7BAF14-01D9-43E7-A97A-3B851CDB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A3CF382-12D2-4F16-8A19-8DFAF6BF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E6B242F2-111B-472A-B65C-ADEAB0EA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719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B7CCCB-28FC-4F04-9C27-950B9216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EDBAC95-CF28-4354-AC0E-FEAAEB85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3C9789C-AF96-44D7-B078-E6F92657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907C995-E137-45AB-B629-9439E376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68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1FFFF73-4699-490F-ABA1-9462BB03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87B97572-C7D2-4A7C-BFF0-958F3662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386BC8D-4D3F-48D8-B313-594B4648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2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9B82BD-A902-46E2-9DB9-303D151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9799715-B231-4B73-AA84-044D4C7E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E725A86-23AD-4F65-9393-035B2BBC8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CDBBF7C-CD48-4007-B32E-DDC74CE9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C8665FB-991B-4508-9069-4265041D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4EC2E04-CE90-4C0C-B3DE-45B40006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05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7CD218-A3F1-49A3-BB7B-F9F8B86E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A01864E-EFB2-4823-8D3C-913C9F234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6EBD946-1E20-4889-A4D5-52B127FDC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514B908-5DCF-4679-A082-DDB1C0A0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C3EABC1-B744-4F4F-8E45-6F72F9D8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2AF9F2E-162A-46F3-8F43-0016C0D9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94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6F214BC-64B7-4A8C-B842-238D9D4B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EBAC819-6586-4FBC-A554-1FC8ACCF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9092F02-6C9A-4625-96FD-16D0FA26F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CC2D-B298-4C0D-8DBC-FEE016C1B63A}" type="datetimeFigureOut">
              <a:rPr lang="de-AT" smtClean="0"/>
              <a:t>10.02.2019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1845810-D865-4A6B-A23B-03A0C5560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C30C94-678D-4332-8DCB-3A153A799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81A7-8B9A-42AC-B7FC-EF83EE533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54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F20AE9-67CE-4225-B6FB-ED0B54F8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de-DE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PROJECT MEETINGS</a:t>
            </a:r>
            <a:endParaRPr lang="de-AT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F02AB49-B886-41E5-834F-F39958E9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sz="4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sz="4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AT" sz="5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3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AT" sz="3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de-AT" sz="3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ARTICLES </a:t>
            </a:r>
            <a:r>
              <a:rPr lang="de-AT" sz="3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AT" sz="3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3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written</a:t>
            </a:r>
            <a:r>
              <a:rPr lang="de-AT" sz="3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endParaRPr lang="de-A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100" dirty="0"/>
              <a:t>Liebe und Freundschaft – Gefühle, die glücklich machen </a:t>
            </a: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Love and </a:t>
            </a:r>
            <a:r>
              <a:rPr lang="de-DE" sz="3100" dirty="0" err="1" smtClean="0"/>
              <a:t>Friendship</a:t>
            </a:r>
            <a:r>
              <a:rPr lang="de-DE" sz="3100" dirty="0" smtClean="0"/>
              <a:t> – </a:t>
            </a:r>
            <a:r>
              <a:rPr lang="de-DE" sz="3100" dirty="0" err="1" smtClean="0"/>
              <a:t>feelings</a:t>
            </a:r>
            <a:r>
              <a:rPr lang="de-DE" sz="3100" dirty="0" smtClean="0"/>
              <a:t> </a:t>
            </a:r>
            <a:r>
              <a:rPr lang="de-DE" sz="3100" dirty="0" err="1" smtClean="0"/>
              <a:t>that</a:t>
            </a:r>
            <a:r>
              <a:rPr lang="de-DE" sz="3100" dirty="0" smtClean="0"/>
              <a:t> </a:t>
            </a:r>
            <a:r>
              <a:rPr lang="de-DE" sz="3100" dirty="0" err="1" smtClean="0"/>
              <a:t>make</a:t>
            </a:r>
            <a:r>
              <a:rPr lang="de-DE" sz="3100" dirty="0" smtClean="0"/>
              <a:t> happy</a:t>
            </a:r>
          </a:p>
          <a:p>
            <a:endParaRPr lang="de-AT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100" dirty="0" smtClean="0"/>
              <a:t>Positive Metamorphose</a:t>
            </a:r>
            <a:br>
              <a:rPr lang="de-DE" sz="3100" dirty="0" smtClean="0"/>
            </a:br>
            <a:r>
              <a:rPr lang="de-DE" sz="3100" dirty="0" smtClean="0"/>
              <a:t>Positive </a:t>
            </a:r>
            <a:r>
              <a:rPr lang="de-DE" sz="3100" dirty="0" err="1" smtClean="0"/>
              <a:t>metamorphosis</a:t>
            </a:r>
            <a:endParaRPr lang="de-DE" sz="3100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Grafik 11" descr="Heart, Castle, Love, Padlock, Fence, Love Cast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64" y="3509960"/>
            <a:ext cx="1846553" cy="229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amkapfinger\AppData\Local\Packages\Microsoft.MicrosoftEdge_8wekyb3d8bbwe\TempState\Downloads\IMG-5733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1" y="4971244"/>
            <a:ext cx="2658003" cy="169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8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de-AT" b="1" dirty="0"/>
              <a:t>READING </a:t>
            </a:r>
            <a:r>
              <a:rPr lang="de-AT" b="1" dirty="0" smtClean="0"/>
              <a:t>CAMPAIGN 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/>
          </p:nvPr>
        </p:nvGraphicFramePr>
        <p:xfrm>
          <a:off x="657717" y="2434107"/>
          <a:ext cx="3450644" cy="320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/>
          <p:nvPr>
            <p:extLst/>
          </p:nvPr>
        </p:nvGraphicFramePr>
        <p:xfrm>
          <a:off x="4108361" y="2150773"/>
          <a:ext cx="3309869" cy="359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/>
          <p:nvPr>
            <p:extLst/>
          </p:nvPr>
        </p:nvGraphicFramePr>
        <p:xfrm>
          <a:off x="7650052" y="2781837"/>
          <a:ext cx="4211392" cy="296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45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662" y="448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Subproject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br>
              <a:rPr lang="de-AT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dirty="0"/>
              <a:t>Der Kampf zwischen Gut und Böse </a:t>
            </a:r>
            <a:br>
              <a:rPr lang="de-DE" dirty="0"/>
            </a:br>
            <a:r>
              <a:rPr lang="de-DE" dirty="0"/>
              <a:t>The </a:t>
            </a:r>
            <a:r>
              <a:rPr lang="de-DE" dirty="0" err="1"/>
              <a:t>struggle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and </a:t>
            </a:r>
            <a:r>
              <a:rPr lang="de-DE" dirty="0" err="1"/>
              <a:t>evil</a:t>
            </a:r>
            <a:endParaRPr lang="de-DE" dirty="0"/>
          </a:p>
          <a:p>
            <a:pPr marL="285750" indent="-285750"/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dirty="0" smtClean="0"/>
              <a:t>Der </a:t>
            </a:r>
            <a:r>
              <a:rPr lang="de-DE" dirty="0"/>
              <a:t>Fall von Idealen </a:t>
            </a:r>
            <a:br>
              <a:rPr lang="de-DE" dirty="0"/>
            </a:br>
            <a:r>
              <a:rPr lang="de-DE" dirty="0"/>
              <a:t>The fall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ideals</a:t>
            </a:r>
            <a:endParaRPr lang="de-AT" dirty="0"/>
          </a:p>
          <a:p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89" y="1027906"/>
            <a:ext cx="3334389" cy="317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36" y="3544859"/>
            <a:ext cx="3145453" cy="26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b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607454" y="1803042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Der Autor, den es sich zu treffen lohnt / The </a:t>
            </a:r>
            <a:r>
              <a:rPr lang="de-DE" sz="2800" dirty="0" err="1"/>
              <a:t>author</a:t>
            </a:r>
            <a:r>
              <a:rPr lang="de-DE" sz="2800" dirty="0"/>
              <a:t> </a:t>
            </a:r>
            <a:r>
              <a:rPr lang="de-DE" sz="2800" dirty="0" err="1"/>
              <a:t>worth</a:t>
            </a:r>
            <a:r>
              <a:rPr lang="de-DE" sz="2800" dirty="0"/>
              <a:t> </a:t>
            </a:r>
            <a:r>
              <a:rPr lang="de-DE" sz="2800" dirty="0" err="1"/>
              <a:t>meeting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Wir schreiben gemeinsam ein Buch /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writing</a:t>
            </a:r>
            <a:r>
              <a:rPr lang="de-DE" sz="2800" dirty="0"/>
              <a:t> a </a:t>
            </a:r>
            <a:r>
              <a:rPr lang="de-DE" sz="2800" dirty="0" err="1"/>
              <a:t>book</a:t>
            </a:r>
            <a:r>
              <a:rPr lang="de-DE" sz="2800" dirty="0"/>
              <a:t> </a:t>
            </a:r>
            <a:r>
              <a:rPr lang="de-DE" sz="2800" dirty="0" err="1"/>
              <a:t>together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Welt </a:t>
            </a:r>
            <a:r>
              <a:rPr lang="en-GB" sz="2800" dirty="0" err="1"/>
              <a:t>ohne</a:t>
            </a:r>
            <a:r>
              <a:rPr lang="en-GB" sz="2800" dirty="0"/>
              <a:t> </a:t>
            </a:r>
            <a:r>
              <a:rPr lang="en-GB" sz="2800" dirty="0" err="1"/>
              <a:t>Bücher</a:t>
            </a:r>
            <a:r>
              <a:rPr lang="en-GB" sz="2800" dirty="0"/>
              <a:t> / World without books</a:t>
            </a:r>
            <a:endParaRPr lang="de-AT" sz="2800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54" y="697825"/>
            <a:ext cx="1411256" cy="258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0196" y="2945942"/>
            <a:ext cx="2210435" cy="3931285"/>
          </a:xfrm>
          <a:prstGeom prst="rect">
            <a:avLst/>
          </a:prstGeom>
        </p:spPr>
      </p:pic>
      <p:pic>
        <p:nvPicPr>
          <p:cNvPr id="6" name="Bild 12" descr="F:\Projects\IMG_68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40999" y="4187684"/>
            <a:ext cx="18478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b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50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written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64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b="1" dirty="0" smtClean="0"/>
              <a:t>READING CAMPAIGN - </a:t>
            </a:r>
            <a:r>
              <a:rPr lang="de-AT" dirty="0" smtClean="0"/>
              <a:t>Nov. 20</a:t>
            </a:r>
            <a:r>
              <a:rPr lang="de-AT" baseline="30000" dirty="0" smtClean="0"/>
              <a:t>th</a:t>
            </a:r>
            <a:r>
              <a:rPr lang="de-AT" dirty="0" smtClean="0"/>
              <a:t> - Nov. 28</a:t>
            </a:r>
            <a:r>
              <a:rPr lang="de-AT" baseline="30000" dirty="0" smtClean="0"/>
              <a:t>th</a:t>
            </a:r>
            <a:r>
              <a:rPr lang="de-AT" dirty="0" smtClean="0"/>
              <a:t> 2018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b="1" dirty="0" smtClean="0"/>
              <a:t>BG/BRG Kufstein - </a:t>
            </a:r>
            <a:r>
              <a:rPr lang="de-AT" b="1" dirty="0" err="1" smtClean="0"/>
              <a:t>Classes</a:t>
            </a:r>
            <a:r>
              <a:rPr lang="de-AT" b="1" dirty="0" smtClean="0"/>
              <a:t>: </a:t>
            </a:r>
            <a:br>
              <a:rPr lang="de-AT" b="1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5C, 6D – German </a:t>
            </a:r>
            <a:r>
              <a:rPr lang="de-AT" dirty="0" err="1" smtClean="0"/>
              <a:t>lesson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5D, 6A – English </a:t>
            </a:r>
            <a:r>
              <a:rPr lang="de-AT" dirty="0" err="1" smtClean="0"/>
              <a:t>lesson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6B, 6C – </a:t>
            </a:r>
            <a:r>
              <a:rPr lang="de-AT" dirty="0" err="1" smtClean="0"/>
              <a:t>Lesson</a:t>
            </a:r>
            <a:r>
              <a:rPr lang="de-AT" dirty="0" smtClean="0"/>
              <a:t> in </a:t>
            </a:r>
            <a:r>
              <a:rPr lang="de-AT" dirty="0" err="1" smtClean="0"/>
              <a:t>mother</a:t>
            </a:r>
            <a:r>
              <a:rPr lang="de-AT" dirty="0" smtClean="0"/>
              <a:t> </a:t>
            </a:r>
            <a:r>
              <a:rPr lang="de-AT" dirty="0" err="1" smtClean="0"/>
              <a:t>tongue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5A - </a:t>
            </a:r>
            <a:r>
              <a:rPr lang="de-AT" dirty="0" err="1" smtClean="0"/>
              <a:t>Discussion</a:t>
            </a:r>
            <a:r>
              <a:rPr lang="de-AT" dirty="0" smtClean="0"/>
              <a:t> </a:t>
            </a:r>
            <a:r>
              <a:rPr lang="de-AT" dirty="0" err="1" smtClean="0"/>
              <a:t>forum</a:t>
            </a:r>
            <a:r>
              <a:rPr lang="de-AT" dirty="0" smtClean="0"/>
              <a:t> – </a:t>
            </a:r>
            <a:r>
              <a:rPr lang="de-AT" dirty="0" err="1" smtClean="0"/>
              <a:t>Animal</a:t>
            </a:r>
            <a:r>
              <a:rPr lang="de-AT" dirty="0" smtClean="0"/>
              <a:t> Farm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b="1" dirty="0" smtClean="0"/>
              <a:t>Mittelschule Kiefersfelden </a:t>
            </a:r>
            <a:r>
              <a:rPr lang="de-AT" dirty="0" smtClean="0"/>
              <a:t>– German </a:t>
            </a:r>
            <a:r>
              <a:rPr lang="de-AT" dirty="0" err="1" smtClean="0"/>
              <a:t>lesson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1369879"/>
            <a:ext cx="409575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smtClean="0"/>
              <a:t>READING CAMPAIGN – The WAVE</a:t>
            </a:r>
            <a:endParaRPr lang="de-AT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50" y="1868786"/>
            <a:ext cx="4125795" cy="30943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25" y="594519"/>
            <a:ext cx="3502322" cy="23272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66" y="4913843"/>
            <a:ext cx="2768958" cy="18399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30" y="3866962"/>
            <a:ext cx="4094208" cy="27205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0906" y="3281654"/>
            <a:ext cx="4087253" cy="30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4" y="2537138"/>
            <a:ext cx="4287585" cy="32156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r>
              <a:rPr lang="de-AT" b="1" dirty="0"/>
              <a:t>READING CAMPAIGN – </a:t>
            </a:r>
            <a:r>
              <a:rPr lang="de-AT" b="1" dirty="0" smtClean="0"/>
              <a:t>TANGO</a:t>
            </a:r>
            <a:endParaRPr lang="de-AT" b="1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286"/>
            <a:ext cx="3580326" cy="26852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0"/>
            <a:ext cx="3382851" cy="25371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85" y="3850783"/>
            <a:ext cx="3350178" cy="25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READING CAMPAIGN – </a:t>
            </a:r>
            <a:r>
              <a:rPr lang="de-AT" b="1" dirty="0" smtClean="0"/>
              <a:t>BESUCH der ALTEN DAME </a:t>
            </a:r>
            <a:endParaRPr lang="de-AT" b="1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91" y="4365938"/>
            <a:ext cx="3320096" cy="2490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40" y="2582942"/>
            <a:ext cx="5249185" cy="39368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" y="4224270"/>
            <a:ext cx="3508987" cy="26317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1"/>
          <a:stretch/>
        </p:blipFill>
        <p:spPr>
          <a:xfrm>
            <a:off x="8803935" y="19872"/>
            <a:ext cx="3383277" cy="2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0568" y="544491"/>
            <a:ext cx="4355923" cy="3266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Subproject 1: Man and </a:t>
            </a: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READING CAMPAIGN – </a:t>
            </a:r>
            <a:r>
              <a:rPr lang="de-AT" b="1" dirty="0" smtClean="0"/>
              <a:t>ANIMAL FARM – </a:t>
            </a:r>
            <a:r>
              <a:rPr lang="de-AT" b="1" dirty="0" err="1" smtClean="0"/>
              <a:t>Discussion</a:t>
            </a:r>
            <a:r>
              <a:rPr lang="de-AT" b="1" dirty="0" smtClean="0"/>
              <a:t> Forum</a:t>
            </a:r>
            <a:endParaRPr lang="de-AT" b="1" dirty="0"/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934"/>
            <a:ext cx="3889421" cy="29170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42" y="2884868"/>
            <a:ext cx="3313075" cy="24848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8" y="4468969"/>
            <a:ext cx="3185374" cy="23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Breitbild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WORK between the PROJECT MEETINGS</vt:lpstr>
      <vt:lpstr>Subproject 1: Man and his Values Articles </vt:lpstr>
      <vt:lpstr>Subproject 1: Man and his Values Articles </vt:lpstr>
      <vt:lpstr>  Subproject 1: Man and his Values  COMMENTS  About 50 comments were written in answer to the articles</vt:lpstr>
      <vt:lpstr>Subproject 1: Man and his Values</vt:lpstr>
      <vt:lpstr>Subproject 1: Man and his Values</vt:lpstr>
      <vt:lpstr>Subproject 1: Man and his Values</vt:lpstr>
      <vt:lpstr>Subproject 1: Man and his Values</vt:lpstr>
      <vt:lpstr>Subproject 1: Man and his Values</vt:lpstr>
      <vt:lpstr>Subproject 1: Man and his Values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Leandra Kreisser</dc:title>
  <dc:creator>Leandra Kreisser</dc:creator>
  <cp:lastModifiedBy>Maria</cp:lastModifiedBy>
  <cp:revision>26</cp:revision>
  <dcterms:created xsi:type="dcterms:W3CDTF">2019-01-15T13:33:11Z</dcterms:created>
  <dcterms:modified xsi:type="dcterms:W3CDTF">2019-02-10T09:58:47Z</dcterms:modified>
</cp:coreProperties>
</file>