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02CA-E679-4C21-97AF-E242D9D234CD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C11C-D54B-4455-8F84-20AF92AE687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z-web.de/" TargetMode="External"/><Relationship Id="rId3" Type="http://schemas.openxmlformats.org/officeDocument/2006/relationships/hyperlink" Target="https://www.nabu.de/" TargetMode="External"/><Relationship Id="rId7" Type="http://schemas.openxmlformats.org/officeDocument/2006/relationships/hyperlink" Target="https://www.klimaschutz-hannover.de/" TargetMode="External"/><Relationship Id="rId2" Type="http://schemas.openxmlformats.org/officeDocument/2006/relationships/hyperlink" Target="https://www.umweltbundesamt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statista.com/" TargetMode="External"/><Relationship Id="rId5" Type="http://schemas.openxmlformats.org/officeDocument/2006/relationships/hyperlink" Target="https://honig-und-bienen.de/" TargetMode="External"/><Relationship Id="rId4" Type="http://schemas.openxmlformats.org/officeDocument/2006/relationships/hyperlink" Target="https://www.welt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218439"/>
            <a:ext cx="7890100" cy="1470025"/>
          </a:xfrm>
        </p:spPr>
        <p:txBody>
          <a:bodyPr>
            <a:normAutofit fontScale="90000"/>
          </a:bodyPr>
          <a:lstStyle/>
          <a:p>
            <a:r>
              <a:rPr lang="pl-PL" smtClean="0">
                <a:latin typeface="+mn-lt"/>
                <a:cs typeface="Aharoni" pitchFamily="2" charset="-79"/>
              </a:rPr>
              <a:t>Soll der Mensch i</a:t>
            </a:r>
            <a:r>
              <a:rPr lang="de-DE" smtClean="0">
                <a:latin typeface="+mn-lt"/>
                <a:cs typeface="Aharoni" pitchFamily="2" charset="-79"/>
              </a:rPr>
              <a:t>m Einklang </a:t>
            </a:r>
            <a:r>
              <a:rPr lang="pl-PL" smtClean="0">
                <a:latin typeface="+mn-lt"/>
                <a:cs typeface="Aharoni" pitchFamily="2" charset="-79"/>
              </a:rPr>
              <a:t/>
            </a:r>
            <a:br>
              <a:rPr lang="pl-PL" smtClean="0">
                <a:latin typeface="+mn-lt"/>
                <a:cs typeface="Aharoni" pitchFamily="2" charset="-79"/>
              </a:rPr>
            </a:br>
            <a:r>
              <a:rPr lang="de-DE" smtClean="0">
                <a:latin typeface="+mn-lt"/>
                <a:cs typeface="Aharoni" pitchFamily="2" charset="-79"/>
              </a:rPr>
              <a:t>mit </a:t>
            </a:r>
            <a:r>
              <a:rPr lang="de-DE" smtClean="0">
                <a:latin typeface="+mn-lt"/>
                <a:cs typeface="Aharoni" pitchFamily="2" charset="-79"/>
              </a:rPr>
              <a:t>der Natur</a:t>
            </a:r>
            <a:r>
              <a:rPr lang="pl-PL" smtClean="0">
                <a:latin typeface="+mn-lt"/>
                <a:cs typeface="Aharoni" pitchFamily="2" charset="-79"/>
              </a:rPr>
              <a:t> leben?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688464"/>
            <a:ext cx="7890100" cy="541331"/>
          </a:xfrm>
        </p:spPr>
        <p:txBody>
          <a:bodyPr>
            <a:normAutofit/>
          </a:bodyPr>
          <a:lstStyle/>
          <a:p>
            <a:r>
              <a:rPr lang="de-DE" sz="2800" dirty="0" smtClean="0"/>
              <a:t>Unser Haus Europa in 10, in 50 und in 100 Jahren!</a:t>
            </a:r>
            <a:endParaRPr lang="pl-PL" sz="2800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338" name="Picture 2" descr="Znalezione obrazy dla zapytania czÅowiek i na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247638" cy="2135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267236" y="6021288"/>
            <a:ext cx="162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bg1">
                    <a:lumMod val="50000"/>
                  </a:schemeClr>
                </a:solidFill>
              </a:rPr>
              <a:t>Paulina </a:t>
            </a:r>
            <a:r>
              <a:rPr lang="pl-PL" sz="1600" b="1" smtClean="0">
                <a:solidFill>
                  <a:schemeClr val="bg1">
                    <a:lumMod val="50000"/>
                  </a:schemeClr>
                </a:solidFill>
              </a:rPr>
              <a:t>Bębenek VIII LO Kraków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pl-PL" sz="3200" smtClean="0">
                <a:latin typeface="+mn-lt"/>
                <a:cs typeface="Aharoni" pitchFamily="2" charset="-79"/>
              </a:rPr>
              <a:t>Um katastrophale Zukunftsvision zu vermeiden</a:t>
            </a:r>
            <a:endParaRPr lang="pl-PL" sz="3200" dirty="0">
              <a:latin typeface="+mn-lt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876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i="1"/>
              <a:t>„Es ist den Menschen schon lange klar, dass das Zusammenleben von Natur un</a:t>
            </a:r>
            <a:r>
              <a:rPr lang="pl-PL" sz="2000" i="1"/>
              <a:t>d </a:t>
            </a:r>
            <a:r>
              <a:rPr lang="de-DE" sz="2000" i="1"/>
              <a:t>Mensch nicht mehr lange gut gehen kann. </a:t>
            </a:r>
            <a:r>
              <a:rPr lang="de-DE" sz="2000" i="1"/>
              <a:t>... </a:t>
            </a:r>
            <a:r>
              <a:rPr lang="pl-PL" sz="2200" i="1" smtClean="0"/>
              <a:t>„</a:t>
            </a:r>
            <a:endParaRPr lang="pl-PL" sz="2200" i="1"/>
          </a:p>
          <a:p>
            <a:pPr algn="r">
              <a:buNone/>
            </a:pPr>
            <a:r>
              <a:rPr lang="de-DE" sz="1200" i="1"/>
              <a:t>Catarina Becker, Lilly Paulmann, Yasmin Ben Touhami, </a:t>
            </a:r>
            <a:r>
              <a:rPr lang="de-DE" sz="1200" i="1"/>
              <a:t>HPS </a:t>
            </a:r>
            <a:r>
              <a:rPr lang="de-DE" sz="1200" i="1" smtClean="0"/>
              <a:t>Buxtehude/Germany</a:t>
            </a:r>
            <a:endParaRPr lang="pl-PL" sz="1200" i="1" smtClean="0"/>
          </a:p>
          <a:p>
            <a:pPr algn="r">
              <a:buNone/>
            </a:pPr>
            <a:endParaRPr lang="pl-PL" sz="1200" i="1"/>
          </a:p>
          <a:p>
            <a:pPr>
              <a:buNone/>
            </a:pPr>
            <a:r>
              <a:rPr lang="de-DE" sz="2000" i="1"/>
              <a:t>„Nur wir Menschen können diese von uns erschöpften Probleme lösen</a:t>
            </a:r>
            <a:r>
              <a:rPr lang="pl-PL" sz="2000" i="1"/>
              <a:t>, …”</a:t>
            </a:r>
          </a:p>
          <a:p>
            <a:pPr algn="r">
              <a:buNone/>
            </a:pPr>
            <a:r>
              <a:rPr lang="de-DE" sz="1200" i="1"/>
              <a:t>Martin Mészáros und Zsanna Pásztói, DNG Budapest/Ungarn</a:t>
            </a:r>
            <a:endParaRPr lang="pl-PL" sz="1200"/>
          </a:p>
          <a:p>
            <a:pPr algn="r">
              <a:buNone/>
            </a:pPr>
            <a:endParaRPr lang="pl-PL" sz="1200" smtClean="0"/>
          </a:p>
          <a:p>
            <a:pPr>
              <a:buNone/>
            </a:pPr>
            <a:r>
              <a:rPr lang="de-DE" sz="2000" i="1"/>
              <a:t>„Müllsammeln allein hilft nicht</a:t>
            </a:r>
            <a:r>
              <a:rPr lang="de-DE" sz="2000" i="1"/>
              <a:t>.</a:t>
            </a:r>
            <a:r>
              <a:rPr lang="pl-PL" sz="2000" i="1" smtClean="0"/>
              <a:t>”</a:t>
            </a:r>
          </a:p>
          <a:p>
            <a:pPr algn="r">
              <a:buNone/>
            </a:pPr>
            <a:r>
              <a:rPr lang="de-DE" sz="1200" i="1"/>
              <a:t>Irina Berndl, BG-BRG Kufstein</a:t>
            </a:r>
            <a:r>
              <a:rPr lang="de-DE" sz="1200" i="1"/>
              <a:t>/ </a:t>
            </a:r>
            <a:r>
              <a:rPr lang="de-DE" sz="1200" i="1" smtClean="0"/>
              <a:t>Austria</a:t>
            </a:r>
            <a:endParaRPr lang="pl-PL" sz="1200"/>
          </a:p>
          <a:p>
            <a:pPr algn="r">
              <a:buNone/>
            </a:pPr>
            <a:endParaRPr lang="de-DE" sz="1200"/>
          </a:p>
          <a:p>
            <a:pPr>
              <a:buNone/>
            </a:pPr>
            <a:r>
              <a:rPr lang="pl-PL" sz="2000" i="1" smtClean="0"/>
              <a:t>„… e</a:t>
            </a:r>
            <a:r>
              <a:rPr lang="de-DE" sz="2000" i="1" smtClean="0"/>
              <a:t>s </a:t>
            </a:r>
            <a:r>
              <a:rPr lang="de-DE" sz="2000" i="1"/>
              <a:t>bedeutet, dass wir auf viele </a:t>
            </a:r>
            <a:r>
              <a:rPr lang="de-DE" sz="2000" i="1"/>
              <a:t>von </a:t>
            </a:r>
            <a:r>
              <a:rPr lang="de-DE" sz="2000" i="1" smtClean="0"/>
              <a:t>unseren</a:t>
            </a:r>
            <a:r>
              <a:rPr lang="pl-PL" sz="2000" i="1" smtClean="0"/>
              <a:t> </a:t>
            </a:r>
            <a:r>
              <a:rPr lang="de-DE" sz="2000" i="1" smtClean="0"/>
              <a:t>Gewohnheiten </a:t>
            </a:r>
            <a:r>
              <a:rPr lang="de-DE" sz="2000" i="1"/>
              <a:t>verzichten müssen, zum Beispiel Fleisch zu jeder Mahlzeit und Erdbeeren im </a:t>
            </a:r>
            <a:r>
              <a:rPr lang="de-DE" sz="2000" i="1"/>
              <a:t>Winter</a:t>
            </a:r>
            <a:r>
              <a:rPr lang="de-DE" sz="2000" i="1" smtClean="0"/>
              <a:t>.</a:t>
            </a:r>
            <a:r>
              <a:rPr lang="pl-PL" sz="2000" i="1" smtClean="0"/>
              <a:t>”</a:t>
            </a:r>
            <a:r>
              <a:rPr lang="de-DE" sz="2000" i="1" smtClean="0"/>
              <a:t>  </a:t>
            </a:r>
            <a:endParaRPr lang="pl-PL" sz="2000" i="1" smtClean="0"/>
          </a:p>
          <a:p>
            <a:pPr algn="r">
              <a:buNone/>
            </a:pPr>
            <a:r>
              <a:rPr lang="de-DE" sz="1200" i="1"/>
              <a:t>Nicolas Löwe, VKS Växjö/Sweden</a:t>
            </a:r>
            <a:endParaRPr lang="pl-PL" sz="1200"/>
          </a:p>
          <a:p>
            <a:pPr algn="r">
              <a:buNone/>
            </a:pPr>
            <a:endParaRPr lang="pl-PL" sz="2000" i="1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7410" name="Picture 2" descr="Znalezione obrazy dla zapytania twin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946963"/>
            <a:ext cx="1479108" cy="589689"/>
          </a:xfrm>
          <a:prstGeom prst="rect">
            <a:avLst/>
          </a:prstGeom>
          <a:noFill/>
        </p:spPr>
      </p:pic>
      <p:pic>
        <p:nvPicPr>
          <p:cNvPr id="6" name="Picture 2" descr="Znalezione obrazy dla zapytania erasmus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21473"/>
            <a:ext cx="1865983" cy="9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03848" y="476672"/>
            <a:ext cx="2921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>
                <a:cs typeface="Aharoni" pitchFamily="2" charset="-79"/>
              </a:rPr>
              <a:t>Bibliographie</a:t>
            </a:r>
            <a:endParaRPr lang="pl-PL" sz="4000"/>
          </a:p>
        </p:txBody>
      </p:sp>
      <p:sp>
        <p:nvSpPr>
          <p:cNvPr id="5" name="pole tekstowe 4"/>
          <p:cNvSpPr txBox="1"/>
          <p:nvPr/>
        </p:nvSpPr>
        <p:spPr>
          <a:xfrm>
            <a:off x="488232" y="2060848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mtClean="0"/>
              <a:t>M. Lunde „Geschichte der Bienen”</a:t>
            </a:r>
          </a:p>
          <a:p>
            <a:pPr marL="342900" indent="-342900">
              <a:buAutoNum type="arabicPeriod"/>
            </a:pPr>
            <a:r>
              <a:rPr lang="pl-PL" smtClean="0"/>
              <a:t>M. Lunde „Geschichte des Wasser”</a:t>
            </a:r>
          </a:p>
          <a:p>
            <a:pPr marL="342900" indent="-342900">
              <a:buAutoNum type="arabicPeriod"/>
            </a:pPr>
            <a:endParaRPr lang="pl-PL" sz="800" smtClean="0"/>
          </a:p>
          <a:p>
            <a:pPr marL="342900" indent="-342900">
              <a:buAutoNum type="arabicPeriod"/>
            </a:pPr>
            <a:r>
              <a:rPr lang="pl-PL">
                <a:hlinkClick r:id="rId2"/>
              </a:rPr>
              <a:t>https://</a:t>
            </a:r>
            <a:r>
              <a:rPr lang="pl-PL">
                <a:hlinkClick r:id="rId2"/>
              </a:rPr>
              <a:t>www.umweltbundesamt.de</a:t>
            </a:r>
            <a:r>
              <a:rPr lang="pl-PL" smtClean="0">
                <a:hlinkClick r:id="rId2"/>
              </a:rPr>
              <a:t>/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3"/>
              </a:rPr>
              <a:t>https://</a:t>
            </a:r>
            <a:r>
              <a:rPr lang="pl-PL">
                <a:hlinkClick r:id="rId3"/>
              </a:rPr>
              <a:t>www.nabu.de</a:t>
            </a:r>
            <a:r>
              <a:rPr lang="pl-PL" smtClean="0">
                <a:hlinkClick r:id="rId3"/>
              </a:rPr>
              <a:t>/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4"/>
              </a:rPr>
              <a:t>https://</a:t>
            </a:r>
            <a:r>
              <a:rPr lang="pl-PL">
                <a:hlinkClick r:id="rId4"/>
              </a:rPr>
              <a:t>www.welt.de</a:t>
            </a:r>
            <a:r>
              <a:rPr lang="pl-PL" smtClean="0">
                <a:hlinkClick r:id="rId4"/>
              </a:rPr>
              <a:t>/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5"/>
              </a:rPr>
              <a:t>https</a:t>
            </a:r>
            <a:r>
              <a:rPr lang="pl-PL">
                <a:hlinkClick r:id="rId5"/>
              </a:rPr>
              <a:t>://</a:t>
            </a:r>
            <a:r>
              <a:rPr lang="pl-PL" smtClean="0">
                <a:hlinkClick r:id="rId5"/>
              </a:rPr>
              <a:t>honig-und-bienen.de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6"/>
              </a:rPr>
              <a:t>https</a:t>
            </a:r>
            <a:r>
              <a:rPr lang="pl-PL">
                <a:hlinkClick r:id="rId6"/>
              </a:rPr>
              <a:t>://</a:t>
            </a:r>
            <a:r>
              <a:rPr lang="pl-PL" smtClean="0">
                <a:hlinkClick r:id="rId6"/>
              </a:rPr>
              <a:t>de.statista.com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7"/>
              </a:rPr>
              <a:t>https</a:t>
            </a:r>
            <a:r>
              <a:rPr lang="pl-PL">
                <a:hlinkClick r:id="rId7"/>
              </a:rPr>
              <a:t>://</a:t>
            </a:r>
            <a:r>
              <a:rPr lang="pl-PL" smtClean="0">
                <a:hlinkClick r:id="rId7"/>
              </a:rPr>
              <a:t>www.klimaschutz-hannover.de</a:t>
            </a:r>
            <a:endParaRPr lang="pl-PL" smtClean="0"/>
          </a:p>
          <a:p>
            <a:pPr marL="342900" indent="-342900">
              <a:buAutoNum type="arabicPeriod"/>
            </a:pPr>
            <a:r>
              <a:rPr lang="pl-PL">
                <a:hlinkClick r:id="rId8"/>
              </a:rPr>
              <a:t>https</a:t>
            </a:r>
            <a:r>
              <a:rPr lang="pl-PL">
                <a:hlinkClick r:id="rId8"/>
              </a:rPr>
              <a:t>://</a:t>
            </a:r>
            <a:r>
              <a:rPr lang="pl-PL" smtClean="0">
                <a:hlinkClick r:id="rId8"/>
              </a:rPr>
              <a:t>www.mz-web.de</a:t>
            </a:r>
            <a:endParaRPr lang="pl-PL" smtClean="0"/>
          </a:p>
          <a:p>
            <a:pPr marL="342900" indent="-342900">
              <a:buAutoNum type="arabicPeriod"/>
            </a:pPr>
            <a:endParaRPr lang="pl-PL" smtClean="0"/>
          </a:p>
          <a:p>
            <a:pPr marL="342900" indent="-342900">
              <a:buFontTx/>
              <a:buAutoNum type="arabicPeriod"/>
            </a:pPr>
            <a:r>
              <a:rPr lang="pl-PL" smtClean="0"/>
              <a:t>Forum </a:t>
            </a:r>
            <a:r>
              <a:rPr lang="de-DE"/>
              <a:t>Der Mensch und die Geheimnisse der Natur/Man and the Secrets </a:t>
            </a:r>
            <a:r>
              <a:rPr lang="de-DE"/>
              <a:t>of </a:t>
            </a:r>
            <a:r>
              <a:rPr lang="de-DE" smtClean="0"/>
              <a:t>Nature</a:t>
            </a:r>
            <a:r>
              <a:rPr lang="pl-PL"/>
              <a:t> </a:t>
            </a:r>
            <a:r>
              <a:rPr lang="pl-PL" smtClean="0"/>
              <a:t>in TwinSpace des Erasmus+/eTwinning Projekt „Lies mit uns!”</a:t>
            </a:r>
          </a:p>
          <a:p>
            <a:pPr marL="342900" indent="-342900">
              <a:buAutoNum type="arabicPeriod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6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+mn-lt"/>
                <a:cs typeface="Aharoni" pitchFamily="2" charset="-79"/>
              </a:rPr>
              <a:t>Aus der Bibel</a:t>
            </a:r>
            <a:endParaRPr lang="pl-PL" dirty="0">
              <a:latin typeface="+mn-lt"/>
              <a:cs typeface="Aharoni" pitchFamily="2" charset="-79"/>
            </a:endParaRPr>
          </a:p>
        </p:txBody>
      </p:sp>
      <p:sp>
        <p:nvSpPr>
          <p:cNvPr id="3074" name="AutoShape 2" descr="Znalezione obrazy dla zapytania bi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Znalezione obrazy dla zapytania bi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Znalezione obrazy dla zapytania bib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20791"/>
            <a:ext cx="5208513" cy="347234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81570" y="5445224"/>
            <a:ext cx="8580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i="1"/>
              <a:t>"Seid fruchtbar und mehrt euch, füllt die Erde und macht sie untertan und herrscht über des Meeres Fische, die Vögel des Himmels und über alles Getier, das sich auf Erden </a:t>
            </a:r>
            <a:r>
              <a:rPr lang="de-DE" i="1"/>
              <a:t>regt</a:t>
            </a:r>
            <a:r>
              <a:rPr lang="de-DE" i="1" smtClean="0"/>
              <a:t>!</a:t>
            </a:r>
            <a:r>
              <a:rPr lang="pl-PL" i="1" smtClean="0"/>
              <a:t>”                                             </a:t>
            </a:r>
          </a:p>
          <a:p>
            <a:pPr algn="just"/>
            <a:r>
              <a:rPr lang="pl-PL" sz="1600" i="1" smtClean="0"/>
              <a:t>                                                                                                                                                            Gen. Kap. 1:28</a:t>
            </a:r>
            <a:endParaRPr lang="pl-PL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30064"/>
            <a:ext cx="5964465" cy="44544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87710"/>
            <a:ext cx="6768752" cy="1143000"/>
          </a:xfrm>
        </p:spPr>
        <p:txBody>
          <a:bodyPr>
            <a:normAutofit/>
          </a:bodyPr>
          <a:lstStyle/>
          <a:p>
            <a:r>
              <a:rPr lang="pl-PL" smtClean="0">
                <a:latin typeface="+mn-lt"/>
                <a:cs typeface="Aharoni" pitchFamily="2" charset="-79"/>
              </a:rPr>
              <a:t>Umweltfreudlich leben</a:t>
            </a:r>
            <a:endParaRPr lang="pl-PL" dirty="0">
              <a:latin typeface="+mn-lt"/>
              <a:cs typeface="Aharoni" pitchFamily="2" charset="-79"/>
            </a:endParaRPr>
          </a:p>
        </p:txBody>
      </p:sp>
      <p:sp>
        <p:nvSpPr>
          <p:cNvPr id="2050" name="AutoShape 2" descr="Znalezione obrazy dla zapytania NA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53" y="3271364"/>
            <a:ext cx="2376019" cy="1584013"/>
          </a:xfrm>
          <a:prstGeom prst="rect">
            <a:avLst/>
          </a:prstGeom>
          <a:noFill/>
        </p:spPr>
      </p:pic>
      <p:pic>
        <p:nvPicPr>
          <p:cNvPr id="1028" name="Picture 4" descr="Umweltbundesam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7883"/>
            <a:ext cx="2376019" cy="11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hrrÃ¤der hatten Vorfahrt: Messeschnellweg am Weidetorkreisel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5" y="5025914"/>
            <a:ext cx="3380623" cy="1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650061" y="6323653"/>
            <a:ext cx="328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Autofreier Tag in Hannover 2018</a:t>
            </a:r>
            <a:endParaRPr lang="pl-PL"/>
          </a:p>
        </p:txBody>
      </p:sp>
      <p:sp>
        <p:nvSpPr>
          <p:cNvPr id="11" name="Plus 10"/>
          <p:cNvSpPr/>
          <p:nvPr/>
        </p:nvSpPr>
        <p:spPr>
          <a:xfrm>
            <a:off x="307975" y="44993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19170"/>
            <a:ext cx="6120680" cy="1143000"/>
          </a:xfrm>
        </p:spPr>
        <p:txBody>
          <a:bodyPr>
            <a:normAutofit/>
          </a:bodyPr>
          <a:lstStyle/>
          <a:p>
            <a:r>
              <a:rPr lang="pl-PL" sz="4900" smtClean="0">
                <a:latin typeface="+mn-lt"/>
                <a:cs typeface="Aharoni" pitchFamily="2" charset="-79"/>
              </a:rPr>
              <a:t>Eingriffe in die Natur</a:t>
            </a:r>
            <a:endParaRPr lang="pl-PL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29551"/>
            <a:ext cx="43924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mtClean="0"/>
              <a:t>Schon sichtbare Folgen:</a:t>
            </a:r>
          </a:p>
          <a:p>
            <a:endParaRPr lang="pl-PL" sz="800" smtClean="0"/>
          </a:p>
          <a:p>
            <a:r>
              <a:rPr lang="pl-PL" smtClean="0"/>
              <a:t>1. Aussterben der Pflanzen- und Tierarten</a:t>
            </a:r>
          </a:p>
          <a:p>
            <a:pPr marL="342900" indent="-342900">
              <a:buAutoNum type="arabicPeriod"/>
            </a:pPr>
            <a:endParaRPr lang="pl-PL" sz="800" smtClean="0"/>
          </a:p>
          <a:p>
            <a:r>
              <a:rPr lang="pl-PL" smtClean="0"/>
              <a:t>2. Umweltverschmutzung</a:t>
            </a:r>
          </a:p>
          <a:p>
            <a:endParaRPr lang="pl-PL" sz="800" smtClean="0"/>
          </a:p>
          <a:p>
            <a:r>
              <a:rPr lang="pl-PL" smtClean="0"/>
              <a:t>3. Verringerung </a:t>
            </a:r>
            <a:r>
              <a:rPr lang="pl-PL"/>
              <a:t>der natürlichen </a:t>
            </a:r>
            <a:r>
              <a:rPr lang="pl-PL" smtClean="0"/>
              <a:t>Ressourcen</a:t>
            </a:r>
          </a:p>
          <a:p>
            <a:endParaRPr lang="pl-PL" sz="800"/>
          </a:p>
          <a:p>
            <a:r>
              <a:rPr lang="pl-PL"/>
              <a:t>5</a:t>
            </a:r>
            <a:r>
              <a:rPr lang="pl-PL" smtClean="0"/>
              <a:t>. NaturkKlimawandel</a:t>
            </a:r>
          </a:p>
          <a:p>
            <a:endParaRPr lang="pl-PL" sz="800"/>
          </a:p>
          <a:p>
            <a:r>
              <a:rPr lang="pl-PL" smtClean="0"/>
              <a:t>6. Natastrophen</a:t>
            </a:r>
          </a:p>
          <a:p>
            <a:endParaRPr lang="pl-PL" sz="800" smtClean="0"/>
          </a:p>
          <a:p>
            <a:r>
              <a:rPr lang="pl-PL" smtClean="0"/>
              <a:t>7. …</a:t>
            </a:r>
          </a:p>
          <a:p>
            <a:pPr marL="342900" indent="-342900">
              <a:buAutoNum type="arabicPeriod"/>
            </a:pPr>
            <a:endParaRPr lang="pl-PL"/>
          </a:p>
        </p:txBody>
      </p:sp>
      <p:pic>
        <p:nvPicPr>
          <p:cNvPr id="2050" name="Picture 2" descr="https://upload.wikimedia.org/wikipedia/commons/thumb/2/26/Saalehochwasser_Halle_2013-06-03_014.JPG/1024px-Saalehochwasser_Halle_2013-06-03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96310"/>
            <a:ext cx="487680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86213" y="590276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Hochwasser </a:t>
            </a:r>
            <a:r>
              <a:rPr lang="de-DE" smtClean="0"/>
              <a:t>in</a:t>
            </a:r>
            <a:r>
              <a:rPr lang="pl-PL" smtClean="0"/>
              <a:t> Halle-Kröllwitz</a:t>
            </a:r>
          </a:p>
          <a:p>
            <a:r>
              <a:rPr lang="de-DE"/>
              <a:t> am 3. Juni 2013</a:t>
            </a:r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179512" y="366959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7" y="260648"/>
            <a:ext cx="7546803" cy="1143000"/>
          </a:xfrm>
        </p:spPr>
        <p:txBody>
          <a:bodyPr/>
          <a:lstStyle/>
          <a:p>
            <a:r>
              <a:rPr lang="pl-PL" smtClean="0">
                <a:latin typeface="+mn-lt"/>
                <a:cs typeface="Aharoni" pitchFamily="2" charset="-79"/>
              </a:rPr>
              <a:t>Prognosen für die Zukunft</a:t>
            </a:r>
            <a:endParaRPr lang="pl-PL" dirty="0">
              <a:latin typeface="+mn-lt"/>
              <a:cs typeface="Aharoni" pitchFamily="2" charset="-79"/>
            </a:endParaRPr>
          </a:p>
        </p:txBody>
      </p:sp>
      <p:sp>
        <p:nvSpPr>
          <p:cNvPr id="22530" name="AutoShape 2" descr="Sechs Prozent in zehn Jahren: Die Emissionen sinken im Schneckentempo. Quelle: Umweltbundesam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 descr="http://cdn1.spiegel.de/images/image-1186854-860_poster_16x9-jnur-1186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0654"/>
            <a:ext cx="40943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14" y="2060849"/>
            <a:ext cx="4819403" cy="3715926"/>
          </a:xfrm>
          <a:prstGeom prst="rect">
            <a:avLst/>
          </a:prstGeom>
        </p:spPr>
      </p:pic>
      <p:pic>
        <p:nvPicPr>
          <p:cNvPr id="3076" name="Picture 4" descr="Â«Es wird weiterhin schÃ¶ne und schlechte Sommer geben, aber die extremen Sommer werden hÃ¤ufiger auftretenÂ», sagt Daniela Jacob, Direktorin am Climate Service Center in Hambur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916"/>
            <a:ext cx="3039889" cy="22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275856" y="602408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„D</a:t>
            </a:r>
            <a:r>
              <a:rPr lang="de-DE" smtClean="0"/>
              <a:t>ie </a:t>
            </a:r>
            <a:r>
              <a:rPr lang="de-DE"/>
              <a:t>extremen Sommer werden häufiger </a:t>
            </a:r>
            <a:r>
              <a:rPr lang="de-DE" smtClean="0"/>
              <a:t>auftreten</a:t>
            </a:r>
            <a:r>
              <a:rPr lang="pl-PL" smtClean="0"/>
              <a:t>”</a:t>
            </a:r>
            <a:r>
              <a:rPr lang="de-DE" smtClean="0"/>
              <a:t>  </a:t>
            </a:r>
            <a:r>
              <a:rPr lang="de-DE" sz="1400"/>
              <a:t>Daniela Jacob, Direktorin am Climate Service Center in </a:t>
            </a:r>
            <a:r>
              <a:rPr lang="de-DE" sz="1400" smtClean="0"/>
              <a:t>Hamburg</a:t>
            </a:r>
            <a:endParaRPr lang="pl-PL" sz="1400"/>
          </a:p>
        </p:txBody>
      </p:sp>
      <p:sp>
        <p:nvSpPr>
          <p:cNvPr id="13" name="Minus 12"/>
          <p:cNvSpPr/>
          <p:nvPr/>
        </p:nvSpPr>
        <p:spPr>
          <a:xfrm>
            <a:off x="184050" y="37494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pl-PL" smtClean="0">
                <a:latin typeface="+mn-lt"/>
                <a:cs typeface="Aharoni" pitchFamily="2" charset="-79"/>
              </a:rPr>
              <a:t>Langsames </a:t>
            </a:r>
            <a:r>
              <a:rPr lang="pl-PL">
                <a:latin typeface="+mn-lt"/>
                <a:cs typeface="Aharoni" pitchFamily="2" charset="-79"/>
              </a:rPr>
              <a:t>Verschwinden von Bienen</a:t>
            </a:r>
            <a:endParaRPr lang="pl-PL" dirty="0">
              <a:latin typeface="+mn-lt"/>
              <a:cs typeface="Aharoni" pitchFamily="2" charset="-79"/>
            </a:endParaRPr>
          </a:p>
        </p:txBody>
      </p:sp>
      <p:pic>
        <p:nvPicPr>
          <p:cNvPr id="21506" name="Picture 2" descr="Znalezione obrazy dla zapytania die geschichte von bi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904656" cy="442849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372200" y="2564904"/>
            <a:ext cx="2592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800" smtClean="0"/>
              <a:t>England 1852</a:t>
            </a:r>
          </a:p>
          <a:p>
            <a:pPr marL="342900" indent="-342900">
              <a:buAutoNum type="arabicPeriod"/>
            </a:pPr>
            <a:endParaRPr lang="pl-PL" sz="2800" smtClean="0"/>
          </a:p>
          <a:p>
            <a:pPr marL="342900" indent="-342900">
              <a:buAutoNum type="arabicPeriod"/>
            </a:pPr>
            <a:r>
              <a:rPr lang="pl-PL" sz="2800" smtClean="0"/>
              <a:t>USA 2007</a:t>
            </a:r>
          </a:p>
          <a:p>
            <a:pPr marL="342900" indent="-342900">
              <a:buAutoNum type="arabicPeriod"/>
            </a:pPr>
            <a:endParaRPr lang="pl-PL" sz="2800" smtClean="0"/>
          </a:p>
          <a:p>
            <a:pPr marL="342900" indent="-342900">
              <a:buAutoNum type="arabicPeriod"/>
            </a:pPr>
            <a:r>
              <a:rPr lang="pl-PL" sz="2800" smtClean="0"/>
              <a:t>China 2098</a:t>
            </a:r>
          </a:p>
          <a:p>
            <a:endParaRPr lang="pl-PL" sz="2400"/>
          </a:p>
        </p:txBody>
      </p:sp>
      <p:sp>
        <p:nvSpPr>
          <p:cNvPr id="7" name="Minus 6"/>
          <p:cNvSpPr/>
          <p:nvPr/>
        </p:nvSpPr>
        <p:spPr>
          <a:xfrm>
            <a:off x="129208" y="44695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04031"/>
            <a:ext cx="5698976" cy="1143000"/>
          </a:xfrm>
        </p:spPr>
        <p:txBody>
          <a:bodyPr/>
          <a:lstStyle/>
          <a:p>
            <a:r>
              <a:rPr lang="pl-PL" dirty="0" err="1" smtClean="0">
                <a:latin typeface="+mn-lt"/>
                <a:cs typeface="Aharoni" pitchFamily="2" charset="-79"/>
              </a:rPr>
              <a:t>Welt</a:t>
            </a:r>
            <a:r>
              <a:rPr lang="pl-PL" dirty="0" smtClean="0">
                <a:latin typeface="+mn-lt"/>
                <a:cs typeface="Aharoni" pitchFamily="2" charset="-79"/>
              </a:rPr>
              <a:t> </a:t>
            </a:r>
            <a:r>
              <a:rPr lang="pl-PL" dirty="0" err="1" smtClean="0">
                <a:latin typeface="+mn-lt"/>
                <a:cs typeface="Aharoni" pitchFamily="2" charset="-79"/>
              </a:rPr>
              <a:t>ohne</a:t>
            </a:r>
            <a:r>
              <a:rPr lang="pl-PL" dirty="0" smtClean="0">
                <a:latin typeface="+mn-lt"/>
                <a:cs typeface="Aharoni" pitchFamily="2" charset="-79"/>
              </a:rPr>
              <a:t> </a:t>
            </a:r>
            <a:r>
              <a:rPr lang="pl-PL" dirty="0" err="1" smtClean="0">
                <a:latin typeface="+mn-lt"/>
                <a:cs typeface="Aharoni" pitchFamily="2" charset="-79"/>
              </a:rPr>
              <a:t>Bienen</a:t>
            </a:r>
            <a:endParaRPr lang="pl-PL" dirty="0">
              <a:latin typeface="+mn-lt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333" y="1615958"/>
            <a:ext cx="5049843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2600" dirty="0" smtClean="0">
                <a:latin typeface="Gentium Basic" pitchFamily="2" charset="-18"/>
              </a:rPr>
              <a:t>„Wenn die Biene einmal von der Erde verschwindet, hat der Mensch nur noch vier Jahre zu leben</a:t>
            </a:r>
            <a:r>
              <a:rPr lang="de-DE" sz="2400" smtClean="0">
                <a:latin typeface="Gentium Basic" pitchFamily="2" charset="-18"/>
              </a:rPr>
              <a:t>. </a:t>
            </a:r>
            <a:endParaRPr lang="pl-PL" sz="24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de-DE" sz="4300" smtClean="0">
                <a:latin typeface="Gentium Basic" pitchFamily="2" charset="-18"/>
              </a:rPr>
              <a:t>Keine </a:t>
            </a:r>
            <a:r>
              <a:rPr lang="de-DE" sz="4300" dirty="0" smtClean="0">
                <a:latin typeface="Gentium Basic" pitchFamily="2" charset="-18"/>
              </a:rPr>
              <a:t>Bienen mehr</a:t>
            </a:r>
            <a:r>
              <a:rPr lang="de-DE" sz="4300" smtClean="0">
                <a:latin typeface="Gentium Basic" pitchFamily="2" charset="-18"/>
              </a:rPr>
              <a:t>, </a:t>
            </a:r>
            <a:endParaRPr lang="pl-PL" sz="43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de-DE" sz="4300" smtClean="0">
                <a:latin typeface="Gentium Basic" pitchFamily="2" charset="-18"/>
              </a:rPr>
              <a:t>keine </a:t>
            </a:r>
            <a:r>
              <a:rPr lang="de-DE" sz="4300" dirty="0" smtClean="0">
                <a:latin typeface="Gentium Basic" pitchFamily="2" charset="-18"/>
              </a:rPr>
              <a:t>Bestäubung mehr</a:t>
            </a:r>
            <a:r>
              <a:rPr lang="de-DE" sz="4300" smtClean="0">
                <a:latin typeface="Gentium Basic" pitchFamily="2" charset="-18"/>
              </a:rPr>
              <a:t>, </a:t>
            </a:r>
            <a:endParaRPr lang="pl-PL" sz="43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de-DE" sz="4300" smtClean="0">
                <a:latin typeface="Gentium Basic" pitchFamily="2" charset="-18"/>
              </a:rPr>
              <a:t>keine </a:t>
            </a:r>
            <a:r>
              <a:rPr lang="de-DE" sz="4300" dirty="0" smtClean="0">
                <a:latin typeface="Gentium Basic" pitchFamily="2" charset="-18"/>
              </a:rPr>
              <a:t>Pflanzen mehr</a:t>
            </a:r>
            <a:r>
              <a:rPr lang="de-DE" sz="4300" smtClean="0">
                <a:latin typeface="Gentium Basic" pitchFamily="2" charset="-18"/>
              </a:rPr>
              <a:t>, </a:t>
            </a:r>
            <a:endParaRPr lang="pl-PL" sz="43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de-DE" sz="4300" smtClean="0">
                <a:latin typeface="Gentium Basic" pitchFamily="2" charset="-18"/>
              </a:rPr>
              <a:t>keine </a:t>
            </a:r>
            <a:r>
              <a:rPr lang="de-DE" sz="4300" dirty="0" smtClean="0">
                <a:latin typeface="Gentium Basic" pitchFamily="2" charset="-18"/>
              </a:rPr>
              <a:t>Tiere mehr</a:t>
            </a:r>
            <a:r>
              <a:rPr lang="de-DE" sz="4300" smtClean="0">
                <a:latin typeface="Gentium Basic" pitchFamily="2" charset="-18"/>
              </a:rPr>
              <a:t>, </a:t>
            </a:r>
            <a:endParaRPr lang="pl-PL" sz="43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de-DE" sz="4300" smtClean="0">
                <a:latin typeface="Gentium Basic" pitchFamily="2" charset="-18"/>
              </a:rPr>
              <a:t>keine </a:t>
            </a:r>
            <a:r>
              <a:rPr lang="de-DE" sz="4300" dirty="0" smtClean="0">
                <a:latin typeface="Gentium Basic" pitchFamily="2" charset="-18"/>
              </a:rPr>
              <a:t>Menschen </a:t>
            </a:r>
            <a:r>
              <a:rPr lang="de-DE" sz="4300" smtClean="0">
                <a:latin typeface="Gentium Basic" pitchFamily="2" charset="-18"/>
              </a:rPr>
              <a:t>mehr.“</a:t>
            </a:r>
            <a:endParaRPr lang="pl-PL" sz="4300" smtClean="0">
              <a:latin typeface="Gentium Basic" pitchFamily="2" charset="-18"/>
            </a:endParaRPr>
          </a:p>
          <a:p>
            <a:pPr algn="ctr">
              <a:buNone/>
            </a:pPr>
            <a:r>
              <a:rPr lang="pl-PL" sz="4200" smtClean="0">
                <a:latin typeface="Gentium Basic" pitchFamily="2" charset="-18"/>
              </a:rPr>
              <a:t>  </a:t>
            </a:r>
            <a:r>
              <a:rPr lang="pl-PL" sz="2600" dirty="0" smtClean="0">
                <a:latin typeface="Gentium Basic" pitchFamily="2" charset="-18"/>
              </a:rPr>
              <a:t>Albert Einstein</a:t>
            </a:r>
            <a:r>
              <a:rPr lang="pl-PL" sz="4200" dirty="0" smtClean="0">
                <a:latin typeface="Gentium Basic" pitchFamily="2" charset="-18"/>
              </a:rPr>
              <a:t>, </a:t>
            </a:r>
            <a:r>
              <a:rPr lang="pl-PL" sz="2600" dirty="0" smtClean="0">
                <a:latin typeface="Gentium Basic" pitchFamily="2" charset="-18"/>
              </a:rPr>
              <a:t>1949</a:t>
            </a:r>
            <a:endParaRPr lang="de-DE" sz="2600" dirty="0" smtClean="0">
              <a:latin typeface="Gentium Basic" pitchFamily="2" charset="-18"/>
            </a:endParaRPr>
          </a:p>
          <a:p>
            <a:endParaRPr lang="pl-PL" dirty="0"/>
          </a:p>
        </p:txBody>
      </p:sp>
      <p:sp>
        <p:nvSpPr>
          <p:cNvPr id="20482" name="AutoShape 2" descr="Znalezione obrazy dla zapytania albert ein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4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928" y="1670772"/>
            <a:ext cx="3265920" cy="4714908"/>
          </a:xfrm>
          <a:prstGeom prst="rect">
            <a:avLst/>
          </a:prstGeom>
          <a:noFill/>
        </p:spPr>
      </p:pic>
      <p:sp>
        <p:nvSpPr>
          <p:cNvPr id="6" name="Minus 5"/>
          <p:cNvSpPr/>
          <p:nvPr/>
        </p:nvSpPr>
        <p:spPr>
          <a:xfrm>
            <a:off x="155575" y="318331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87069"/>
            <a:ext cx="6534468" cy="1143000"/>
          </a:xfrm>
        </p:spPr>
        <p:txBody>
          <a:bodyPr>
            <a:normAutofit/>
          </a:bodyPr>
          <a:lstStyle/>
          <a:p>
            <a:r>
              <a:rPr lang="pl-PL" smtClean="0">
                <a:latin typeface="+mn-lt"/>
                <a:cs typeface="Aharoni" pitchFamily="2" charset="-79"/>
              </a:rPr>
              <a:t>Zukünftiger Wassermangel</a:t>
            </a:r>
            <a:endParaRPr lang="pl-PL" dirty="0">
              <a:latin typeface="+mn-lt"/>
              <a:cs typeface="Aharoni" pitchFamily="2" charset="-79"/>
            </a:endParaRPr>
          </a:p>
        </p:txBody>
      </p:sp>
      <p:pic>
        <p:nvPicPr>
          <p:cNvPr id="19458" name="Picture 2" descr="Znalezione obrazy dla zapytania die geschichte der was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40" y="1539311"/>
            <a:ext cx="3515380" cy="4993799"/>
          </a:xfrm>
          <a:prstGeom prst="rect">
            <a:avLst/>
          </a:prstGeom>
          <a:noFill/>
        </p:spPr>
      </p:pic>
      <p:sp>
        <p:nvSpPr>
          <p:cNvPr id="19460" name="AutoShape 4" descr="Znalezione obrazy dla zapytania wasser ressourc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Znalezione obrazy dla zapytania su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352" y="1539310"/>
            <a:ext cx="4823841" cy="361788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427984" y="5267773"/>
            <a:ext cx="4230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smtClean="0"/>
              <a:t>literarische Vision</a:t>
            </a:r>
            <a:r>
              <a:rPr lang="pl-PL" sz="2800"/>
              <a:t> </a:t>
            </a:r>
            <a:r>
              <a:rPr lang="pl-PL" sz="2000" smtClean="0"/>
              <a:t>oder</a:t>
            </a:r>
            <a:r>
              <a:rPr lang="pl-PL" sz="2800" smtClean="0"/>
              <a:t> </a:t>
            </a:r>
          </a:p>
          <a:p>
            <a:r>
              <a:rPr lang="de-DE" sz="2800" smtClean="0"/>
              <a:t>Realität </a:t>
            </a:r>
            <a:r>
              <a:rPr lang="pl-PL" sz="2800" smtClean="0"/>
              <a:t>in Europa 2041</a:t>
            </a:r>
            <a:endParaRPr lang="pl-PL" sz="2800"/>
          </a:p>
        </p:txBody>
      </p:sp>
      <p:sp>
        <p:nvSpPr>
          <p:cNvPr id="7" name="Minus 6"/>
          <p:cNvSpPr/>
          <p:nvPr/>
        </p:nvSpPr>
        <p:spPr>
          <a:xfrm>
            <a:off x="262378" y="39262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+mn-lt"/>
                <a:cs typeface="Aharoni" pitchFamily="2" charset="-79"/>
              </a:rPr>
              <a:t>Auf die Natur angewissen</a:t>
            </a:r>
            <a:endParaRPr lang="pl-PL" dirty="0">
              <a:latin typeface="+mn-lt"/>
              <a:cs typeface="Aharoni" pitchFamily="2" charset="-79"/>
            </a:endParaRPr>
          </a:p>
        </p:txBody>
      </p:sp>
      <p:pic>
        <p:nvPicPr>
          <p:cNvPr id="18434" name="Picture 2" descr="Znalezione obrazy dla zapytania martwe pszczoÅ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014" y="1511823"/>
            <a:ext cx="3471937" cy="2331123"/>
          </a:xfrm>
          <a:prstGeom prst="rect">
            <a:avLst/>
          </a:prstGeom>
          <a:noFill/>
        </p:spPr>
      </p:pic>
      <p:sp>
        <p:nvSpPr>
          <p:cNvPr id="18436" name="AutoShape 4" descr="Znalezione obrazy dla zapytania sm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8" name="Picture 6" descr="Znalezione obrazy dla zapytania smog zagÅebie ruh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040" y="1511822"/>
            <a:ext cx="3697614" cy="233112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809404" y="399209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mtClean="0"/>
              <a:t>Keine </a:t>
            </a:r>
            <a:r>
              <a:rPr lang="de-DE" sz="2400" smtClean="0"/>
              <a:t>Science-Fiction</a:t>
            </a:r>
            <a:r>
              <a:rPr lang="pl-PL" sz="2400" smtClean="0"/>
              <a:t> sondern Realität</a:t>
            </a:r>
            <a:endParaRPr lang="pl-PL" sz="2400"/>
          </a:p>
        </p:txBody>
      </p:sp>
      <p:sp>
        <p:nvSpPr>
          <p:cNvPr id="5" name="Strzałka w dół 4"/>
          <p:cNvSpPr/>
          <p:nvPr/>
        </p:nvSpPr>
        <p:spPr>
          <a:xfrm>
            <a:off x="4216724" y="46615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 descr="Znalezione obrazy dla zapytania Umwelt scho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74" y="4869160"/>
            <a:ext cx="2282299" cy="17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5864005"/>
            <a:ext cx="545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mtClean="0"/>
              <a:t>Umwelt-Schonen ist notwendig  </a:t>
            </a:r>
            <a:endParaRPr lang="pl-P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390</Words>
  <Application>Microsoft Office PowerPoint</Application>
  <PresentationFormat>Pokaz na ekranie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Gentium Basic</vt:lpstr>
      <vt:lpstr>Motyw pakietu Office</vt:lpstr>
      <vt:lpstr>Soll der Mensch im Einklang  mit der Natur leben? </vt:lpstr>
      <vt:lpstr>Aus der Bibel</vt:lpstr>
      <vt:lpstr>Umweltfreudlich leben</vt:lpstr>
      <vt:lpstr>Eingriffe in die Natur</vt:lpstr>
      <vt:lpstr>Prognosen für die Zukunft</vt:lpstr>
      <vt:lpstr>Langsames Verschwinden von Bienen</vt:lpstr>
      <vt:lpstr>Welt ohne Bienen</vt:lpstr>
      <vt:lpstr>Zukünftiger Wassermangel</vt:lpstr>
      <vt:lpstr>Auf die Natur angewissen</vt:lpstr>
      <vt:lpstr>Um katastrophale Zukunftsvision zu vermeiden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Einklang mit der Natur</dc:title>
  <dc:creator>paulina</dc:creator>
  <cp:lastModifiedBy>b.cudak</cp:lastModifiedBy>
  <cp:revision>32</cp:revision>
  <dcterms:created xsi:type="dcterms:W3CDTF">2019-04-05T17:23:22Z</dcterms:created>
  <dcterms:modified xsi:type="dcterms:W3CDTF">2019-04-07T09:04:46Z</dcterms:modified>
</cp:coreProperties>
</file>