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8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94BC-3D10-400B-97DB-168070F3C320}" type="datetimeFigureOut">
              <a:rPr lang="pl-PL" smtClean="0"/>
              <a:t>2019-06-16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4E95B-79DB-4C2F-BE16-A5CEB78554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7858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94BC-3D10-400B-97DB-168070F3C320}" type="datetimeFigureOut">
              <a:rPr lang="pl-PL" smtClean="0"/>
              <a:t>2019-06-16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4E95B-79DB-4C2F-BE16-A5CEB78554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0541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94BC-3D10-400B-97DB-168070F3C320}" type="datetimeFigureOut">
              <a:rPr lang="pl-PL" smtClean="0"/>
              <a:t>2019-06-16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4E95B-79DB-4C2F-BE16-A5CEB78554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3904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94BC-3D10-400B-97DB-168070F3C320}" type="datetimeFigureOut">
              <a:rPr lang="pl-PL" smtClean="0"/>
              <a:t>2019-06-16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4E95B-79DB-4C2F-BE16-A5CEB7855471}" type="slidenum">
              <a:rPr lang="pl-PL" smtClean="0"/>
              <a:t>‹#›</a:t>
            </a:fld>
            <a:endParaRPr lang="pl-PL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6591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94BC-3D10-400B-97DB-168070F3C320}" type="datetimeFigureOut">
              <a:rPr lang="pl-PL" smtClean="0"/>
              <a:t>2019-06-16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4E95B-79DB-4C2F-BE16-A5CEB78554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5698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94BC-3D10-400B-97DB-168070F3C320}" type="datetimeFigureOut">
              <a:rPr lang="pl-PL" smtClean="0"/>
              <a:t>2019-06-16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4E95B-79DB-4C2F-BE16-A5CEB78554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80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94BC-3D10-400B-97DB-168070F3C320}" type="datetimeFigureOut">
              <a:rPr lang="pl-PL" smtClean="0"/>
              <a:t>2019-06-16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4E95B-79DB-4C2F-BE16-A5CEB78554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4404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94BC-3D10-400B-97DB-168070F3C320}" type="datetimeFigureOut">
              <a:rPr lang="pl-PL" smtClean="0"/>
              <a:t>2019-06-16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4E95B-79DB-4C2F-BE16-A5CEB78554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4505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94BC-3D10-400B-97DB-168070F3C320}" type="datetimeFigureOut">
              <a:rPr lang="pl-PL" smtClean="0"/>
              <a:t>2019-06-16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4E95B-79DB-4C2F-BE16-A5CEB78554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6341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94BC-3D10-400B-97DB-168070F3C320}" type="datetimeFigureOut">
              <a:rPr lang="pl-PL" smtClean="0"/>
              <a:t>2019-06-16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4E95B-79DB-4C2F-BE16-A5CEB78554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6187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94BC-3D10-400B-97DB-168070F3C320}" type="datetimeFigureOut">
              <a:rPr lang="pl-PL" smtClean="0"/>
              <a:t>2019-06-16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4E95B-79DB-4C2F-BE16-A5CEB78554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4382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94BC-3D10-400B-97DB-168070F3C320}" type="datetimeFigureOut">
              <a:rPr lang="pl-PL" smtClean="0"/>
              <a:t>2019-06-16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4E95B-79DB-4C2F-BE16-A5CEB78554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5466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94BC-3D10-400B-97DB-168070F3C320}" type="datetimeFigureOut">
              <a:rPr lang="pl-PL" smtClean="0"/>
              <a:t>2019-06-16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4E95B-79DB-4C2F-BE16-A5CEB78554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0497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94BC-3D10-400B-97DB-168070F3C320}" type="datetimeFigureOut">
              <a:rPr lang="pl-PL" smtClean="0"/>
              <a:t>2019-06-16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4E95B-79DB-4C2F-BE16-A5CEB78554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9421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94BC-3D10-400B-97DB-168070F3C320}" type="datetimeFigureOut">
              <a:rPr lang="pl-PL" smtClean="0"/>
              <a:t>2019-06-16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4E95B-79DB-4C2F-BE16-A5CEB78554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8870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94BC-3D10-400B-97DB-168070F3C320}" type="datetimeFigureOut">
              <a:rPr lang="pl-PL" smtClean="0"/>
              <a:t>2019-06-16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4E95B-79DB-4C2F-BE16-A5CEB78554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3751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94BC-3D10-400B-97DB-168070F3C320}" type="datetimeFigureOut">
              <a:rPr lang="pl-PL" smtClean="0"/>
              <a:t>2019-06-16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4E95B-79DB-4C2F-BE16-A5CEB78554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2098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14194BC-3D10-400B-97DB-168070F3C320}" type="datetimeFigureOut">
              <a:rPr lang="pl-PL" smtClean="0"/>
              <a:t>2019-06-16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2B4E95B-79DB-4C2F-BE16-A5CEB78554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7268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  <p:sldLayoutId id="2147483930" r:id="rId13"/>
    <p:sldLayoutId id="2147483931" r:id="rId14"/>
    <p:sldLayoutId id="2147483932" r:id="rId15"/>
    <p:sldLayoutId id="2147483933" r:id="rId16"/>
    <p:sldLayoutId id="214748393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223997" y="618187"/>
            <a:ext cx="972354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smtClean="0">
                <a:solidFill>
                  <a:schemeClr val="accent5"/>
                </a:solidFill>
                <a:latin typeface="Calibri" panose="020F0502020204030204" pitchFamily="34" charset="0"/>
              </a:rPr>
              <a:t>Wann wird die Grenze zwischen der Realität und der virtuellen Welt überschritten</a:t>
            </a:r>
            <a:r>
              <a:rPr lang="pl-PL" sz="4000" b="1" smtClean="0">
                <a:solidFill>
                  <a:schemeClr val="accent5"/>
                </a:solidFill>
                <a:latin typeface="Calibri" panose="020F0502020204030204" pitchFamily="34" charset="0"/>
              </a:rPr>
              <a:t>?</a:t>
            </a:r>
          </a:p>
          <a:p>
            <a:pPr algn="ctr"/>
            <a:endParaRPr lang="pl-PL" sz="1600" b="1" smtClean="0">
              <a:solidFill>
                <a:schemeClr val="accent5"/>
              </a:solidFill>
              <a:latin typeface="Calibri" panose="020F0502020204030204" pitchFamily="34" charset="0"/>
            </a:endParaRPr>
          </a:p>
          <a:p>
            <a:pPr algn="ctr"/>
            <a:r>
              <a:rPr lang="pl-PL" sz="3200" b="1" smtClean="0">
                <a:solidFill>
                  <a:schemeClr val="accent5"/>
                </a:solidFill>
                <a:latin typeface="Calibri" panose="020F0502020204030204" pitchFamily="34" charset="0"/>
              </a:rPr>
              <a:t>Unser Huas Europa in 10, 50 100 Jahren</a:t>
            </a:r>
            <a:endParaRPr lang="pl-PL" sz="3200" b="1" smtClean="0">
              <a:solidFill>
                <a:schemeClr val="accent5"/>
              </a:solidFill>
              <a:latin typeface="Calibri" panose="020F0502020204030204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9968248" y="6104586"/>
            <a:ext cx="2086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mtClean="0">
                <a:solidFill>
                  <a:schemeClr val="accent5"/>
                </a:solidFill>
              </a:rPr>
              <a:t>Monika Cyganik</a:t>
            </a:r>
          </a:p>
          <a:p>
            <a:r>
              <a:rPr lang="pl-PL" smtClean="0">
                <a:solidFill>
                  <a:schemeClr val="accent5"/>
                </a:solidFill>
              </a:rPr>
              <a:t>VIII LO Kraków</a:t>
            </a:r>
            <a:endParaRPr lang="pl-PL">
              <a:solidFill>
                <a:schemeClr val="accent5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lum bright="-50000"/>
            <a:alphaModFix/>
          </a:blip>
          <a:srcRect/>
          <a:stretch>
            <a:fillRect/>
          </a:stretch>
        </p:blipFill>
        <p:spPr>
          <a:xfrm>
            <a:off x="1764404" y="2999218"/>
            <a:ext cx="6566813" cy="35702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12129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09093" y="4520485"/>
            <a:ext cx="1125613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i="1"/>
              <a:t>"</a:t>
            </a:r>
            <a:r>
              <a:rPr lang="de-DE" sz="3600" i="1">
                <a:latin typeface="Calibri" panose="020F0502020204030204" pitchFamily="34" charset="0"/>
              </a:rPr>
              <a:t>Die Menschen müssen mehr Zeit in der Realität verbringen, denn die Realität ist das einzige, das real ist"</a:t>
            </a:r>
            <a:r>
              <a:rPr lang="de-DE" sz="3600">
                <a:latin typeface="Calibri" panose="020F0502020204030204" pitchFamily="34" charset="0"/>
              </a:rPr>
              <a:t> </a:t>
            </a:r>
            <a:endParaRPr lang="pl-PL" sz="3600" smtClean="0">
              <a:latin typeface="Calibri" panose="020F0502020204030204" pitchFamily="34" charset="0"/>
            </a:endParaRPr>
          </a:p>
          <a:p>
            <a:pPr algn="r"/>
            <a:r>
              <a:rPr lang="de-DE" sz="2000" smtClean="0">
                <a:latin typeface="Calibri" panose="020F0502020204030204" pitchFamily="34" charset="0"/>
              </a:rPr>
              <a:t>Waden Owen Watts</a:t>
            </a:r>
            <a:endParaRPr lang="pl-PL" sz="2000">
              <a:latin typeface="Calibri" panose="020F0502020204030204" pitchFamily="34" charset="0"/>
            </a:endParaRPr>
          </a:p>
        </p:txBody>
      </p:sp>
      <p:pic>
        <p:nvPicPr>
          <p:cNvPr id="7172" name="Picture 4" descr="Znalezione obrazy dla zapytania wandern in Deutsch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682" y="808034"/>
            <a:ext cx="6477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589682" y="3581952"/>
            <a:ext cx="1492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smtClean="0">
                <a:solidFill>
                  <a:schemeClr val="bg1"/>
                </a:solidFill>
              </a:rPr>
              <a:t>Oberallgäu</a:t>
            </a:r>
            <a:endParaRPr lang="pl-PL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72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709115" y="510923"/>
            <a:ext cx="47007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b="1" smtClean="0">
                <a:solidFill>
                  <a:schemeClr val="accent5"/>
                </a:solidFill>
              </a:rPr>
              <a:t>Bibliographie</a:t>
            </a:r>
            <a:endParaRPr lang="pl-PL" sz="5400" b="1">
              <a:solidFill>
                <a:schemeClr val="accent5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50762" y="1912326"/>
            <a:ext cx="10522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smtClean="0">
                <a:latin typeface="Calibri" panose="020F0502020204030204" pitchFamily="34" charset="0"/>
              </a:rPr>
              <a:t>xxxx</a:t>
            </a:r>
            <a:endParaRPr lang="pl-PL" sz="1600" b="1" smtClean="0">
              <a:solidFill>
                <a:schemeClr val="accent5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86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993229" y="3065502"/>
            <a:ext cx="4941820" cy="1596177"/>
          </a:xfrm>
        </p:spPr>
        <p:txBody>
          <a:bodyPr/>
          <a:lstStyle/>
          <a:p>
            <a:endParaRPr lang="pl-PL"/>
          </a:p>
        </p:txBody>
      </p:sp>
      <p:pic>
        <p:nvPicPr>
          <p:cNvPr id="1028" name="Picture 4" descr="Znalezione obrazy dla zapytania Die Internet-Technologie hat schon alle Lebensbereiche erfas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6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01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820472" y="231820"/>
            <a:ext cx="8100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/>
              <a:t>Bedeutet </a:t>
            </a:r>
            <a:r>
              <a:rPr lang="de-DE" sz="2400" smtClean="0"/>
              <a:t>jede Internet</a:t>
            </a:r>
            <a:r>
              <a:rPr lang="pl-PL" sz="2400" smtClean="0"/>
              <a:t>a</a:t>
            </a:r>
            <a:r>
              <a:rPr lang="de-DE" sz="2400" smtClean="0"/>
              <a:t>ktivität </a:t>
            </a:r>
            <a:r>
              <a:rPr lang="de-DE" sz="2400"/>
              <a:t>ein Grenzübertritt zwischen der Realität und der virtuellen Welt?</a:t>
            </a:r>
            <a:endParaRPr lang="pl-PL" sz="240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23" y="1859740"/>
            <a:ext cx="5152381" cy="4580952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7119635" y="1375324"/>
            <a:ext cx="46879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smtClean="0">
                <a:latin typeface="Calibri" panose="020F0502020204030204" pitchFamily="34" charset="0"/>
              </a:rPr>
              <a:t>Internet als </a:t>
            </a:r>
          </a:p>
          <a:p>
            <a:r>
              <a:rPr lang="pl-PL" sz="2800" smtClean="0">
                <a:latin typeface="Calibri" panose="020F0502020204030204" pitchFamily="34" charset="0"/>
              </a:rPr>
              <a:t>e</a:t>
            </a:r>
            <a:r>
              <a:rPr lang="de-DE" sz="2800" smtClean="0">
                <a:latin typeface="Calibri" panose="020F0502020204030204" pitchFamily="34" charset="0"/>
              </a:rPr>
              <a:t>in </a:t>
            </a:r>
            <a:r>
              <a:rPr lang="pl-PL" sz="2800" b="1" smtClean="0">
                <a:solidFill>
                  <a:schemeClr val="accent5"/>
                </a:solidFill>
                <a:latin typeface="Calibri" panose="020F0502020204030204" pitchFamily="34" charset="0"/>
              </a:rPr>
              <a:t>technisches</a:t>
            </a:r>
            <a:r>
              <a:rPr lang="pl-PL" sz="2800" smtClean="0">
                <a:solidFill>
                  <a:schemeClr val="accent5"/>
                </a:solidFill>
                <a:latin typeface="Calibri" panose="020F0502020204030204" pitchFamily="34" charset="0"/>
              </a:rPr>
              <a:t> </a:t>
            </a:r>
            <a:r>
              <a:rPr lang="de-DE" sz="3600" b="1" smtClean="0">
                <a:solidFill>
                  <a:schemeClr val="accent5"/>
                </a:solidFill>
                <a:latin typeface="Calibri" panose="020F0502020204030204" pitchFamily="34" charset="0"/>
              </a:rPr>
              <a:t>Werkzeug </a:t>
            </a:r>
            <a:endParaRPr lang="pl-PL" sz="3600" b="1" smtClean="0">
              <a:solidFill>
                <a:schemeClr val="accent5"/>
              </a:solidFill>
              <a:latin typeface="Calibri" panose="020F0502020204030204" pitchFamily="34" charset="0"/>
            </a:endParaRPr>
          </a:p>
          <a:p>
            <a:r>
              <a:rPr lang="de-DE" sz="2400" smtClean="0">
                <a:latin typeface="Calibri" panose="020F0502020204030204" pitchFamily="34" charset="0"/>
              </a:rPr>
              <a:t>zum </a:t>
            </a:r>
            <a:r>
              <a:rPr lang="de-DE" sz="2400">
                <a:latin typeface="Calibri" panose="020F0502020204030204" pitchFamily="34" charset="0"/>
              </a:rPr>
              <a:t>Erledigen von beruflichen </a:t>
            </a:r>
            <a:endParaRPr lang="pl-PL" sz="2400" smtClean="0">
              <a:latin typeface="Calibri" panose="020F0502020204030204" pitchFamily="34" charset="0"/>
            </a:endParaRPr>
          </a:p>
          <a:p>
            <a:r>
              <a:rPr lang="de-DE" sz="2400" smtClean="0">
                <a:latin typeface="Calibri" panose="020F0502020204030204" pitchFamily="34" charset="0"/>
              </a:rPr>
              <a:t>und </a:t>
            </a:r>
            <a:r>
              <a:rPr lang="de-DE" sz="2400">
                <a:latin typeface="Calibri" panose="020F0502020204030204" pitchFamily="34" charset="0"/>
              </a:rPr>
              <a:t>privaten </a:t>
            </a:r>
            <a:r>
              <a:rPr lang="de-DE" sz="2400" smtClean="0">
                <a:latin typeface="Calibri" panose="020F0502020204030204" pitchFamily="34" charset="0"/>
              </a:rPr>
              <a:t>Angelegenheiten</a:t>
            </a:r>
            <a:endParaRPr lang="pl-PL" sz="2400">
              <a:latin typeface="Calibri" panose="020F0502020204030204" pitchFamily="34" charset="0"/>
            </a:endParaRPr>
          </a:p>
        </p:txBody>
      </p:sp>
      <p:sp>
        <p:nvSpPr>
          <p:cNvPr id="7" name="Strzałka w dół 6"/>
          <p:cNvSpPr/>
          <p:nvPr/>
        </p:nvSpPr>
        <p:spPr>
          <a:xfrm>
            <a:off x="8978958" y="3374265"/>
            <a:ext cx="484632" cy="988259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8001001" y="4675031"/>
            <a:ext cx="2440546" cy="118485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800" smtClean="0"/>
              <a:t>Nein</a:t>
            </a:r>
            <a:endParaRPr lang="pl-PL" sz="4800"/>
          </a:p>
        </p:txBody>
      </p:sp>
    </p:spTree>
    <p:extLst>
      <p:ext uri="{BB962C8B-B14F-4D97-AF65-F5344CB8AC3E}">
        <p14:creationId xmlns:p14="http://schemas.microsoft.com/office/powerpoint/2010/main" val="169474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820472" y="231820"/>
            <a:ext cx="8100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/>
              <a:t>Bedeutet </a:t>
            </a:r>
            <a:r>
              <a:rPr lang="de-DE" sz="2400" smtClean="0"/>
              <a:t>jede Internet</a:t>
            </a:r>
            <a:r>
              <a:rPr lang="pl-PL" sz="2400" smtClean="0"/>
              <a:t>a</a:t>
            </a:r>
            <a:r>
              <a:rPr lang="de-DE" sz="2400" smtClean="0"/>
              <a:t>ktivität </a:t>
            </a:r>
            <a:r>
              <a:rPr lang="de-DE" sz="2400"/>
              <a:t>ein Grenzübertritt zwischen der Realität und der virtuellen Welt?</a:t>
            </a:r>
            <a:endParaRPr lang="pl-PL" sz="2400"/>
          </a:p>
        </p:txBody>
      </p:sp>
      <p:sp>
        <p:nvSpPr>
          <p:cNvPr id="6" name="pole tekstowe 5"/>
          <p:cNvSpPr txBox="1"/>
          <p:nvPr/>
        </p:nvSpPr>
        <p:spPr>
          <a:xfrm>
            <a:off x="6502012" y="1430542"/>
            <a:ext cx="54385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smtClean="0">
                <a:latin typeface="Calibri" panose="020F0502020204030204" pitchFamily="34" charset="0"/>
              </a:rPr>
              <a:t>Internet als </a:t>
            </a:r>
          </a:p>
          <a:p>
            <a:r>
              <a:rPr lang="pl-PL" sz="2800" smtClean="0">
                <a:latin typeface="Calibri" panose="020F0502020204030204" pitchFamily="34" charset="0"/>
              </a:rPr>
              <a:t>e</a:t>
            </a:r>
            <a:r>
              <a:rPr lang="de-DE" sz="2800" smtClean="0">
                <a:latin typeface="Calibri" panose="020F0502020204030204" pitchFamily="34" charset="0"/>
              </a:rPr>
              <a:t>in</a:t>
            </a:r>
            <a:r>
              <a:rPr lang="pl-PL" sz="2800" smtClean="0">
                <a:latin typeface="Calibri" panose="020F0502020204030204" pitchFamily="34" charset="0"/>
              </a:rPr>
              <a:t>e</a:t>
            </a:r>
            <a:r>
              <a:rPr lang="de-DE" sz="2800" smtClean="0">
                <a:latin typeface="Calibri" panose="020F0502020204030204" pitchFamily="34" charset="0"/>
              </a:rPr>
              <a:t> </a:t>
            </a:r>
            <a:r>
              <a:rPr lang="pl-PL" sz="3600" b="1" smtClean="0">
                <a:solidFill>
                  <a:schemeClr val="accent5"/>
                </a:solidFill>
                <a:latin typeface="Calibri" panose="020F0502020204030204" pitchFamily="34" charset="0"/>
              </a:rPr>
              <a:t>Informationsquelle </a:t>
            </a:r>
          </a:p>
          <a:p>
            <a:r>
              <a:rPr lang="pl-PL" sz="2800" smtClean="0">
                <a:latin typeface="Calibri" panose="020F0502020204030204" pitchFamily="34" charset="0"/>
              </a:rPr>
              <a:t>oder ein</a:t>
            </a:r>
            <a:r>
              <a:rPr lang="pl-PL" sz="3600" smtClean="0">
                <a:latin typeface="Calibri" panose="020F0502020204030204" pitchFamily="34" charset="0"/>
              </a:rPr>
              <a:t> </a:t>
            </a:r>
            <a:r>
              <a:rPr lang="pl-PL" sz="3600" b="1" smtClean="0">
                <a:solidFill>
                  <a:schemeClr val="accent5"/>
                </a:solidFill>
                <a:latin typeface="Calibri" panose="020F0502020204030204" pitchFamily="34" charset="0"/>
              </a:rPr>
              <a:t>Unterhaltungsmittel</a:t>
            </a:r>
            <a:r>
              <a:rPr lang="de-DE" sz="3600" b="1" smtClean="0">
                <a:solidFill>
                  <a:schemeClr val="accent5"/>
                </a:solidFill>
                <a:latin typeface="Calibri" panose="020F0502020204030204" pitchFamily="34" charset="0"/>
              </a:rPr>
              <a:t> </a:t>
            </a:r>
            <a:endParaRPr lang="pl-PL" sz="3600" b="1" smtClean="0">
              <a:solidFill>
                <a:schemeClr val="accent5"/>
              </a:solidFill>
              <a:latin typeface="Calibri" panose="020F0502020204030204" pitchFamily="34" charset="0"/>
            </a:endParaRPr>
          </a:p>
        </p:txBody>
      </p:sp>
      <p:sp>
        <p:nvSpPr>
          <p:cNvPr id="7" name="Strzałka w dół 6"/>
          <p:cNvSpPr/>
          <p:nvPr/>
        </p:nvSpPr>
        <p:spPr>
          <a:xfrm>
            <a:off x="8978958" y="3374265"/>
            <a:ext cx="484632" cy="988259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8001001" y="4675031"/>
            <a:ext cx="2440546" cy="118485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800" smtClean="0"/>
              <a:t>Nein</a:t>
            </a:r>
            <a:endParaRPr lang="pl-PL" sz="4800"/>
          </a:p>
        </p:txBody>
      </p:sp>
      <p:pic>
        <p:nvPicPr>
          <p:cNvPr id="2056" name="Picture 8" descr="Znalezione obrazy dla zapytania wikimedia deutsch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35" y="1404071"/>
            <a:ext cx="2973989" cy="210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Podobny obra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35" y="3637679"/>
            <a:ext cx="5701384" cy="295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79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820472" y="231820"/>
            <a:ext cx="8100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/>
              <a:t>Bedeutet </a:t>
            </a:r>
            <a:r>
              <a:rPr lang="de-DE" sz="2400" smtClean="0"/>
              <a:t>jede Internet</a:t>
            </a:r>
            <a:r>
              <a:rPr lang="pl-PL" sz="2400" smtClean="0"/>
              <a:t>a</a:t>
            </a:r>
            <a:r>
              <a:rPr lang="de-DE" sz="2400" smtClean="0"/>
              <a:t>ktivität </a:t>
            </a:r>
            <a:r>
              <a:rPr lang="de-DE" sz="2400"/>
              <a:t>ein Grenzübertritt zwischen der Realität und der virtuellen Welt?</a:t>
            </a:r>
            <a:endParaRPr lang="pl-PL" sz="2400"/>
          </a:p>
        </p:txBody>
      </p:sp>
      <p:sp>
        <p:nvSpPr>
          <p:cNvPr id="6" name="pole tekstowe 5"/>
          <p:cNvSpPr txBox="1"/>
          <p:nvPr/>
        </p:nvSpPr>
        <p:spPr>
          <a:xfrm>
            <a:off x="6823421" y="1791706"/>
            <a:ext cx="52803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smtClean="0">
                <a:latin typeface="Calibri" panose="020F0502020204030204" pitchFamily="34" charset="0"/>
              </a:rPr>
              <a:t>Internet als </a:t>
            </a:r>
          </a:p>
          <a:p>
            <a:r>
              <a:rPr lang="pl-PL" sz="2800" smtClean="0">
                <a:latin typeface="Calibri" panose="020F0502020204030204" pitchFamily="34" charset="0"/>
              </a:rPr>
              <a:t>e</a:t>
            </a:r>
            <a:r>
              <a:rPr lang="de-DE" sz="2800" smtClean="0">
                <a:latin typeface="Calibri" panose="020F0502020204030204" pitchFamily="34" charset="0"/>
              </a:rPr>
              <a:t>in </a:t>
            </a:r>
            <a:r>
              <a:rPr lang="pl-PL" sz="3600" b="1" smtClean="0">
                <a:solidFill>
                  <a:schemeClr val="accent5"/>
                </a:solidFill>
                <a:latin typeface="Calibri" panose="020F0502020204030204" pitchFamily="34" charset="0"/>
              </a:rPr>
              <a:t>Kommunikationsmittel</a:t>
            </a:r>
          </a:p>
        </p:txBody>
      </p:sp>
      <p:sp>
        <p:nvSpPr>
          <p:cNvPr id="7" name="Strzałka w dół 6"/>
          <p:cNvSpPr/>
          <p:nvPr/>
        </p:nvSpPr>
        <p:spPr>
          <a:xfrm>
            <a:off x="8978958" y="3374265"/>
            <a:ext cx="484632" cy="988259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8001001" y="4675031"/>
            <a:ext cx="2440546" cy="118485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800" smtClean="0"/>
              <a:t>Nein</a:t>
            </a:r>
            <a:endParaRPr lang="pl-PL" sz="4800"/>
          </a:p>
        </p:txBody>
      </p:sp>
      <p:pic>
        <p:nvPicPr>
          <p:cNvPr id="3074" name="Picture 2" descr="Znalezione obrazy dla zapytania Internet als kommunikationsmitt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73" y="1893946"/>
            <a:ext cx="6059605" cy="394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400274" y="5962918"/>
            <a:ext cx="6059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smtClean="0"/>
              <a:t>DIVSI - Deutsches Institut für Vertrauen und Sicherheit im Internet</a:t>
            </a:r>
            <a:endParaRPr lang="pl-PL" sz="1400"/>
          </a:p>
        </p:txBody>
      </p:sp>
    </p:spTree>
    <p:extLst>
      <p:ext uri="{BB962C8B-B14F-4D97-AF65-F5344CB8AC3E}">
        <p14:creationId xmlns:p14="http://schemas.microsoft.com/office/powerpoint/2010/main" val="110264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820472" y="231820"/>
            <a:ext cx="8100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/>
              <a:t>Bedeutet </a:t>
            </a:r>
            <a:r>
              <a:rPr lang="de-DE" sz="2400" smtClean="0"/>
              <a:t>jede Internet</a:t>
            </a:r>
            <a:r>
              <a:rPr lang="pl-PL" sz="2400" smtClean="0"/>
              <a:t>a</a:t>
            </a:r>
            <a:r>
              <a:rPr lang="de-DE" sz="2400" smtClean="0"/>
              <a:t>ktivität </a:t>
            </a:r>
            <a:r>
              <a:rPr lang="de-DE" sz="2400"/>
              <a:t>ein Grenzübertritt zwischen der Realität und der virtuellen Welt?</a:t>
            </a:r>
            <a:endParaRPr lang="pl-PL" sz="2400"/>
          </a:p>
        </p:txBody>
      </p:sp>
      <p:sp>
        <p:nvSpPr>
          <p:cNvPr id="6" name="pole tekstowe 5"/>
          <p:cNvSpPr txBox="1"/>
          <p:nvPr/>
        </p:nvSpPr>
        <p:spPr>
          <a:xfrm>
            <a:off x="7263685" y="1791706"/>
            <a:ext cx="39151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smtClean="0">
                <a:solidFill>
                  <a:schemeClr val="accent5"/>
                </a:solidFill>
                <a:latin typeface="Calibri" panose="020F0502020204030204" pitchFamily="34" charset="0"/>
              </a:rPr>
              <a:t>Mehr Zeit </a:t>
            </a:r>
            <a:r>
              <a:rPr lang="pl-PL" sz="2800" smtClean="0">
                <a:latin typeface="Calibri" panose="020F0502020204030204" pitchFamily="34" charset="0"/>
              </a:rPr>
              <a:t>im Internat </a:t>
            </a:r>
          </a:p>
          <a:p>
            <a:r>
              <a:rPr lang="pl-PL" sz="2800" smtClean="0">
                <a:latin typeface="Calibri" panose="020F0502020204030204" pitchFamily="34" charset="0"/>
              </a:rPr>
              <a:t>als in der realen Welt</a:t>
            </a:r>
            <a:endParaRPr lang="pl-PL" sz="2800">
              <a:latin typeface="Calibri" panose="020F0502020204030204" pitchFamily="34" charset="0"/>
            </a:endParaRPr>
          </a:p>
        </p:txBody>
      </p:sp>
      <p:sp>
        <p:nvSpPr>
          <p:cNvPr id="7" name="Strzałka w dół 6"/>
          <p:cNvSpPr/>
          <p:nvPr/>
        </p:nvSpPr>
        <p:spPr>
          <a:xfrm>
            <a:off x="8978958" y="3374265"/>
            <a:ext cx="484632" cy="988259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8001001" y="4675031"/>
            <a:ext cx="2440546" cy="118485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800" smtClean="0"/>
              <a:t>Ja</a:t>
            </a:r>
            <a:endParaRPr lang="pl-PL" sz="4800"/>
          </a:p>
        </p:txBody>
      </p:sp>
      <p:pic>
        <p:nvPicPr>
          <p:cNvPr id="4102" name="Picture 6" descr="Gaming und Videospiele werden immer beliebter. Mittlerweile gibt es zahlreiche Turniere und es hat sich eine ganze Szene rund um den E-Sport etabliert. In unserer Infobox kÃ¶nnen Sie herausfinden, welches die beliebtesten Spiele 2018 sin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59" y="1761986"/>
            <a:ext cx="6143223" cy="409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Znalezione obrazy dla zapytania freenet.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19" y="5061395"/>
            <a:ext cx="1596981" cy="159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1884608" y="6074465"/>
            <a:ext cx="48982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0" i="0" smtClean="0">
                <a:solidFill>
                  <a:srgbClr val="333333"/>
                </a:solidFill>
                <a:effectLst/>
                <a:latin typeface="Open Sans"/>
              </a:rPr>
              <a:t>Computer- und Videospielmesse in Köln</a:t>
            </a:r>
            <a:r>
              <a:rPr lang="pl-PL" b="0" i="0" smtClean="0">
                <a:solidFill>
                  <a:srgbClr val="333333"/>
                </a:solidFill>
                <a:effectLst/>
                <a:latin typeface="Open Sans"/>
              </a:rPr>
              <a:t>, 2018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060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820472" y="231820"/>
            <a:ext cx="8100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/>
              <a:t>Bedeutet </a:t>
            </a:r>
            <a:r>
              <a:rPr lang="de-DE" sz="2400" smtClean="0"/>
              <a:t>jede Internet</a:t>
            </a:r>
            <a:r>
              <a:rPr lang="pl-PL" sz="2400" smtClean="0"/>
              <a:t>a</a:t>
            </a:r>
            <a:r>
              <a:rPr lang="de-DE" sz="2400" smtClean="0"/>
              <a:t>ktivität </a:t>
            </a:r>
            <a:r>
              <a:rPr lang="de-DE" sz="2400"/>
              <a:t>ein Grenzübertritt zwischen der Realität und der virtuellen Welt?</a:t>
            </a:r>
            <a:endParaRPr lang="pl-PL" sz="2400"/>
          </a:p>
        </p:txBody>
      </p:sp>
      <p:sp>
        <p:nvSpPr>
          <p:cNvPr id="6" name="pole tekstowe 5"/>
          <p:cNvSpPr txBox="1"/>
          <p:nvPr/>
        </p:nvSpPr>
        <p:spPr>
          <a:xfrm>
            <a:off x="6387922" y="1614014"/>
            <a:ext cx="566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smtClean="0">
                <a:latin typeface="Calibri" panose="020F0502020204030204" pitchFamily="34" charset="0"/>
              </a:rPr>
              <a:t>Starkes emotioneles </a:t>
            </a:r>
            <a:r>
              <a:rPr lang="pl-PL" sz="3600" b="1" smtClean="0">
                <a:solidFill>
                  <a:schemeClr val="accent5"/>
                </a:solidFill>
                <a:latin typeface="Calibri" panose="020F0502020204030204" pitchFamily="34" charset="0"/>
              </a:rPr>
              <a:t>Engagement </a:t>
            </a:r>
          </a:p>
          <a:p>
            <a:r>
              <a:rPr lang="pl-PL" sz="2800">
                <a:latin typeface="Calibri" panose="020F0502020204030204" pitchFamily="34" charset="0"/>
              </a:rPr>
              <a:t>u</a:t>
            </a:r>
            <a:r>
              <a:rPr lang="pl-PL" sz="2800" smtClean="0">
                <a:latin typeface="Calibri" panose="020F0502020204030204" pitchFamily="34" charset="0"/>
              </a:rPr>
              <a:t>nd hohe </a:t>
            </a:r>
            <a:r>
              <a:rPr lang="pl-PL" sz="3600" b="1" smtClean="0">
                <a:solidFill>
                  <a:schemeClr val="accent5"/>
                </a:solidFill>
                <a:latin typeface="Calibri" panose="020F0502020204030204" pitchFamily="34" charset="0"/>
              </a:rPr>
              <a:t>Anfälligkeit</a:t>
            </a:r>
          </a:p>
        </p:txBody>
      </p:sp>
      <p:sp>
        <p:nvSpPr>
          <p:cNvPr id="7" name="Strzałka w dół 6"/>
          <p:cNvSpPr/>
          <p:nvPr/>
        </p:nvSpPr>
        <p:spPr>
          <a:xfrm>
            <a:off x="8978958" y="3374265"/>
            <a:ext cx="484632" cy="988259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8001001" y="4675031"/>
            <a:ext cx="2440546" cy="118485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800" smtClean="0"/>
              <a:t>Ja</a:t>
            </a:r>
            <a:endParaRPr lang="pl-PL" sz="4800"/>
          </a:p>
        </p:txBody>
      </p:sp>
      <p:pic>
        <p:nvPicPr>
          <p:cNvPr id="5122" name="Picture 2" descr="Computerspiel Counterstri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91" y="1954367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88891" y="5521332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smtClean="0">
                <a:latin typeface="Calibri" panose="020F0502020204030204" pitchFamily="34" charset="0"/>
              </a:rPr>
              <a:t>„</a:t>
            </a:r>
            <a:r>
              <a:rPr lang="de-DE" sz="1400" smtClean="0">
                <a:latin typeface="Calibri" panose="020F0502020204030204" pitchFamily="34" charset="0"/>
              </a:rPr>
              <a:t>Mit </a:t>
            </a:r>
            <a:r>
              <a:rPr lang="de-DE" sz="1400">
                <a:latin typeface="Calibri" panose="020F0502020204030204" pitchFamily="34" charset="0"/>
              </a:rPr>
              <a:t>dem Messer durch die virtuelle Welt: Computerspielen wird allzu rasch die Schuld an Gewalttaten Jugendlicher gegeben</a:t>
            </a:r>
            <a:r>
              <a:rPr lang="de-DE" sz="1400" smtClean="0">
                <a:latin typeface="Calibri" panose="020F0502020204030204" pitchFamily="34" charset="0"/>
              </a:rPr>
              <a:t>.</a:t>
            </a:r>
            <a:r>
              <a:rPr lang="pl-PL" sz="1400" smtClean="0">
                <a:latin typeface="Calibri" panose="020F0502020204030204" pitchFamily="34" charset="0"/>
              </a:rPr>
              <a:t>”  </a:t>
            </a:r>
            <a:r>
              <a:rPr lang="pl-PL" sz="1400" b="1" smtClean="0">
                <a:latin typeface="Calibri" panose="020F0502020204030204" pitchFamily="34" charset="0"/>
              </a:rPr>
              <a:t>Süddeutsche Zeitung 2012</a:t>
            </a:r>
          </a:p>
          <a:p>
            <a:r>
              <a:rPr lang="de-DE" sz="1200" smtClean="0">
                <a:latin typeface="Calibri" panose="020F0502020204030204" pitchFamily="34" charset="0"/>
              </a:rPr>
              <a:t>(</a:t>
            </a:r>
            <a:r>
              <a:rPr lang="de-DE" sz="1200">
                <a:latin typeface="Calibri" panose="020F0502020204030204" pitchFamily="34" charset="0"/>
              </a:rPr>
              <a:t>Foto: picture-alliance/ dpa/dpaweb</a:t>
            </a:r>
            <a:r>
              <a:rPr lang="de-DE" sz="1200" smtClean="0">
                <a:latin typeface="Calibri" panose="020F0502020204030204" pitchFamily="34" charset="0"/>
              </a:rPr>
              <a:t>)</a:t>
            </a:r>
            <a:endParaRPr lang="pl-PL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78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820472" y="231820"/>
            <a:ext cx="8100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/>
              <a:t>Bedeutet </a:t>
            </a:r>
            <a:r>
              <a:rPr lang="de-DE" sz="2400" smtClean="0"/>
              <a:t>jede Internet</a:t>
            </a:r>
            <a:r>
              <a:rPr lang="pl-PL" sz="2400" smtClean="0"/>
              <a:t>a</a:t>
            </a:r>
            <a:r>
              <a:rPr lang="de-DE" sz="2400" smtClean="0"/>
              <a:t>ktivität </a:t>
            </a:r>
            <a:r>
              <a:rPr lang="de-DE" sz="2400"/>
              <a:t>ein Grenzübertritt zwischen der Realität und der virtuellen Welt?</a:t>
            </a:r>
            <a:endParaRPr lang="pl-PL" sz="2400"/>
          </a:p>
        </p:txBody>
      </p:sp>
      <p:sp>
        <p:nvSpPr>
          <p:cNvPr id="6" name="pole tekstowe 5"/>
          <p:cNvSpPr txBox="1"/>
          <p:nvPr/>
        </p:nvSpPr>
        <p:spPr>
          <a:xfrm>
            <a:off x="7075751" y="1502428"/>
            <a:ext cx="42910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smtClean="0">
                <a:solidFill>
                  <a:schemeClr val="accent5"/>
                </a:solidFill>
                <a:latin typeface="Calibri" panose="020F0502020204030204" pitchFamily="34" charset="0"/>
              </a:rPr>
              <a:t>Mess- </a:t>
            </a:r>
            <a:r>
              <a:rPr lang="pl-PL" sz="2800" smtClean="0">
                <a:latin typeface="Calibri" panose="020F0502020204030204" pitchFamily="34" charset="0"/>
              </a:rPr>
              <a:t>und </a:t>
            </a:r>
            <a:r>
              <a:rPr lang="pl-PL" sz="3600" b="1" smtClean="0">
                <a:solidFill>
                  <a:schemeClr val="accent5"/>
                </a:solidFill>
                <a:latin typeface="Calibri" panose="020F0502020204030204" pitchFamily="34" charset="0"/>
              </a:rPr>
              <a:t>Beratungs-Aapplikationen</a:t>
            </a:r>
          </a:p>
        </p:txBody>
      </p:sp>
      <p:sp>
        <p:nvSpPr>
          <p:cNvPr id="7" name="Strzałka w dół 6"/>
          <p:cNvSpPr/>
          <p:nvPr/>
        </p:nvSpPr>
        <p:spPr>
          <a:xfrm>
            <a:off x="8978958" y="3374265"/>
            <a:ext cx="484632" cy="988259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8001001" y="4675031"/>
            <a:ext cx="2440546" cy="118485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800" smtClean="0"/>
              <a:t>Ja</a:t>
            </a:r>
            <a:endParaRPr lang="pl-PL" sz="4800"/>
          </a:p>
        </p:txBody>
      </p:sp>
      <p:pic>
        <p:nvPicPr>
          <p:cNvPr id="6146" name="Picture 2" descr="Znalezione obrazy dla zapytania zero Sie wissen, was du machst Elsbe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138" y="2957194"/>
            <a:ext cx="2107995" cy="281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www.flowgrade.de/wp-content/uploads/2015/06/selbstvermessung-03-818x300-14334366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39" y="1886085"/>
            <a:ext cx="4087961" cy="149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1709538" y="3385337"/>
            <a:ext cx="1911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mtClean="0"/>
              <a:t>Selbsvermesser</a:t>
            </a:r>
            <a:endParaRPr lang="pl-PL"/>
          </a:p>
        </p:txBody>
      </p:sp>
      <p:pic>
        <p:nvPicPr>
          <p:cNvPr id="6156" name="Picture 12" descr="Znalezione obrazy dla zapytania apps in smartpho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39" y="3868394"/>
            <a:ext cx="4087959" cy="272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78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4069723" y="369255"/>
            <a:ext cx="3219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b="1" smtClean="0">
                <a:solidFill>
                  <a:schemeClr val="accent5"/>
                </a:solidFill>
              </a:rPr>
              <a:t>Pass auf!</a:t>
            </a:r>
            <a:endParaRPr lang="pl-PL" sz="5400" b="1">
              <a:solidFill>
                <a:schemeClr val="accent5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50762" y="1912326"/>
            <a:ext cx="105220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>
                <a:latin typeface="Calibri" panose="020F0502020204030204" pitchFamily="34" charset="0"/>
              </a:rPr>
              <a:t>„Wir beherrschen nicht das Internet, sondern es beherrscht uns.“ </a:t>
            </a:r>
            <a:endParaRPr lang="pl-PL" sz="2400" smtClean="0">
              <a:latin typeface="Calibri" panose="020F0502020204030204" pitchFamily="34" charset="0"/>
            </a:endParaRPr>
          </a:p>
          <a:p>
            <a:pPr algn="r"/>
            <a:r>
              <a:rPr lang="de-DE" sz="1600" smtClean="0">
                <a:latin typeface="Calibri" panose="020F0502020204030204" pitchFamily="34" charset="0"/>
              </a:rPr>
              <a:t>Paula </a:t>
            </a:r>
            <a:r>
              <a:rPr lang="de-DE" sz="1600">
                <a:latin typeface="Calibri" panose="020F0502020204030204" pitchFamily="34" charset="0"/>
              </a:rPr>
              <a:t>Jordan, BG BRG </a:t>
            </a:r>
            <a:r>
              <a:rPr lang="de-DE" sz="1600" smtClean="0">
                <a:latin typeface="Calibri" panose="020F0502020204030204" pitchFamily="34" charset="0"/>
              </a:rPr>
              <a:t>Kufstein</a:t>
            </a:r>
            <a:endParaRPr lang="pl-PL" sz="1600" smtClean="0">
              <a:latin typeface="Calibri" panose="020F0502020204030204" pitchFamily="34" charset="0"/>
            </a:endParaRPr>
          </a:p>
          <a:p>
            <a:pPr algn="r"/>
            <a:endParaRPr lang="pl-PL" sz="1600">
              <a:latin typeface="Calibri" panose="020F0502020204030204" pitchFamily="34" charset="0"/>
            </a:endParaRPr>
          </a:p>
          <a:p>
            <a:r>
              <a:rPr lang="de-DE" sz="2400" smtClean="0">
                <a:latin typeface="Calibri" panose="020F0502020204030204" pitchFamily="34" charset="0"/>
              </a:rPr>
              <a:t>„</a:t>
            </a:r>
            <a:r>
              <a:rPr lang="de-DE" sz="2400">
                <a:latin typeface="Calibri" panose="020F0502020204030204" pitchFamily="34" charset="0"/>
              </a:rPr>
              <a:t>Das Internet hat sicherlich eine Schattenseite, deshalb sollte man es bewusst benutzen und eine Grenze ziehen.“ </a:t>
            </a:r>
            <a:endParaRPr lang="pl-PL" sz="2400" smtClean="0">
              <a:latin typeface="Calibri" panose="020F0502020204030204" pitchFamily="34" charset="0"/>
            </a:endParaRPr>
          </a:p>
          <a:p>
            <a:pPr algn="r"/>
            <a:r>
              <a:rPr lang="de-DE" sz="1600" smtClean="0">
                <a:latin typeface="Calibri" panose="020F0502020204030204" pitchFamily="34" charset="0"/>
              </a:rPr>
              <a:t>Péter </a:t>
            </a:r>
            <a:r>
              <a:rPr lang="de-DE" sz="1600">
                <a:latin typeface="Calibri" panose="020F0502020204030204" pitchFamily="34" charset="0"/>
              </a:rPr>
              <a:t>Payer, DNG </a:t>
            </a:r>
            <a:r>
              <a:rPr lang="de-DE" sz="1600" smtClean="0">
                <a:latin typeface="Calibri" panose="020F0502020204030204" pitchFamily="34" charset="0"/>
              </a:rPr>
              <a:t>Budapest</a:t>
            </a:r>
            <a:endParaRPr lang="pl-PL" sz="1600" smtClean="0">
              <a:latin typeface="Calibri" panose="020F0502020204030204" pitchFamily="34" charset="0"/>
            </a:endParaRPr>
          </a:p>
          <a:p>
            <a:pPr algn="r"/>
            <a:endParaRPr lang="pl-PL" sz="1600">
              <a:latin typeface="Calibri" panose="020F0502020204030204" pitchFamily="34" charset="0"/>
            </a:endParaRPr>
          </a:p>
          <a:p>
            <a:r>
              <a:rPr lang="pl-PL" sz="2400" smtClean="0">
                <a:latin typeface="Calibri" panose="020F0502020204030204" pitchFamily="34" charset="0"/>
              </a:rPr>
              <a:t>„</a:t>
            </a:r>
            <a:r>
              <a:rPr lang="de-DE" sz="2400" smtClean="0">
                <a:latin typeface="Calibri" panose="020F0502020204030204" pitchFamily="34" charset="0"/>
              </a:rPr>
              <a:t>Die </a:t>
            </a:r>
            <a:r>
              <a:rPr lang="de-DE" sz="2400">
                <a:latin typeface="Calibri" panose="020F0502020204030204" pitchFamily="34" charset="0"/>
              </a:rPr>
              <a:t>virtuelle Welt verflechtet sich mit der realen Welt und die Verbindung zwischen diesen wird jede Sekunde stärker</a:t>
            </a:r>
            <a:r>
              <a:rPr lang="de-DE" sz="2400" smtClean="0">
                <a:latin typeface="Calibri" panose="020F0502020204030204" pitchFamily="34" charset="0"/>
              </a:rPr>
              <a:t>.</a:t>
            </a:r>
            <a:r>
              <a:rPr lang="pl-PL" sz="2400" smtClean="0">
                <a:latin typeface="Calibri" panose="020F0502020204030204" pitchFamily="34" charset="0"/>
              </a:rPr>
              <a:t>"</a:t>
            </a:r>
          </a:p>
          <a:p>
            <a:pPr algn="r"/>
            <a:r>
              <a:rPr lang="de-DE" sz="1600" smtClean="0">
                <a:latin typeface="Calibri" panose="020F0502020204030204" pitchFamily="34" charset="0"/>
              </a:rPr>
              <a:t>Mikołaj </a:t>
            </a:r>
            <a:r>
              <a:rPr lang="de-DE" sz="1600">
                <a:latin typeface="Calibri" panose="020F0502020204030204" pitchFamily="34" charset="0"/>
              </a:rPr>
              <a:t>Ziębicki, VIII LO Kraków</a:t>
            </a:r>
            <a:endParaRPr lang="pl-PL" sz="1600">
              <a:latin typeface="Calibri" panose="020F0502020204030204" pitchFamily="34" charset="0"/>
            </a:endParaRPr>
          </a:p>
          <a:p>
            <a:pPr algn="r"/>
            <a:endParaRPr lang="pl-PL" sz="1600" b="1" smtClean="0">
              <a:solidFill>
                <a:schemeClr val="accent5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Picture 2" descr="Znalezione obrazy dla zapytania twinspa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5203" y="5649129"/>
            <a:ext cx="1479108" cy="598517"/>
          </a:xfrm>
          <a:prstGeom prst="rect">
            <a:avLst/>
          </a:prstGeom>
          <a:noFill/>
        </p:spPr>
      </p:pic>
      <p:pic>
        <p:nvPicPr>
          <p:cNvPr id="11" name="Picture 2" descr="Znalezione obrazy dla zapytania erasmus+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311" y="5649128"/>
            <a:ext cx="1117234" cy="59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48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ropla">
  <a:themeElements>
    <a:clrScheme name="Kropl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rop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rop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Kropla</Template>
  <TotalTime>160</TotalTime>
  <Words>317</Words>
  <Application>Microsoft Office PowerPoint</Application>
  <PresentationFormat>Panoramiczny</PresentationFormat>
  <Paragraphs>50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6" baseType="lpstr">
      <vt:lpstr>Arial</vt:lpstr>
      <vt:lpstr>Calibri</vt:lpstr>
      <vt:lpstr>Open Sans</vt:lpstr>
      <vt:lpstr>Tw Cen MT</vt:lpstr>
      <vt:lpstr>Kropla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b.cudak</dc:creator>
  <cp:lastModifiedBy>b.cudak</cp:lastModifiedBy>
  <cp:revision>31</cp:revision>
  <dcterms:created xsi:type="dcterms:W3CDTF">2019-06-12T05:18:07Z</dcterms:created>
  <dcterms:modified xsi:type="dcterms:W3CDTF">2019-06-16T07:58:54Z</dcterms:modified>
</cp:coreProperties>
</file>