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Lst>
  <p:notesMasterIdLst>
    <p:notesMasterId r:id="rId1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4" d="100"/>
          <a:sy n="84" d="100"/>
        </p:scale>
        <p:origin x="780" y="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44dddbd1fd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44dddbd1fd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177d9e608c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177d9e608c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 sz="4800">
                <a:solidFill>
                  <a:schemeClr val="dk1"/>
                </a:solidFill>
              </a:rPr>
              <a:t>Die Schule hat viele verschieden Programme. Es gibt die Wirtschaftsprogramm, Kunstprogramm, Geisteswissenschaftliches programm, International Baccalaureate, Naturwissenschaftliches programm, Gesellschaftwissenschaftliches programm.</a:t>
            </a:r>
            <a:endParaRPr sz="4800">
              <a:solidFill>
                <a:schemeClr val="dk1"/>
              </a:solidFill>
            </a:endParaRPr>
          </a:p>
          <a:p>
            <a:pPr marL="0" lvl="0" indent="0" algn="l" rtl="0">
              <a:spcBef>
                <a:spcPts val="0"/>
              </a:spcBef>
              <a:spcAft>
                <a:spcPts val="0"/>
              </a:spcAft>
              <a:buNone/>
            </a:pPr>
            <a:r>
              <a:rPr lang="de" sz="4800">
                <a:solidFill>
                  <a:schemeClr val="dk1"/>
                </a:solidFill>
              </a:rPr>
              <a:t>Das Kunstprogramm organisiert zum beispiel Luzia Show im Dom, wie wir auf dem Bild sehen können. Die ganze Stadt kann die Luzia show sehen und es ist immer fantastisch und sehr beliebt. </a:t>
            </a:r>
            <a:endParaRPr sz="4800">
              <a:solidFill>
                <a:schemeClr val="dk1"/>
              </a:solidFill>
            </a:endParaRPr>
          </a:p>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177eb16c1c_3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177eb16c1c_3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lnSpc>
                <a:spcPct val="115000"/>
              </a:lnSpc>
              <a:spcBef>
                <a:spcPts val="0"/>
              </a:spcBef>
              <a:spcAft>
                <a:spcPts val="0"/>
              </a:spcAft>
              <a:buNone/>
            </a:pPr>
            <a:r>
              <a:rPr lang="de">
                <a:latin typeface="Times New Roman"/>
                <a:ea typeface="Times New Roman"/>
                <a:cs typeface="Times New Roman"/>
                <a:sym typeface="Times New Roman"/>
              </a:rPr>
              <a:t>Hinter mir könnt ihr einen Stundenplan für einen normalen Schultag auf einem Schwedischen gymnasium sehen. Am Vormittag haben wir Swedish und naturwissenschaften, danach gehen wir in die Kantine und haben Mittagessen das kostenlos ist. Die Shülern können hejden Tag zwischen vegetarish und fleish wählen. Dazu haben wir ein Salatbuffe. Unsere Kantine ist sehr geräumlich. Nach dem essen haben wir noch drei unterrichtsstunden und unser schultag endet sehr spät. </a:t>
            </a:r>
            <a:endParaRPr>
              <a:latin typeface="Times New Roman"/>
              <a:ea typeface="Times New Roman"/>
              <a:cs typeface="Times New Roman"/>
              <a:sym typeface="Times New Roman"/>
            </a:endParaRPr>
          </a:p>
          <a:p>
            <a:pPr marL="457200" lvl="0" indent="0" algn="l" rtl="0">
              <a:lnSpc>
                <a:spcPct val="115000"/>
              </a:lnSpc>
              <a:spcBef>
                <a:spcPts val="0"/>
              </a:spcBef>
              <a:spcAft>
                <a:spcPts val="0"/>
              </a:spcAft>
              <a:buNone/>
            </a:pPr>
            <a:endParaRPr>
              <a:latin typeface="Times New Roman"/>
              <a:ea typeface="Times New Roman"/>
              <a:cs typeface="Times New Roman"/>
              <a:sym typeface="Times New Roman"/>
            </a:endParaRPr>
          </a:p>
          <a:p>
            <a:pPr marL="457200" lvl="0" indent="0" algn="l" rtl="0">
              <a:lnSpc>
                <a:spcPct val="115000"/>
              </a:lnSpc>
              <a:spcBef>
                <a:spcPts val="0"/>
              </a:spcBef>
              <a:spcAft>
                <a:spcPts val="0"/>
              </a:spcAft>
              <a:buNone/>
            </a:pPr>
            <a:endParaRPr>
              <a:latin typeface="Times New Roman"/>
              <a:ea typeface="Times New Roman"/>
              <a:cs typeface="Times New Roman"/>
              <a:sym typeface="Times New Roman"/>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177d9e608c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177d9e608c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177eb16c1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177eb16c1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
              <a:t>Selma lagerlöf 1905  Tomas Tranströmer 2011</a:t>
            </a:r>
            <a:br>
              <a:rPr lang="de"/>
            </a:b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177eb16c1c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177eb16c1c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de">
                <a:solidFill>
                  <a:schemeClr val="dk1"/>
                </a:solidFill>
              </a:rPr>
              <a:t>Allemasrätten, which means every man's right, is a quite unique  and important thing in Sweden, The rule makes it possible for anyone to go almost anywhere, camping and collecting mushrooms and berries. You can also go boating, fishing and swimming in all lakes. However, you cannot enter people’s gardens.</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177eb16c1c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177eb16c1c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de">
                <a:solidFill>
                  <a:schemeClr val="dk1"/>
                </a:solidFill>
              </a:rPr>
              <a:t>So first we have Alfred Nobel. He was a Swedish chemist who invented dynamite. He is also the founder of the Nobel prize</a:t>
            </a:r>
            <a:endParaRPr>
              <a:solidFill>
                <a:schemeClr val="dk1"/>
              </a:solidFill>
            </a:endParaRPr>
          </a:p>
          <a:p>
            <a:pPr marL="0" lvl="0" indent="0" algn="l" rtl="0">
              <a:lnSpc>
                <a:spcPct val="115000"/>
              </a:lnSpc>
              <a:spcBef>
                <a:spcPts val="0"/>
              </a:spcBef>
              <a:spcAft>
                <a:spcPts val="0"/>
              </a:spcAft>
              <a:buNone/>
            </a:pPr>
            <a:r>
              <a:rPr lang="de">
                <a:solidFill>
                  <a:schemeClr val="dk1"/>
                </a:solidFill>
              </a:rPr>
              <a:t>Zara Larsson is a Swedish singer. You might for example have heard the song Lush life.</a:t>
            </a:r>
            <a:endParaRPr>
              <a:solidFill>
                <a:schemeClr val="dk1"/>
              </a:solidFill>
            </a:endParaRPr>
          </a:p>
          <a:p>
            <a:pPr marL="0" lvl="0" indent="0" algn="l" rtl="0">
              <a:lnSpc>
                <a:spcPct val="115000"/>
              </a:lnSpc>
              <a:spcBef>
                <a:spcPts val="0"/>
              </a:spcBef>
              <a:spcAft>
                <a:spcPts val="0"/>
              </a:spcAft>
              <a:buNone/>
            </a:pPr>
            <a:r>
              <a:rPr lang="de">
                <a:solidFill>
                  <a:schemeClr val="dk1"/>
                </a:solidFill>
              </a:rPr>
              <a:t>Next we have Felix Kjellberg, also known as Pewdiepie, who has the biggest channel on yt</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de">
                <a:solidFill>
                  <a:schemeClr val="dk1"/>
                </a:solidFill>
              </a:rPr>
              <a:t>Zlatan Ibrahimovic is a Swedish football player with an amazing set of skills. Zlatan has played as a forward in big clubs such as Juventus, FC Barcelona, Paris and Manchester United.</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de">
                <a:solidFill>
                  <a:schemeClr val="dk1"/>
                </a:solidFill>
              </a:rPr>
              <a:t>ABBA was the most successful pop group of the 1970s.</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de">
                <a:solidFill>
                  <a:schemeClr val="dk1"/>
                </a:solidFill>
              </a:rPr>
              <a:t>Astrid Lindgren was a Swedish writer of fiction and screenplays. She wrote for example Pippi Långstrump/Longstocking among other successful books.Pippi longstoking has for example been translated into x different languages.</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de">
                <a:solidFill>
                  <a:schemeClr val="dk1"/>
                </a:solidFill>
              </a:rPr>
              <a:t>Last but not least we have Tim Bergling also known as Avicii. He is one of the most recognizable DJs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177eb16c1c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177eb16c1c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176c1a034a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176c1a034a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
              <a:t>Växjö is a decently big city in Småland. Småland is an region in southern Sweden.</a:t>
            </a:r>
            <a:endParaRPr/>
          </a:p>
          <a:p>
            <a:pPr marL="0" lvl="0" indent="0" algn="l" rtl="0">
              <a:spcBef>
                <a:spcPts val="0"/>
              </a:spcBef>
              <a:spcAft>
                <a:spcPts val="0"/>
              </a:spcAft>
              <a:buNone/>
            </a:pPr>
            <a:r>
              <a:rPr lang="de"/>
              <a:t>Växjö with about 70,000 citizens.</a:t>
            </a:r>
            <a:endParaRPr/>
          </a:p>
          <a:p>
            <a:pPr marL="0" lvl="0" indent="0" algn="l" rtl="0">
              <a:spcBef>
                <a:spcPts val="0"/>
              </a:spcBef>
              <a:spcAft>
                <a:spcPts val="0"/>
              </a:spcAft>
              <a:buNone/>
            </a:pPr>
            <a:r>
              <a:rPr lang="de"/>
              <a:t>Växjö was founded in 1342 during the swedish middle ages.</a:t>
            </a:r>
            <a:endParaRPr/>
          </a:p>
          <a:p>
            <a:pPr marL="0" lvl="0" indent="0" algn="l" rtl="0">
              <a:spcBef>
                <a:spcPts val="0"/>
              </a:spcBef>
              <a:spcAft>
                <a:spcPts val="0"/>
              </a:spcAft>
              <a:buNone/>
            </a:pPr>
            <a:r>
              <a:rPr lang="de"/>
              <a:t>Carl von Linné was born not too far from Växjö and went to school in Växjö at Katedralskolan our school. He is a very famous biologist and that’s why växjö university was given that name. The Linnaeus university has about 35 000 students.</a:t>
            </a:r>
            <a:endParaRPr/>
          </a:p>
          <a:p>
            <a:pPr marL="0" lvl="0" indent="0" algn="l" rtl="0">
              <a:spcBef>
                <a:spcPts val="0"/>
              </a:spcBef>
              <a:spcAft>
                <a:spcPts val="0"/>
              </a:spcAft>
              <a:buNone/>
            </a:pPr>
            <a:r>
              <a:rPr lang="de"/>
              <a:t>Växjö has very typical småländsk nature with many forests, rocks, lakes.</a:t>
            </a:r>
            <a:endParaRPr/>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43cd0083d2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43cd0083d2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
              <a:t>Småland is very known for its famous writers, two of them are are these people. Some of you might have heard about them.</a:t>
            </a:r>
            <a:endParaRPr/>
          </a:p>
          <a:p>
            <a:pPr marL="0" lvl="0" indent="0" algn="l" rtl="0">
              <a:spcBef>
                <a:spcPts val="0"/>
              </a:spcBef>
              <a:spcAft>
                <a:spcPts val="0"/>
              </a:spcAft>
              <a:buNone/>
            </a:pPr>
            <a:r>
              <a:rPr lang="de"/>
              <a:t>Astrid Lindgren is known for writing books about Pippi Longstocking, Karlsson-on-the-roof and Emil from Lönneberga. They have all been turned into movies and even videogames later on.</a:t>
            </a:r>
            <a:endParaRPr/>
          </a:p>
          <a:p>
            <a:pPr marL="0" lvl="0" indent="0" algn="l" rtl="0">
              <a:spcBef>
                <a:spcPts val="0"/>
              </a:spcBef>
              <a:spcAft>
                <a:spcPts val="0"/>
              </a:spcAft>
              <a:buNone/>
            </a:pPr>
            <a:r>
              <a:rPr lang="de"/>
              <a:t>Vilhelm Moberg is a writer that has written a famous book by the name of “The Emigrants” which was later made into a film. You will learn more about Moberg in our presentation on him later this week.</a:t>
            </a:r>
            <a:endParaRPr/>
          </a:p>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43be22ba5e_5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43be22ba5e_5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
              <a:t>The club has existed since 1997.</a:t>
            </a:r>
            <a:endParaRPr/>
          </a:p>
          <a:p>
            <a:pPr marL="0" lvl="0" indent="0" algn="l" rtl="0">
              <a:spcBef>
                <a:spcPts val="0"/>
              </a:spcBef>
              <a:spcAft>
                <a:spcPts val="0"/>
              </a:spcAft>
              <a:buNone/>
            </a:pPr>
            <a:r>
              <a:rPr lang="de"/>
              <a:t>The home arena is called Vida arena, it was finished in 2011, the same year the team was entered into the highest hockey division in Sweden.</a:t>
            </a:r>
            <a:endParaRPr/>
          </a:p>
          <a:p>
            <a:pPr marL="0" lvl="0" indent="0" algn="l" rtl="0">
              <a:spcBef>
                <a:spcPts val="0"/>
              </a:spcBef>
              <a:spcAft>
                <a:spcPts val="0"/>
              </a:spcAft>
              <a:buNone/>
            </a:pPr>
            <a:r>
              <a:rPr lang="de"/>
              <a:t>In this short time the club has become swedish champions twice, in 2015 and last season.</a:t>
            </a:r>
            <a:endParaRPr/>
          </a:p>
          <a:p>
            <a:pPr marL="0" lvl="0" indent="0" algn="l" rtl="0">
              <a:spcBef>
                <a:spcPts val="0"/>
              </a:spcBef>
              <a:spcAft>
                <a:spcPts val="0"/>
              </a:spcAft>
              <a:buNone/>
            </a:pPr>
            <a:r>
              <a:rPr lang="de"/>
              <a:t>The win last season was largely thanks to the young talent Elias Pettersson who now plays in the NHL for Vancouver. He has also been very successful in the NHL and he is the top pick for the Calder trophy, the trophy for the best newcomer in the league.</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177d9e608c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177d9e608c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 sz="3000">
                <a:latin typeface="Times New Roman"/>
                <a:ea typeface="Times New Roman"/>
                <a:cs typeface="Times New Roman"/>
                <a:sym typeface="Times New Roman"/>
              </a:rPr>
              <a:t>Die jetzige Schule wurde im Jahr 1858 gegründet, obwohl die Schule stammt aus dem 14. Jahrhundert. Die Katedralschule ist das größte Gymnasium in Växjö, mit 1400 Schülern. Wir haben eine gro</a:t>
            </a:r>
            <a:r>
              <a:rPr lang="de" sz="3000">
                <a:solidFill>
                  <a:schemeClr val="dk1"/>
                </a:solidFill>
                <a:latin typeface="Times New Roman"/>
                <a:ea typeface="Times New Roman"/>
                <a:cs typeface="Times New Roman"/>
                <a:sym typeface="Times New Roman"/>
              </a:rPr>
              <a:t>ß</a:t>
            </a:r>
            <a:r>
              <a:rPr lang="de" sz="3000">
                <a:latin typeface="Times New Roman"/>
                <a:ea typeface="Times New Roman"/>
                <a:cs typeface="Times New Roman"/>
                <a:sym typeface="Times New Roman"/>
              </a:rPr>
              <a:t>e Bibliothek, wo man viele Bücher ausleihen kann und einmal im Jahr wird eine “Lesewoche” dort organisiert. Der berühmte Botaniker Carl von Linné ging auf die Katedralschule die damals am Dom im Zentrum der Stadt lag.</a:t>
            </a:r>
            <a:endParaRPr sz="3000">
              <a:latin typeface="Times New Roman"/>
              <a:ea typeface="Times New Roman"/>
              <a:cs typeface="Times New Roman"/>
              <a:sym typeface="Times New Roman"/>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e"/>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e"/>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e"/>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Anpassad layout">
  <p:cSld name="AUTOLAYOUT">
    <p:bg>
      <p:bgPr>
        <a:solidFill>
          <a:srgbClr val="FFFFFF"/>
        </a:solidFill>
        <a:effectLst/>
      </p:bgPr>
    </p:bg>
    <p:spTree>
      <p:nvGrpSpPr>
        <p:cNvPr id="1" name="Shape 50"/>
        <p:cNvGrpSpPr/>
        <p:nvPr/>
      </p:nvGrpSpPr>
      <p:grpSpPr>
        <a:xfrm>
          <a:off x="0" y="0"/>
          <a:ext cx="0" cy="0"/>
          <a:chOff x="0" y="0"/>
          <a:chExt cx="0" cy="0"/>
        </a:xfrm>
      </p:grpSpPr>
      <p:sp>
        <p:nvSpPr>
          <p:cNvPr id="51" name="Google Shape;51;p13"/>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13"/>
          <p:cNvSpPr/>
          <p:nvPr/>
        </p:nvSpPr>
        <p:spPr>
          <a:xfrm>
            <a:off x="2705800" y="0"/>
            <a:ext cx="64383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13"/>
          <p:cNvSpPr txBox="1">
            <a:spLocks noGrp="1"/>
          </p:cNvSpPr>
          <p:nvPr>
            <p:ph type="title"/>
          </p:nvPr>
        </p:nvSpPr>
        <p:spPr>
          <a:xfrm>
            <a:off x="304800" y="710000"/>
            <a:ext cx="2089800" cy="759000"/>
          </a:xfrm>
          <a:prstGeom prst="rect">
            <a:avLst/>
          </a:prstGeom>
          <a:noFill/>
        </p:spPr>
        <p:txBody>
          <a:bodyPr spcFirstLastPara="1" wrap="square" lIns="91425" tIns="91425" rIns="91425" bIns="91425" anchor="b" anchorCtr="0"/>
          <a:lstStyle>
            <a:lvl1pPr lvl="0" algn="l">
              <a:lnSpc>
                <a:spcPct val="100000"/>
              </a:lnSpc>
              <a:spcBef>
                <a:spcPts val="0"/>
              </a:spcBef>
              <a:spcAft>
                <a:spcPts val="0"/>
              </a:spcAft>
              <a:buClr>
                <a:schemeClr val="dk1"/>
              </a:buClr>
              <a:buSzPts val="1800"/>
              <a:buNone/>
              <a:defRPr sz="1800" b="1">
                <a:solidFill>
                  <a:schemeClr val="dk1"/>
                </a:solidFill>
              </a:defRPr>
            </a:lvl1pPr>
            <a:lvl2pPr lvl="1" algn="l">
              <a:lnSpc>
                <a:spcPct val="100000"/>
              </a:lnSpc>
              <a:spcBef>
                <a:spcPts val="0"/>
              </a:spcBef>
              <a:spcAft>
                <a:spcPts val="0"/>
              </a:spcAft>
              <a:buClr>
                <a:schemeClr val="dk1"/>
              </a:buClr>
              <a:buSzPts val="1800"/>
              <a:buNone/>
              <a:defRPr sz="1800" b="1">
                <a:solidFill>
                  <a:schemeClr val="dk1"/>
                </a:solidFill>
              </a:defRPr>
            </a:lvl2pPr>
            <a:lvl3pPr lvl="2" algn="l">
              <a:lnSpc>
                <a:spcPct val="100000"/>
              </a:lnSpc>
              <a:spcBef>
                <a:spcPts val="0"/>
              </a:spcBef>
              <a:spcAft>
                <a:spcPts val="0"/>
              </a:spcAft>
              <a:buClr>
                <a:schemeClr val="dk1"/>
              </a:buClr>
              <a:buSzPts val="1800"/>
              <a:buNone/>
              <a:defRPr sz="1800" b="1">
                <a:solidFill>
                  <a:schemeClr val="dk1"/>
                </a:solidFill>
              </a:defRPr>
            </a:lvl3pPr>
            <a:lvl4pPr lvl="3" algn="l">
              <a:lnSpc>
                <a:spcPct val="100000"/>
              </a:lnSpc>
              <a:spcBef>
                <a:spcPts val="0"/>
              </a:spcBef>
              <a:spcAft>
                <a:spcPts val="0"/>
              </a:spcAft>
              <a:buClr>
                <a:schemeClr val="dk1"/>
              </a:buClr>
              <a:buSzPts val="1800"/>
              <a:buNone/>
              <a:defRPr sz="1800" b="1">
                <a:solidFill>
                  <a:schemeClr val="dk1"/>
                </a:solidFill>
              </a:defRPr>
            </a:lvl4pPr>
            <a:lvl5pPr lvl="4" algn="l">
              <a:lnSpc>
                <a:spcPct val="100000"/>
              </a:lnSpc>
              <a:spcBef>
                <a:spcPts val="0"/>
              </a:spcBef>
              <a:spcAft>
                <a:spcPts val="0"/>
              </a:spcAft>
              <a:buClr>
                <a:schemeClr val="dk1"/>
              </a:buClr>
              <a:buSzPts val="1800"/>
              <a:buNone/>
              <a:defRPr sz="1800" b="1">
                <a:solidFill>
                  <a:schemeClr val="dk1"/>
                </a:solidFill>
              </a:defRPr>
            </a:lvl5pPr>
            <a:lvl6pPr lvl="5" algn="l">
              <a:lnSpc>
                <a:spcPct val="100000"/>
              </a:lnSpc>
              <a:spcBef>
                <a:spcPts val="0"/>
              </a:spcBef>
              <a:spcAft>
                <a:spcPts val="0"/>
              </a:spcAft>
              <a:buClr>
                <a:schemeClr val="dk1"/>
              </a:buClr>
              <a:buSzPts val="1800"/>
              <a:buNone/>
              <a:defRPr sz="1800" b="1">
                <a:solidFill>
                  <a:schemeClr val="dk1"/>
                </a:solidFill>
              </a:defRPr>
            </a:lvl6pPr>
            <a:lvl7pPr lvl="6" algn="l">
              <a:lnSpc>
                <a:spcPct val="100000"/>
              </a:lnSpc>
              <a:spcBef>
                <a:spcPts val="0"/>
              </a:spcBef>
              <a:spcAft>
                <a:spcPts val="0"/>
              </a:spcAft>
              <a:buClr>
                <a:schemeClr val="dk1"/>
              </a:buClr>
              <a:buSzPts val="1800"/>
              <a:buNone/>
              <a:defRPr sz="1800" b="1">
                <a:solidFill>
                  <a:schemeClr val="dk1"/>
                </a:solidFill>
              </a:defRPr>
            </a:lvl7pPr>
            <a:lvl8pPr lvl="7" algn="l">
              <a:lnSpc>
                <a:spcPct val="100000"/>
              </a:lnSpc>
              <a:spcBef>
                <a:spcPts val="0"/>
              </a:spcBef>
              <a:spcAft>
                <a:spcPts val="0"/>
              </a:spcAft>
              <a:buClr>
                <a:schemeClr val="dk1"/>
              </a:buClr>
              <a:buSzPts val="1800"/>
              <a:buNone/>
              <a:defRPr sz="1800" b="1">
                <a:solidFill>
                  <a:schemeClr val="dk1"/>
                </a:solidFill>
              </a:defRPr>
            </a:lvl8pPr>
            <a:lvl9pPr lvl="8" algn="l">
              <a:lnSpc>
                <a:spcPct val="100000"/>
              </a:lnSpc>
              <a:spcBef>
                <a:spcPts val="0"/>
              </a:spcBef>
              <a:spcAft>
                <a:spcPts val="0"/>
              </a:spcAft>
              <a:buClr>
                <a:schemeClr val="dk1"/>
              </a:buClr>
              <a:buSzPts val="1800"/>
              <a:buNone/>
              <a:defRPr sz="1800" b="1">
                <a:solidFill>
                  <a:schemeClr val="dk1"/>
                </a:solidFill>
              </a:defRPr>
            </a:lvl9pPr>
          </a:lstStyle>
          <a:p>
            <a:endParaRPr/>
          </a:p>
        </p:txBody>
      </p:sp>
      <p:sp>
        <p:nvSpPr>
          <p:cNvPr id="54" name="Google Shape;54;p13"/>
          <p:cNvSpPr txBox="1">
            <a:spLocks noGrp="1"/>
          </p:cNvSpPr>
          <p:nvPr>
            <p:ph type="body" idx="1"/>
          </p:nvPr>
        </p:nvSpPr>
        <p:spPr>
          <a:xfrm>
            <a:off x="304800" y="1554150"/>
            <a:ext cx="2089800" cy="3310500"/>
          </a:xfrm>
          <a:prstGeom prst="rect">
            <a:avLst/>
          </a:prstGeom>
          <a:noFill/>
        </p:spPr>
        <p:txBody>
          <a:bodyPr spcFirstLastPara="1" wrap="square" lIns="91425" tIns="91425" rIns="91425" bIns="91425" anchor="t" anchorCtr="0"/>
          <a:lstStyle>
            <a:lvl1pPr marL="457200" lvl="0" indent="-317500" algn="l">
              <a:lnSpc>
                <a:spcPct val="115000"/>
              </a:lnSpc>
              <a:spcBef>
                <a:spcPts val="0"/>
              </a:spcBef>
              <a:spcAft>
                <a:spcPts val="0"/>
              </a:spcAft>
              <a:buClr>
                <a:schemeClr val="dk2"/>
              </a:buClr>
              <a:buSzPts val="1400"/>
              <a:buChar char="●"/>
              <a:defRPr sz="1400">
                <a:solidFill>
                  <a:schemeClr val="dk2"/>
                </a:solidFill>
              </a:defRPr>
            </a:lvl1pPr>
            <a:lvl2pPr marL="914400" lvl="1" indent="-304800" algn="l">
              <a:lnSpc>
                <a:spcPct val="115000"/>
              </a:lnSpc>
              <a:spcBef>
                <a:spcPts val="1600"/>
              </a:spcBef>
              <a:spcAft>
                <a:spcPts val="0"/>
              </a:spcAft>
              <a:buClr>
                <a:schemeClr val="dk2"/>
              </a:buClr>
              <a:buSzPts val="1200"/>
              <a:buChar char="○"/>
              <a:defRPr sz="1200">
                <a:solidFill>
                  <a:schemeClr val="dk2"/>
                </a:solidFill>
              </a:defRPr>
            </a:lvl2pPr>
            <a:lvl3pPr marL="1371600" lvl="2" indent="-304800" algn="l">
              <a:lnSpc>
                <a:spcPct val="115000"/>
              </a:lnSpc>
              <a:spcBef>
                <a:spcPts val="1600"/>
              </a:spcBef>
              <a:spcAft>
                <a:spcPts val="0"/>
              </a:spcAft>
              <a:buClr>
                <a:schemeClr val="dk2"/>
              </a:buClr>
              <a:buSzPts val="1200"/>
              <a:buChar char="■"/>
              <a:defRPr sz="1200">
                <a:solidFill>
                  <a:schemeClr val="dk2"/>
                </a:solidFill>
              </a:defRPr>
            </a:lvl3pPr>
            <a:lvl4pPr marL="1828800" lvl="3" indent="-304800" algn="l">
              <a:lnSpc>
                <a:spcPct val="115000"/>
              </a:lnSpc>
              <a:spcBef>
                <a:spcPts val="1600"/>
              </a:spcBef>
              <a:spcAft>
                <a:spcPts val="0"/>
              </a:spcAft>
              <a:buClr>
                <a:schemeClr val="dk2"/>
              </a:buClr>
              <a:buSzPts val="1200"/>
              <a:buChar char="●"/>
              <a:defRPr sz="1200">
                <a:solidFill>
                  <a:schemeClr val="dk2"/>
                </a:solidFill>
              </a:defRPr>
            </a:lvl4pPr>
            <a:lvl5pPr marL="2286000" lvl="4" indent="-304800" algn="l">
              <a:lnSpc>
                <a:spcPct val="115000"/>
              </a:lnSpc>
              <a:spcBef>
                <a:spcPts val="1600"/>
              </a:spcBef>
              <a:spcAft>
                <a:spcPts val="0"/>
              </a:spcAft>
              <a:buClr>
                <a:schemeClr val="dk2"/>
              </a:buClr>
              <a:buSzPts val="1200"/>
              <a:buChar char="○"/>
              <a:defRPr sz="1200">
                <a:solidFill>
                  <a:schemeClr val="dk2"/>
                </a:solidFill>
              </a:defRPr>
            </a:lvl5pPr>
            <a:lvl6pPr marL="2743200" lvl="5" indent="-304800" algn="l">
              <a:lnSpc>
                <a:spcPct val="115000"/>
              </a:lnSpc>
              <a:spcBef>
                <a:spcPts val="1600"/>
              </a:spcBef>
              <a:spcAft>
                <a:spcPts val="0"/>
              </a:spcAft>
              <a:buClr>
                <a:schemeClr val="dk2"/>
              </a:buClr>
              <a:buSzPts val="1200"/>
              <a:buChar char="■"/>
              <a:defRPr sz="1200">
                <a:solidFill>
                  <a:schemeClr val="dk2"/>
                </a:solidFill>
              </a:defRPr>
            </a:lvl6pPr>
            <a:lvl7pPr marL="3200400" lvl="6" indent="-304800" algn="l">
              <a:lnSpc>
                <a:spcPct val="115000"/>
              </a:lnSpc>
              <a:spcBef>
                <a:spcPts val="1600"/>
              </a:spcBef>
              <a:spcAft>
                <a:spcPts val="0"/>
              </a:spcAft>
              <a:buClr>
                <a:schemeClr val="dk2"/>
              </a:buClr>
              <a:buSzPts val="1200"/>
              <a:buChar char="●"/>
              <a:defRPr sz="1200">
                <a:solidFill>
                  <a:schemeClr val="dk2"/>
                </a:solidFill>
              </a:defRPr>
            </a:lvl7pPr>
            <a:lvl8pPr marL="3657600" lvl="7" indent="-304800" algn="l">
              <a:lnSpc>
                <a:spcPct val="115000"/>
              </a:lnSpc>
              <a:spcBef>
                <a:spcPts val="1600"/>
              </a:spcBef>
              <a:spcAft>
                <a:spcPts val="0"/>
              </a:spcAft>
              <a:buClr>
                <a:schemeClr val="dk2"/>
              </a:buClr>
              <a:buSzPts val="1200"/>
              <a:buChar char="○"/>
              <a:defRPr sz="1200">
                <a:solidFill>
                  <a:schemeClr val="dk2"/>
                </a:solidFill>
              </a:defRPr>
            </a:lvl8pPr>
            <a:lvl9pPr marL="4114800" lvl="8" indent="-304800" algn="l">
              <a:lnSpc>
                <a:spcPct val="115000"/>
              </a:lnSpc>
              <a:spcBef>
                <a:spcPts val="1600"/>
              </a:spcBef>
              <a:spcAft>
                <a:spcPts val="1600"/>
              </a:spcAft>
              <a:buClr>
                <a:schemeClr val="dk2"/>
              </a:buClr>
              <a:buSzPts val="1200"/>
              <a:buChar char="■"/>
              <a:defRPr sz="1200">
                <a:solidFill>
                  <a:schemeClr val="dk2"/>
                </a:solidFill>
              </a:defRPr>
            </a:lvl9pPr>
          </a:lstStyle>
          <a:p>
            <a:endParaRPr/>
          </a:p>
        </p:txBody>
      </p:sp>
      <p:sp>
        <p:nvSpPr>
          <p:cNvPr id="55" name="Google Shape;55;p13"/>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de"/>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e"/>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e"/>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e"/>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e"/>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e"/>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e"/>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e"/>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e"/>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de"/>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49.jpg"/><Relationship Id="rId4" Type="http://schemas.openxmlformats.org/officeDocument/2006/relationships/image" Target="../media/image48.jpg"/></Relationships>
</file>

<file path=ppt/slides/_rels/slide1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13.jpg"/><Relationship Id="rId4" Type="http://schemas.openxmlformats.org/officeDocument/2006/relationships/image" Target="../media/image12.jpg"/></Relationships>
</file>

<file path=ppt/slides/_rels/slide4.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14.png"/><Relationship Id="rId7" Type="http://schemas.openxmlformats.org/officeDocument/2006/relationships/image" Target="../media/image18.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7.jpg"/><Relationship Id="rId5" Type="http://schemas.openxmlformats.org/officeDocument/2006/relationships/image" Target="../media/image16.jpg"/><Relationship Id="rId10" Type="http://schemas.openxmlformats.org/officeDocument/2006/relationships/image" Target="../media/image10.png"/><Relationship Id="rId4" Type="http://schemas.openxmlformats.org/officeDocument/2006/relationships/image" Target="../media/image15.png"/><Relationship Id="rId9" Type="http://schemas.openxmlformats.org/officeDocument/2006/relationships/image" Target="../media/image20.jp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4.png"/><Relationship Id="rId11" Type="http://schemas.openxmlformats.org/officeDocument/2006/relationships/image" Target="../media/image28.png"/><Relationship Id="rId5" Type="http://schemas.openxmlformats.org/officeDocument/2006/relationships/image" Target="../media/image23.jpg"/><Relationship Id="rId10" Type="http://schemas.openxmlformats.org/officeDocument/2006/relationships/image" Target="../media/image27.png"/><Relationship Id="rId4" Type="http://schemas.openxmlformats.org/officeDocument/2006/relationships/image" Target="../media/image22.jpg"/><Relationship Id="rId9"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30.jpg"/><Relationship Id="rId7" Type="http://schemas.openxmlformats.org/officeDocument/2006/relationships/image" Target="../media/image33.jp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10.png"/><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jpg"/><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41.jpg"/><Relationship Id="rId5" Type="http://schemas.openxmlformats.org/officeDocument/2006/relationships/image" Target="../media/image40.png"/><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45.png"/><Relationship Id="rId5" Type="http://schemas.openxmlformats.org/officeDocument/2006/relationships/image" Target="../media/image44.jpg"/><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a:p>
        </p:txBody>
      </p:sp>
      <p:sp>
        <p:nvSpPr>
          <p:cNvPr id="61" name="Google Shape;61;p14"/>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sp>
        <p:nvSpPr>
          <p:cNvPr id="62" name="Google Shape;62;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de"/>
              <a:t>1</a:t>
            </a:fld>
            <a:endParaRPr/>
          </a:p>
        </p:txBody>
      </p:sp>
      <p:pic>
        <p:nvPicPr>
          <p:cNvPr id="63" name="Google Shape;63;p14"/>
          <p:cNvPicPr preferRelativeResize="0"/>
          <p:nvPr/>
        </p:nvPicPr>
        <p:blipFill rotWithShape="1">
          <a:blip r:embed="rId3">
            <a:alphaModFix/>
          </a:blip>
          <a:srcRect l="3119" t="17074"/>
          <a:stretch/>
        </p:blipFill>
        <p:spPr>
          <a:xfrm>
            <a:off x="0" y="40225"/>
            <a:ext cx="9144000" cy="5063100"/>
          </a:xfrm>
          <a:prstGeom prst="rect">
            <a:avLst/>
          </a:prstGeom>
          <a:noFill/>
          <a:ln>
            <a:noFill/>
          </a:ln>
        </p:spPr>
      </p:pic>
      <p:sp>
        <p:nvSpPr>
          <p:cNvPr id="64" name="Google Shape;64;p14"/>
          <p:cNvSpPr txBox="1"/>
          <p:nvPr/>
        </p:nvSpPr>
        <p:spPr>
          <a:xfrm>
            <a:off x="51600" y="124150"/>
            <a:ext cx="2700600" cy="117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de" sz="1800" b="1"/>
              <a:t>Erasmus +  2018- 2020</a:t>
            </a:r>
            <a:endParaRPr sz="1800" b="1"/>
          </a:p>
          <a:p>
            <a:pPr marL="0" lvl="0" indent="0" algn="l" rtl="0">
              <a:spcBef>
                <a:spcPts val="0"/>
              </a:spcBef>
              <a:spcAft>
                <a:spcPts val="0"/>
              </a:spcAft>
              <a:buNone/>
            </a:pPr>
            <a:r>
              <a:rPr lang="de" sz="1800" b="1"/>
              <a:t>Lies mit uns! </a:t>
            </a:r>
            <a:endParaRPr sz="1800" b="1"/>
          </a:p>
          <a:p>
            <a:pPr marL="0" lvl="0" indent="0" algn="l" rtl="0">
              <a:spcBef>
                <a:spcPts val="0"/>
              </a:spcBef>
              <a:spcAft>
                <a:spcPts val="0"/>
              </a:spcAft>
              <a:buNone/>
            </a:pPr>
            <a:r>
              <a:rPr lang="de" sz="1800" b="1"/>
              <a:t>Läs med oss!</a:t>
            </a:r>
            <a:endParaRPr sz="1800" b="1"/>
          </a:p>
          <a:p>
            <a:pPr marL="0" lvl="0" indent="0" algn="l" rtl="0">
              <a:spcBef>
                <a:spcPts val="0"/>
              </a:spcBef>
              <a:spcAft>
                <a:spcPts val="0"/>
              </a:spcAft>
              <a:buNone/>
            </a:pPr>
            <a:r>
              <a:rPr lang="de" sz="1800" b="1"/>
              <a:t>Växjö Katedralskola</a:t>
            </a:r>
            <a:endParaRPr sz="1800" b="1"/>
          </a:p>
        </p:txBody>
      </p:sp>
      <p:sp>
        <p:nvSpPr>
          <p:cNvPr id="65" name="Google Shape;65;p14"/>
          <p:cNvSpPr txBox="1"/>
          <p:nvPr/>
        </p:nvSpPr>
        <p:spPr>
          <a:xfrm>
            <a:off x="4401400" y="3144275"/>
            <a:ext cx="3267600" cy="132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66" name="Google Shape;66;p14"/>
          <p:cNvPicPr preferRelativeResize="0"/>
          <p:nvPr/>
        </p:nvPicPr>
        <p:blipFill>
          <a:blip r:embed="rId4">
            <a:alphaModFix/>
          </a:blip>
          <a:stretch>
            <a:fillRect/>
          </a:stretch>
        </p:blipFill>
        <p:spPr>
          <a:xfrm>
            <a:off x="6801874" y="611967"/>
            <a:ext cx="2342125" cy="780708"/>
          </a:xfrm>
          <a:prstGeom prst="rect">
            <a:avLst/>
          </a:prstGeom>
          <a:noFill/>
          <a:ln>
            <a:noFill/>
          </a:ln>
        </p:spPr>
      </p:pic>
      <p:pic>
        <p:nvPicPr>
          <p:cNvPr id="67" name="Google Shape;67;p14"/>
          <p:cNvPicPr preferRelativeResize="0"/>
          <p:nvPr/>
        </p:nvPicPr>
        <p:blipFill>
          <a:blip r:embed="rId5">
            <a:alphaModFix/>
          </a:blip>
          <a:stretch>
            <a:fillRect/>
          </a:stretch>
        </p:blipFill>
        <p:spPr>
          <a:xfrm>
            <a:off x="3888799" y="218700"/>
            <a:ext cx="1366400" cy="1366400"/>
          </a:xfrm>
          <a:prstGeom prst="rect">
            <a:avLst/>
          </a:prstGeom>
          <a:noFill/>
          <a:ln>
            <a:noFill/>
          </a:ln>
        </p:spPr>
      </p:pic>
      <p:pic>
        <p:nvPicPr>
          <p:cNvPr id="68" name="Google Shape;68;p14"/>
          <p:cNvPicPr preferRelativeResize="0"/>
          <p:nvPr/>
        </p:nvPicPr>
        <p:blipFill>
          <a:blip r:embed="rId6">
            <a:alphaModFix/>
          </a:blip>
          <a:stretch>
            <a:fillRect/>
          </a:stretch>
        </p:blipFill>
        <p:spPr>
          <a:xfrm>
            <a:off x="3684650" y="1720977"/>
            <a:ext cx="2342125" cy="669835"/>
          </a:xfrm>
          <a:prstGeom prst="rect">
            <a:avLst/>
          </a:prstGeom>
          <a:noFill/>
          <a:ln>
            <a:noFill/>
          </a:ln>
        </p:spPr>
      </p:pic>
      <p:pic>
        <p:nvPicPr>
          <p:cNvPr id="69" name="Google Shape;69;p14"/>
          <p:cNvPicPr preferRelativeResize="0"/>
          <p:nvPr/>
        </p:nvPicPr>
        <p:blipFill>
          <a:blip r:embed="rId7">
            <a:alphaModFix/>
          </a:blip>
          <a:stretch>
            <a:fillRect/>
          </a:stretch>
        </p:blipFill>
        <p:spPr>
          <a:xfrm>
            <a:off x="7181850" y="2655300"/>
            <a:ext cx="1962150" cy="244802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pic>
        <p:nvPicPr>
          <p:cNvPr id="174" name="Google Shape;174;p23"/>
          <p:cNvPicPr preferRelativeResize="0"/>
          <p:nvPr/>
        </p:nvPicPr>
        <p:blipFill rotWithShape="1">
          <a:blip r:embed="rId3">
            <a:alphaModFix/>
          </a:blip>
          <a:srcRect l="14518" r="14518"/>
          <a:stretch/>
        </p:blipFill>
        <p:spPr>
          <a:xfrm>
            <a:off x="2705775" y="-9"/>
            <a:ext cx="6438224" cy="5143500"/>
          </a:xfrm>
          <a:prstGeom prst="rect">
            <a:avLst/>
          </a:prstGeom>
          <a:noFill/>
          <a:ln>
            <a:noFill/>
          </a:ln>
        </p:spPr>
      </p:pic>
      <p:sp>
        <p:nvSpPr>
          <p:cNvPr id="175" name="Google Shape;175;p23"/>
          <p:cNvSpPr txBox="1">
            <a:spLocks noGrp="1"/>
          </p:cNvSpPr>
          <p:nvPr>
            <p:ph type="title"/>
          </p:nvPr>
        </p:nvSpPr>
        <p:spPr>
          <a:xfrm>
            <a:off x="304800" y="142050"/>
            <a:ext cx="2089800" cy="759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de"/>
              <a:t>The different programs</a:t>
            </a:r>
            <a:endParaRPr/>
          </a:p>
        </p:txBody>
      </p:sp>
      <p:sp>
        <p:nvSpPr>
          <p:cNvPr id="176" name="Google Shape;176;p23"/>
          <p:cNvSpPr txBox="1">
            <a:spLocks noGrp="1"/>
          </p:cNvSpPr>
          <p:nvPr>
            <p:ph type="body" idx="1"/>
          </p:nvPr>
        </p:nvSpPr>
        <p:spPr>
          <a:xfrm>
            <a:off x="88850" y="824850"/>
            <a:ext cx="2616900" cy="39441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de" sz="1800"/>
              <a:t>Business management and economics program</a:t>
            </a:r>
            <a:endParaRPr sz="1800"/>
          </a:p>
          <a:p>
            <a:pPr marL="457200" lvl="0" indent="-342900" algn="l" rtl="0">
              <a:spcBef>
                <a:spcPts val="0"/>
              </a:spcBef>
              <a:spcAft>
                <a:spcPts val="0"/>
              </a:spcAft>
              <a:buSzPts val="1800"/>
              <a:buChar char="-"/>
            </a:pPr>
            <a:r>
              <a:rPr lang="de" sz="1800"/>
              <a:t>Arts program</a:t>
            </a:r>
            <a:endParaRPr sz="1800"/>
          </a:p>
          <a:p>
            <a:pPr marL="457200" lvl="0" indent="-342900" algn="l" rtl="0">
              <a:spcBef>
                <a:spcPts val="0"/>
              </a:spcBef>
              <a:spcAft>
                <a:spcPts val="0"/>
              </a:spcAft>
              <a:buSzPts val="1800"/>
              <a:buChar char="-"/>
            </a:pPr>
            <a:r>
              <a:rPr lang="de" sz="1800"/>
              <a:t>Humanities program</a:t>
            </a:r>
            <a:endParaRPr sz="1800"/>
          </a:p>
          <a:p>
            <a:pPr marL="457200" lvl="0" indent="-342900" algn="l" rtl="0">
              <a:spcBef>
                <a:spcPts val="0"/>
              </a:spcBef>
              <a:spcAft>
                <a:spcPts val="0"/>
              </a:spcAft>
              <a:buSzPts val="1800"/>
              <a:buChar char="-"/>
            </a:pPr>
            <a:r>
              <a:rPr lang="de" sz="1800"/>
              <a:t>International Baccalaureate</a:t>
            </a:r>
            <a:endParaRPr sz="1800"/>
          </a:p>
          <a:p>
            <a:pPr marL="457200" lvl="0" indent="-342900" algn="l" rtl="0">
              <a:spcBef>
                <a:spcPts val="0"/>
              </a:spcBef>
              <a:spcAft>
                <a:spcPts val="0"/>
              </a:spcAft>
              <a:buSzPts val="1800"/>
              <a:buChar char="-"/>
            </a:pPr>
            <a:r>
              <a:rPr lang="de" sz="1800"/>
              <a:t>Natural science program</a:t>
            </a:r>
            <a:endParaRPr sz="1800"/>
          </a:p>
          <a:p>
            <a:pPr marL="457200" lvl="0" indent="-342900" algn="l" rtl="0">
              <a:spcBef>
                <a:spcPts val="0"/>
              </a:spcBef>
              <a:spcAft>
                <a:spcPts val="0"/>
              </a:spcAft>
              <a:buSzPts val="1800"/>
              <a:buChar char="-"/>
            </a:pPr>
            <a:r>
              <a:rPr lang="de" sz="1800"/>
              <a:t>Social science program</a:t>
            </a:r>
            <a:endParaRPr sz="1800"/>
          </a:p>
        </p:txBody>
      </p:sp>
      <p:sp>
        <p:nvSpPr>
          <p:cNvPr id="177" name="Google Shape;177;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de"/>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24"/>
          <p:cNvSpPr txBox="1">
            <a:spLocks noGrp="1"/>
          </p:cNvSpPr>
          <p:nvPr>
            <p:ph type="title"/>
          </p:nvPr>
        </p:nvSpPr>
        <p:spPr>
          <a:xfrm>
            <a:off x="311700" y="-121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
              <a:t>A normal day in a Swedish upper secondary school</a:t>
            </a:r>
            <a:endParaRPr/>
          </a:p>
        </p:txBody>
      </p:sp>
      <p:sp>
        <p:nvSpPr>
          <p:cNvPr id="183" name="Google Shape;183;p24"/>
          <p:cNvSpPr txBox="1">
            <a:spLocks noGrp="1"/>
          </p:cNvSpPr>
          <p:nvPr>
            <p:ph type="body" idx="1"/>
          </p:nvPr>
        </p:nvSpPr>
        <p:spPr>
          <a:xfrm>
            <a:off x="311700" y="40812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000000"/>
              </a:buClr>
              <a:buSzPts val="1800"/>
              <a:buChar char="-"/>
            </a:pPr>
            <a:r>
              <a:rPr lang="de">
                <a:solidFill>
                  <a:srgbClr val="000000"/>
                </a:solidFill>
              </a:rPr>
              <a:t>08:00 - 09:15 Swedish</a:t>
            </a:r>
            <a:endParaRPr>
              <a:solidFill>
                <a:srgbClr val="000000"/>
              </a:solidFill>
            </a:endParaRPr>
          </a:p>
          <a:p>
            <a:pPr marL="457200" lvl="0" indent="-342900" algn="l" rtl="0">
              <a:spcBef>
                <a:spcPts val="0"/>
              </a:spcBef>
              <a:spcAft>
                <a:spcPts val="0"/>
              </a:spcAft>
              <a:buClr>
                <a:srgbClr val="000000"/>
              </a:buClr>
              <a:buSzPts val="1800"/>
              <a:buChar char="-"/>
            </a:pPr>
            <a:r>
              <a:rPr lang="de">
                <a:solidFill>
                  <a:srgbClr val="000000"/>
                </a:solidFill>
              </a:rPr>
              <a:t>09:40 - 11:05 Science</a:t>
            </a:r>
            <a:endParaRPr>
              <a:solidFill>
                <a:srgbClr val="000000"/>
              </a:solidFill>
            </a:endParaRPr>
          </a:p>
          <a:p>
            <a:pPr marL="457200" lvl="0" indent="-342900" algn="l" rtl="0">
              <a:spcBef>
                <a:spcPts val="0"/>
              </a:spcBef>
              <a:spcAft>
                <a:spcPts val="0"/>
              </a:spcAft>
              <a:buClr>
                <a:srgbClr val="000000"/>
              </a:buClr>
              <a:buSzPts val="1800"/>
              <a:buChar char="-"/>
            </a:pPr>
            <a:r>
              <a:rPr lang="de">
                <a:solidFill>
                  <a:srgbClr val="000000"/>
                </a:solidFill>
              </a:rPr>
              <a:t>11:20 - 11:40 Lunch</a:t>
            </a:r>
            <a:endParaRPr>
              <a:solidFill>
                <a:srgbClr val="000000"/>
              </a:solidFill>
            </a:endParaRPr>
          </a:p>
          <a:p>
            <a:pPr marL="457200" lvl="0" indent="-342900" algn="l" rtl="0">
              <a:spcBef>
                <a:spcPts val="0"/>
              </a:spcBef>
              <a:spcAft>
                <a:spcPts val="0"/>
              </a:spcAft>
              <a:buClr>
                <a:srgbClr val="000000"/>
              </a:buClr>
              <a:buSzPts val="1800"/>
              <a:buChar char="-"/>
            </a:pPr>
            <a:r>
              <a:rPr lang="de">
                <a:solidFill>
                  <a:srgbClr val="000000"/>
                </a:solidFill>
              </a:rPr>
              <a:t>12:15 - 13:15 Social studies</a:t>
            </a:r>
            <a:endParaRPr>
              <a:solidFill>
                <a:srgbClr val="000000"/>
              </a:solidFill>
            </a:endParaRPr>
          </a:p>
          <a:p>
            <a:pPr marL="457200" lvl="0" indent="-342900" algn="l" rtl="0">
              <a:spcBef>
                <a:spcPts val="0"/>
              </a:spcBef>
              <a:spcAft>
                <a:spcPts val="0"/>
              </a:spcAft>
              <a:buClr>
                <a:srgbClr val="000000"/>
              </a:buClr>
              <a:buSzPts val="1800"/>
              <a:buChar char="-"/>
            </a:pPr>
            <a:r>
              <a:rPr lang="de">
                <a:solidFill>
                  <a:srgbClr val="000000"/>
                </a:solidFill>
              </a:rPr>
              <a:t>13:25 - 14:50 Math</a:t>
            </a:r>
            <a:endParaRPr>
              <a:solidFill>
                <a:srgbClr val="000000"/>
              </a:solidFill>
            </a:endParaRPr>
          </a:p>
          <a:p>
            <a:pPr marL="457200" lvl="0" indent="-342900" algn="l" rtl="0">
              <a:spcBef>
                <a:spcPts val="0"/>
              </a:spcBef>
              <a:spcAft>
                <a:spcPts val="0"/>
              </a:spcAft>
              <a:buClr>
                <a:srgbClr val="000000"/>
              </a:buClr>
              <a:buSzPts val="1800"/>
              <a:buChar char="-"/>
            </a:pPr>
            <a:r>
              <a:rPr lang="de">
                <a:solidFill>
                  <a:srgbClr val="000000"/>
                </a:solidFill>
              </a:rPr>
              <a:t>15:05 - 16:20 English</a:t>
            </a:r>
            <a:endParaRPr>
              <a:solidFill>
                <a:srgbClr val="000000"/>
              </a:solidFill>
            </a:endParaRPr>
          </a:p>
        </p:txBody>
      </p:sp>
      <p:sp>
        <p:nvSpPr>
          <p:cNvPr id="184" name="Google Shape;184;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de"/>
              <a:t>11</a:t>
            </a:fld>
            <a:endParaRPr/>
          </a:p>
        </p:txBody>
      </p:sp>
      <p:pic>
        <p:nvPicPr>
          <p:cNvPr id="185" name="Google Shape;185;p24" descr="15403220_697803403710066_305649726_n.jpg"/>
          <p:cNvPicPr preferRelativeResize="0"/>
          <p:nvPr/>
        </p:nvPicPr>
        <p:blipFill>
          <a:blip r:embed="rId3">
            <a:alphaModFix/>
          </a:blip>
          <a:stretch>
            <a:fillRect/>
          </a:stretch>
        </p:blipFill>
        <p:spPr>
          <a:xfrm>
            <a:off x="5077325" y="560525"/>
            <a:ext cx="4315604" cy="5143500"/>
          </a:xfrm>
          <a:prstGeom prst="rect">
            <a:avLst/>
          </a:prstGeom>
          <a:noFill/>
          <a:ln>
            <a:noFill/>
          </a:ln>
        </p:spPr>
      </p:pic>
      <p:pic>
        <p:nvPicPr>
          <p:cNvPr id="186" name="Google Shape;186;p24"/>
          <p:cNvPicPr preferRelativeResize="0"/>
          <p:nvPr/>
        </p:nvPicPr>
        <p:blipFill rotWithShape="1">
          <a:blip r:embed="rId4">
            <a:alphaModFix/>
          </a:blip>
          <a:srcRect t="12816"/>
          <a:stretch/>
        </p:blipFill>
        <p:spPr>
          <a:xfrm>
            <a:off x="0" y="2416300"/>
            <a:ext cx="5077323" cy="3320024"/>
          </a:xfrm>
          <a:prstGeom prst="rect">
            <a:avLst/>
          </a:prstGeom>
          <a:noFill/>
          <a:ln>
            <a:noFill/>
          </a:ln>
        </p:spPr>
      </p:pic>
      <p:pic>
        <p:nvPicPr>
          <p:cNvPr id="187" name="Google Shape;187;p24"/>
          <p:cNvPicPr preferRelativeResize="0"/>
          <p:nvPr/>
        </p:nvPicPr>
        <p:blipFill>
          <a:blip r:embed="rId5">
            <a:alphaModFix/>
          </a:blip>
          <a:stretch>
            <a:fillRect/>
          </a:stretch>
        </p:blipFill>
        <p:spPr>
          <a:xfrm>
            <a:off x="4637925" y="555400"/>
            <a:ext cx="5001276" cy="50013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7"/>
                                        </p:tgtEl>
                                        <p:attrNameLst>
                                          <p:attrName>style.visibility</p:attrName>
                                        </p:attrNameLst>
                                      </p:cBhvr>
                                      <p:to>
                                        <p:strVal val="visible"/>
                                      </p:to>
                                    </p:set>
                                    <p:animEffect transition="in" filter="fade">
                                      <p:cBhvr>
                                        <p:cTn id="7" dur="1000"/>
                                        <p:tgtEl>
                                          <p:spTgt spid="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25"/>
          <p:cNvSpPr txBox="1">
            <a:spLocks noGrp="1"/>
          </p:cNvSpPr>
          <p:nvPr>
            <p:ph type="title"/>
          </p:nvPr>
        </p:nvSpPr>
        <p:spPr>
          <a:xfrm>
            <a:off x="311700" y="445025"/>
            <a:ext cx="8520600" cy="39441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de" b="1"/>
              <a:t>The team from Växjö</a:t>
            </a:r>
            <a:endParaRPr b="1"/>
          </a:p>
          <a:p>
            <a:pPr marL="0" lvl="0" indent="0" algn="l" rtl="0">
              <a:lnSpc>
                <a:spcPct val="150000"/>
              </a:lnSpc>
              <a:spcBef>
                <a:spcPts val="0"/>
              </a:spcBef>
              <a:spcAft>
                <a:spcPts val="0"/>
              </a:spcAft>
              <a:buNone/>
            </a:pPr>
            <a:r>
              <a:rPr lang="de" sz="2400"/>
              <a:t>Axel</a:t>
            </a:r>
            <a:endParaRPr sz="2400"/>
          </a:p>
          <a:p>
            <a:pPr marL="0" lvl="0" indent="0" algn="l" rtl="0">
              <a:lnSpc>
                <a:spcPct val="150000"/>
              </a:lnSpc>
              <a:spcBef>
                <a:spcPts val="0"/>
              </a:spcBef>
              <a:spcAft>
                <a:spcPts val="0"/>
              </a:spcAft>
              <a:buNone/>
            </a:pPr>
            <a:r>
              <a:rPr lang="de" sz="2400"/>
              <a:t>Isidor</a:t>
            </a:r>
            <a:endParaRPr sz="2400"/>
          </a:p>
          <a:p>
            <a:pPr marL="0" lvl="0" indent="0" algn="l" rtl="0">
              <a:lnSpc>
                <a:spcPct val="150000"/>
              </a:lnSpc>
              <a:spcBef>
                <a:spcPts val="0"/>
              </a:spcBef>
              <a:spcAft>
                <a:spcPts val="0"/>
              </a:spcAft>
              <a:buNone/>
            </a:pPr>
            <a:r>
              <a:rPr lang="de" sz="2400"/>
              <a:t>Felicia</a:t>
            </a:r>
            <a:endParaRPr sz="2400"/>
          </a:p>
          <a:p>
            <a:pPr marL="0" lvl="0" indent="0" algn="l" rtl="0">
              <a:lnSpc>
                <a:spcPct val="150000"/>
              </a:lnSpc>
              <a:spcBef>
                <a:spcPts val="0"/>
              </a:spcBef>
              <a:spcAft>
                <a:spcPts val="0"/>
              </a:spcAft>
              <a:buNone/>
            </a:pPr>
            <a:r>
              <a:rPr lang="de" sz="2400"/>
              <a:t>Tilda</a:t>
            </a:r>
            <a:endParaRPr sz="2400"/>
          </a:p>
          <a:p>
            <a:pPr marL="0" lvl="0" indent="0" algn="l" rtl="0">
              <a:lnSpc>
                <a:spcPct val="150000"/>
              </a:lnSpc>
              <a:spcBef>
                <a:spcPts val="0"/>
              </a:spcBef>
              <a:spcAft>
                <a:spcPts val="0"/>
              </a:spcAft>
              <a:buNone/>
            </a:pPr>
            <a:r>
              <a:rPr lang="de" sz="2400"/>
              <a:t>Edit</a:t>
            </a:r>
            <a:endParaRPr sz="2400"/>
          </a:p>
          <a:p>
            <a:pPr marL="0" lvl="0" indent="0" algn="l" rtl="0">
              <a:lnSpc>
                <a:spcPct val="150000"/>
              </a:lnSpc>
              <a:spcBef>
                <a:spcPts val="0"/>
              </a:spcBef>
              <a:spcAft>
                <a:spcPts val="0"/>
              </a:spcAft>
              <a:buNone/>
            </a:pPr>
            <a:r>
              <a:rPr lang="de" sz="2400"/>
              <a:t>Emma</a:t>
            </a:r>
            <a:endParaRPr sz="2400"/>
          </a:p>
          <a:p>
            <a:pPr marL="0" lvl="0" indent="0" algn="l" rtl="0">
              <a:lnSpc>
                <a:spcPct val="150000"/>
              </a:lnSpc>
              <a:spcBef>
                <a:spcPts val="0"/>
              </a:spcBef>
              <a:spcAft>
                <a:spcPts val="0"/>
              </a:spcAft>
              <a:buNone/>
            </a:pPr>
            <a:r>
              <a:rPr lang="de" sz="2400"/>
              <a:t>Alma</a:t>
            </a:r>
            <a:endParaRPr sz="2400"/>
          </a:p>
        </p:txBody>
      </p:sp>
      <p:sp>
        <p:nvSpPr>
          <p:cNvPr id="193" name="Google Shape;193;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de"/>
              <a:t>12</a:t>
            </a:fld>
            <a:endParaRPr/>
          </a:p>
        </p:txBody>
      </p:sp>
      <p:pic>
        <p:nvPicPr>
          <p:cNvPr id="194" name="Google Shape;194;p25"/>
          <p:cNvPicPr preferRelativeResize="0"/>
          <p:nvPr/>
        </p:nvPicPr>
        <p:blipFill>
          <a:blip r:embed="rId3">
            <a:alphaModFix/>
          </a:blip>
          <a:stretch>
            <a:fillRect/>
          </a:stretch>
        </p:blipFill>
        <p:spPr>
          <a:xfrm>
            <a:off x="3020675" y="1017725"/>
            <a:ext cx="5115688" cy="382097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700">
        <p14:flip dir="l"/>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5"/>
          <p:cNvSpPr txBox="1">
            <a:spLocks noGrp="1"/>
          </p:cNvSpPr>
          <p:nvPr>
            <p:ph type="ctrTitle"/>
          </p:nvPr>
        </p:nvSpPr>
        <p:spPr>
          <a:xfrm>
            <a:off x="4135175" y="50400"/>
            <a:ext cx="8520600" cy="1053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de" sz="3000"/>
              <a:t>Schweden</a:t>
            </a:r>
            <a:endParaRPr sz="3000"/>
          </a:p>
        </p:txBody>
      </p:sp>
      <p:sp>
        <p:nvSpPr>
          <p:cNvPr id="75" name="Google Shape;75;p15"/>
          <p:cNvSpPr txBox="1">
            <a:spLocks noGrp="1"/>
          </p:cNvSpPr>
          <p:nvPr>
            <p:ph type="subTitle" idx="1"/>
          </p:nvPr>
        </p:nvSpPr>
        <p:spPr>
          <a:xfrm>
            <a:off x="3243175" y="948750"/>
            <a:ext cx="5418600" cy="41082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rgbClr val="000000"/>
              </a:buClr>
              <a:buSzPts val="1400"/>
              <a:buChar char="●"/>
            </a:pPr>
            <a:r>
              <a:rPr lang="de" sz="1400">
                <a:solidFill>
                  <a:srgbClr val="000000"/>
                </a:solidFill>
              </a:rPr>
              <a:t>10 Mio Einwohner</a:t>
            </a:r>
            <a:br>
              <a:rPr lang="de" sz="1400">
                <a:solidFill>
                  <a:srgbClr val="000000"/>
                </a:solidFill>
              </a:rPr>
            </a:br>
            <a:endParaRPr sz="1400">
              <a:solidFill>
                <a:srgbClr val="000000"/>
              </a:solidFill>
            </a:endParaRPr>
          </a:p>
          <a:p>
            <a:pPr marL="457200" lvl="0" indent="-317500" algn="l" rtl="0">
              <a:spcBef>
                <a:spcPts val="0"/>
              </a:spcBef>
              <a:spcAft>
                <a:spcPts val="0"/>
              </a:spcAft>
              <a:buClr>
                <a:srgbClr val="000000"/>
              </a:buClr>
              <a:buSzPts val="1400"/>
              <a:buChar char="●"/>
            </a:pPr>
            <a:r>
              <a:rPr lang="de" sz="1400">
                <a:solidFill>
                  <a:srgbClr val="000000"/>
                </a:solidFill>
              </a:rPr>
              <a:t>Symboltier für Schweden: Der Elch</a:t>
            </a:r>
            <a:br>
              <a:rPr lang="de" sz="1400">
                <a:solidFill>
                  <a:srgbClr val="000000"/>
                </a:solidFill>
              </a:rPr>
            </a:br>
            <a:endParaRPr sz="1400">
              <a:solidFill>
                <a:srgbClr val="000000"/>
              </a:solidFill>
            </a:endParaRPr>
          </a:p>
          <a:p>
            <a:pPr marL="457200" lvl="0" indent="-317500" algn="l" rtl="0">
              <a:spcBef>
                <a:spcPts val="0"/>
              </a:spcBef>
              <a:spcAft>
                <a:spcPts val="0"/>
              </a:spcAft>
              <a:buClr>
                <a:srgbClr val="000000"/>
              </a:buClr>
              <a:buSzPts val="1400"/>
              <a:buChar char="●"/>
            </a:pPr>
            <a:r>
              <a:rPr lang="de" sz="1400">
                <a:solidFill>
                  <a:srgbClr val="000000"/>
                </a:solidFill>
              </a:rPr>
              <a:t>Hauptstadt: Stockholm, (1.3 Mio Einwohner)</a:t>
            </a:r>
            <a:endParaRPr sz="1400">
              <a:solidFill>
                <a:srgbClr val="000000"/>
              </a:solidFill>
            </a:endParaRPr>
          </a:p>
          <a:p>
            <a:pPr marL="457200" lvl="0" indent="0" algn="l" rtl="0">
              <a:spcBef>
                <a:spcPts val="0"/>
              </a:spcBef>
              <a:spcAft>
                <a:spcPts val="0"/>
              </a:spcAft>
              <a:buNone/>
            </a:pPr>
            <a:endParaRPr sz="1400">
              <a:solidFill>
                <a:srgbClr val="000000"/>
              </a:solidFill>
            </a:endParaRPr>
          </a:p>
          <a:p>
            <a:pPr marL="457200" lvl="0" indent="-317500" algn="l" rtl="0">
              <a:spcBef>
                <a:spcPts val="0"/>
              </a:spcBef>
              <a:spcAft>
                <a:spcPts val="0"/>
              </a:spcAft>
              <a:buClr>
                <a:srgbClr val="000000"/>
              </a:buClr>
              <a:buSzPts val="1400"/>
              <a:buChar char="●"/>
            </a:pPr>
            <a:r>
              <a:rPr lang="de" sz="1400">
                <a:solidFill>
                  <a:srgbClr val="000000"/>
                </a:solidFill>
              </a:rPr>
              <a:t>Staatsoberhaupt: König Karl XVI Gustav</a:t>
            </a:r>
            <a:endParaRPr sz="1400">
              <a:solidFill>
                <a:srgbClr val="000000"/>
              </a:solidFill>
            </a:endParaRPr>
          </a:p>
          <a:p>
            <a:pPr marL="457200" lvl="0" indent="0" algn="l" rtl="0">
              <a:spcBef>
                <a:spcPts val="0"/>
              </a:spcBef>
              <a:spcAft>
                <a:spcPts val="0"/>
              </a:spcAft>
              <a:buNone/>
            </a:pPr>
            <a:endParaRPr sz="1400">
              <a:solidFill>
                <a:srgbClr val="000000"/>
              </a:solidFill>
            </a:endParaRPr>
          </a:p>
          <a:p>
            <a:pPr marL="457200" lvl="0" indent="-317500" algn="l" rtl="0">
              <a:spcBef>
                <a:spcPts val="0"/>
              </a:spcBef>
              <a:spcAft>
                <a:spcPts val="0"/>
              </a:spcAft>
              <a:buClr>
                <a:srgbClr val="000000"/>
              </a:buClr>
              <a:buSzPts val="1400"/>
              <a:buChar char="●"/>
            </a:pPr>
            <a:r>
              <a:rPr lang="de" sz="1400">
                <a:solidFill>
                  <a:srgbClr val="000000"/>
                </a:solidFill>
              </a:rPr>
              <a:t>8 Literaturnobelpreisträger</a:t>
            </a:r>
            <a:endParaRPr sz="1400">
              <a:solidFill>
                <a:srgbClr val="000000"/>
              </a:solidFill>
            </a:endParaRPr>
          </a:p>
          <a:p>
            <a:pPr marL="457200" lvl="0" indent="0" algn="l" rtl="0">
              <a:spcBef>
                <a:spcPts val="0"/>
              </a:spcBef>
              <a:spcAft>
                <a:spcPts val="0"/>
              </a:spcAft>
              <a:buNone/>
            </a:pPr>
            <a:br>
              <a:rPr lang="de" sz="1400">
                <a:solidFill>
                  <a:srgbClr val="000000"/>
                </a:solidFill>
              </a:rPr>
            </a:br>
            <a:endParaRPr sz="1400">
              <a:solidFill>
                <a:srgbClr val="000000"/>
              </a:solidFill>
            </a:endParaRPr>
          </a:p>
          <a:p>
            <a:pPr marL="0" lvl="0" indent="0" algn="l" rtl="0">
              <a:spcBef>
                <a:spcPts val="0"/>
              </a:spcBef>
              <a:spcAft>
                <a:spcPts val="0"/>
              </a:spcAft>
              <a:buNone/>
            </a:pPr>
            <a:endParaRPr sz="1400">
              <a:solidFill>
                <a:srgbClr val="000000"/>
              </a:solidFill>
            </a:endParaRPr>
          </a:p>
          <a:p>
            <a:pPr marL="0" lvl="0" indent="0" algn="l" rtl="0">
              <a:spcBef>
                <a:spcPts val="0"/>
              </a:spcBef>
              <a:spcAft>
                <a:spcPts val="0"/>
              </a:spcAft>
              <a:buNone/>
            </a:pPr>
            <a:br>
              <a:rPr lang="de" sz="1400">
                <a:solidFill>
                  <a:srgbClr val="000000"/>
                </a:solidFill>
              </a:rPr>
            </a:br>
            <a:endParaRPr sz="1400">
              <a:solidFill>
                <a:srgbClr val="000000"/>
              </a:solidFill>
            </a:endParaRPr>
          </a:p>
          <a:p>
            <a:pPr marL="0" lvl="0" indent="0" algn="l" rtl="0">
              <a:spcBef>
                <a:spcPts val="0"/>
              </a:spcBef>
              <a:spcAft>
                <a:spcPts val="0"/>
              </a:spcAft>
              <a:buNone/>
            </a:pPr>
            <a:endParaRPr sz="1400">
              <a:solidFill>
                <a:srgbClr val="000000"/>
              </a:solidFill>
            </a:endParaRPr>
          </a:p>
          <a:p>
            <a:pPr marL="0" lvl="0" indent="0" algn="l" rtl="0">
              <a:spcBef>
                <a:spcPts val="0"/>
              </a:spcBef>
              <a:spcAft>
                <a:spcPts val="0"/>
              </a:spcAft>
              <a:buNone/>
            </a:pPr>
            <a:endParaRPr sz="1400">
              <a:solidFill>
                <a:srgbClr val="000000"/>
              </a:solidFill>
            </a:endParaRPr>
          </a:p>
          <a:p>
            <a:pPr marL="0" lvl="0" indent="0" algn="l" rtl="0">
              <a:spcBef>
                <a:spcPts val="0"/>
              </a:spcBef>
              <a:spcAft>
                <a:spcPts val="0"/>
              </a:spcAft>
              <a:buNone/>
            </a:pPr>
            <a:br>
              <a:rPr lang="de" sz="1400">
                <a:solidFill>
                  <a:srgbClr val="000000"/>
                </a:solidFill>
              </a:rPr>
            </a:br>
            <a:endParaRPr sz="1400">
              <a:solidFill>
                <a:srgbClr val="000000"/>
              </a:solidFill>
            </a:endParaRPr>
          </a:p>
          <a:p>
            <a:pPr marL="0" lvl="0" indent="0" algn="l" rtl="0">
              <a:spcBef>
                <a:spcPts val="0"/>
              </a:spcBef>
              <a:spcAft>
                <a:spcPts val="0"/>
              </a:spcAft>
              <a:buNone/>
            </a:pPr>
            <a:endParaRPr sz="1400">
              <a:solidFill>
                <a:srgbClr val="000000"/>
              </a:solidFill>
            </a:endParaRPr>
          </a:p>
          <a:p>
            <a:pPr marL="0" lvl="0" indent="0" algn="l" rtl="0">
              <a:spcBef>
                <a:spcPts val="0"/>
              </a:spcBef>
              <a:spcAft>
                <a:spcPts val="0"/>
              </a:spcAft>
              <a:buNone/>
            </a:pPr>
            <a:endParaRPr sz="1400">
              <a:solidFill>
                <a:srgbClr val="000000"/>
              </a:solidFill>
            </a:endParaRPr>
          </a:p>
        </p:txBody>
      </p:sp>
      <p:sp>
        <p:nvSpPr>
          <p:cNvPr id="76" name="Google Shape;76;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de"/>
              <a:t>2</a:t>
            </a:fld>
            <a:endParaRPr/>
          </a:p>
        </p:txBody>
      </p:sp>
      <p:pic>
        <p:nvPicPr>
          <p:cNvPr id="77" name="Google Shape;77;p15" descr="ladda ned (9).jpg"/>
          <p:cNvPicPr preferRelativeResize="0"/>
          <p:nvPr/>
        </p:nvPicPr>
        <p:blipFill>
          <a:blip r:embed="rId3">
            <a:alphaModFix/>
          </a:blip>
          <a:stretch>
            <a:fillRect/>
          </a:stretch>
        </p:blipFill>
        <p:spPr>
          <a:xfrm>
            <a:off x="880975" y="111313"/>
            <a:ext cx="2362200" cy="1933575"/>
          </a:xfrm>
          <a:prstGeom prst="rect">
            <a:avLst/>
          </a:prstGeom>
          <a:noFill/>
          <a:ln>
            <a:noFill/>
          </a:ln>
        </p:spPr>
      </p:pic>
      <p:pic>
        <p:nvPicPr>
          <p:cNvPr id="78" name="Google Shape;78;p15"/>
          <p:cNvPicPr preferRelativeResize="0"/>
          <p:nvPr/>
        </p:nvPicPr>
        <p:blipFill>
          <a:blip r:embed="rId4">
            <a:alphaModFix/>
          </a:blip>
          <a:stretch>
            <a:fillRect/>
          </a:stretch>
        </p:blipFill>
        <p:spPr>
          <a:xfrm>
            <a:off x="7217450" y="-1"/>
            <a:ext cx="1859875" cy="1859875"/>
          </a:xfrm>
          <a:prstGeom prst="rect">
            <a:avLst/>
          </a:prstGeom>
          <a:noFill/>
          <a:ln>
            <a:noFill/>
          </a:ln>
        </p:spPr>
      </p:pic>
      <p:pic>
        <p:nvPicPr>
          <p:cNvPr id="79" name="Google Shape;79;p15"/>
          <p:cNvPicPr preferRelativeResize="0"/>
          <p:nvPr/>
        </p:nvPicPr>
        <p:blipFill rotWithShape="1">
          <a:blip r:embed="rId5">
            <a:alphaModFix/>
          </a:blip>
          <a:srcRect l="6890" r="18693"/>
          <a:stretch/>
        </p:blipFill>
        <p:spPr>
          <a:xfrm>
            <a:off x="2381825" y="2999988"/>
            <a:ext cx="4249444" cy="1933575"/>
          </a:xfrm>
          <a:prstGeom prst="rect">
            <a:avLst/>
          </a:prstGeom>
          <a:noFill/>
          <a:ln>
            <a:noFill/>
          </a:ln>
        </p:spPr>
      </p:pic>
      <p:pic>
        <p:nvPicPr>
          <p:cNvPr id="80" name="Google Shape;80;p15"/>
          <p:cNvPicPr preferRelativeResize="0"/>
          <p:nvPr/>
        </p:nvPicPr>
        <p:blipFill rotWithShape="1">
          <a:blip r:embed="rId6">
            <a:alphaModFix/>
          </a:blip>
          <a:srcRect l="21961" t="2090" r="11588" b="-2090"/>
          <a:stretch/>
        </p:blipFill>
        <p:spPr>
          <a:xfrm>
            <a:off x="6715125" y="2821775"/>
            <a:ext cx="2362200" cy="2443900"/>
          </a:xfrm>
          <a:prstGeom prst="rect">
            <a:avLst/>
          </a:prstGeom>
          <a:noFill/>
          <a:ln>
            <a:noFill/>
          </a:ln>
        </p:spPr>
      </p:pic>
      <p:pic>
        <p:nvPicPr>
          <p:cNvPr id="81" name="Google Shape;81;p15"/>
          <p:cNvPicPr preferRelativeResize="0"/>
          <p:nvPr/>
        </p:nvPicPr>
        <p:blipFill>
          <a:blip r:embed="rId7">
            <a:alphaModFix/>
          </a:blip>
          <a:stretch>
            <a:fillRect/>
          </a:stretch>
        </p:blipFill>
        <p:spPr>
          <a:xfrm>
            <a:off x="152400" y="2197288"/>
            <a:ext cx="2077025" cy="173085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6"/>
          <p:cNvSpPr txBox="1">
            <a:spLocks noGrp="1"/>
          </p:cNvSpPr>
          <p:nvPr>
            <p:ph type="ctrTitle"/>
          </p:nvPr>
        </p:nvSpPr>
        <p:spPr>
          <a:xfrm>
            <a:off x="311700" y="451275"/>
            <a:ext cx="8520600" cy="739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de" sz="3000"/>
              <a:t>Allemansrätten/“everyman’s right”/Jedermannsrecht</a:t>
            </a:r>
            <a:endParaRPr sz="3000"/>
          </a:p>
        </p:txBody>
      </p:sp>
      <p:sp>
        <p:nvSpPr>
          <p:cNvPr id="87" name="Google Shape;87;p16"/>
          <p:cNvSpPr txBox="1">
            <a:spLocks noGrp="1"/>
          </p:cNvSpPr>
          <p:nvPr>
            <p:ph type="subTitle" idx="1"/>
          </p:nvPr>
        </p:nvSpPr>
        <p:spPr>
          <a:xfrm>
            <a:off x="2068200" y="1304600"/>
            <a:ext cx="5007600" cy="174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 sz="1800">
                <a:solidFill>
                  <a:schemeClr val="dk1"/>
                </a:solidFill>
              </a:rPr>
              <a:t>Das Recht für jeden sich überall in der Natur frei zu bewegen, zu campen, Beeren und Pilze zu pflücken. Du kannst auch baden und angeln in allen Seen.</a:t>
            </a:r>
            <a:endParaRPr sz="1800"/>
          </a:p>
        </p:txBody>
      </p:sp>
      <p:sp>
        <p:nvSpPr>
          <p:cNvPr id="88" name="Google Shape;88;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de"/>
              <a:t>3</a:t>
            </a:fld>
            <a:endParaRPr/>
          </a:p>
        </p:txBody>
      </p:sp>
      <p:pic>
        <p:nvPicPr>
          <p:cNvPr id="89" name="Google Shape;89;p16" descr="Bildresultat för allemansrätten"/>
          <p:cNvPicPr preferRelativeResize="0"/>
          <p:nvPr/>
        </p:nvPicPr>
        <p:blipFill>
          <a:blip r:embed="rId3">
            <a:alphaModFix/>
          </a:blip>
          <a:stretch>
            <a:fillRect/>
          </a:stretch>
        </p:blipFill>
        <p:spPr>
          <a:xfrm>
            <a:off x="3069675" y="2707750"/>
            <a:ext cx="2867025" cy="1590675"/>
          </a:xfrm>
          <a:prstGeom prst="rect">
            <a:avLst/>
          </a:prstGeom>
          <a:noFill/>
          <a:ln>
            <a:noFill/>
          </a:ln>
        </p:spPr>
      </p:pic>
      <p:pic>
        <p:nvPicPr>
          <p:cNvPr id="90" name="Google Shape;90;p16" descr="Bildresultat för allemansrätten"/>
          <p:cNvPicPr preferRelativeResize="0"/>
          <p:nvPr/>
        </p:nvPicPr>
        <p:blipFill>
          <a:blip r:embed="rId4">
            <a:alphaModFix/>
          </a:blip>
          <a:stretch>
            <a:fillRect/>
          </a:stretch>
        </p:blipFill>
        <p:spPr>
          <a:xfrm>
            <a:off x="5936700" y="2717275"/>
            <a:ext cx="2895600" cy="1581150"/>
          </a:xfrm>
          <a:prstGeom prst="rect">
            <a:avLst/>
          </a:prstGeom>
          <a:noFill/>
          <a:ln>
            <a:noFill/>
          </a:ln>
        </p:spPr>
      </p:pic>
      <p:pic>
        <p:nvPicPr>
          <p:cNvPr id="91" name="Google Shape;91;p16" descr="Bildresultat för allemansrätten"/>
          <p:cNvPicPr preferRelativeResize="0"/>
          <p:nvPr/>
        </p:nvPicPr>
        <p:blipFill>
          <a:blip r:embed="rId5">
            <a:alphaModFix/>
          </a:blip>
          <a:stretch>
            <a:fillRect/>
          </a:stretch>
        </p:blipFill>
        <p:spPr>
          <a:xfrm>
            <a:off x="262736" y="2717275"/>
            <a:ext cx="2758064" cy="1581150"/>
          </a:xfrm>
          <a:prstGeom prst="rect">
            <a:avLst/>
          </a:prstGeom>
          <a:noFill/>
          <a:ln>
            <a:noFill/>
          </a:ln>
        </p:spPr>
      </p:pic>
      <p:pic>
        <p:nvPicPr>
          <p:cNvPr id="92" name="Google Shape;92;p16"/>
          <p:cNvPicPr preferRelativeResize="0"/>
          <p:nvPr/>
        </p:nvPicPr>
        <p:blipFill>
          <a:blip r:embed="rId6">
            <a:alphaModFix/>
          </a:blip>
          <a:stretch>
            <a:fillRect/>
          </a:stretch>
        </p:blipFill>
        <p:spPr>
          <a:xfrm>
            <a:off x="6199175" y="3594450"/>
            <a:ext cx="772300" cy="6435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de"/>
              <a:t>4</a:t>
            </a:fld>
            <a:endParaRPr/>
          </a:p>
        </p:txBody>
      </p:sp>
      <p:sp>
        <p:nvSpPr>
          <p:cNvPr id="98" name="Google Shape;98;p17"/>
          <p:cNvSpPr txBox="1">
            <a:spLocks noGrp="1"/>
          </p:cNvSpPr>
          <p:nvPr>
            <p:ph type="ctrTitle"/>
          </p:nvPr>
        </p:nvSpPr>
        <p:spPr>
          <a:xfrm>
            <a:off x="-2483625" y="917825"/>
            <a:ext cx="8520600" cy="1102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de" sz="2400" b="1"/>
              <a:t>Famous Swedes</a:t>
            </a:r>
            <a:endParaRPr sz="2400" b="1"/>
          </a:p>
          <a:p>
            <a:pPr marL="0" lvl="0" indent="0" algn="ctr" rtl="0">
              <a:spcBef>
                <a:spcPts val="0"/>
              </a:spcBef>
              <a:spcAft>
                <a:spcPts val="0"/>
              </a:spcAft>
              <a:buNone/>
            </a:pPr>
            <a:r>
              <a:rPr lang="de" sz="2400" b="1"/>
              <a:t>Berühmte Schweden</a:t>
            </a:r>
            <a:endParaRPr sz="3000"/>
          </a:p>
        </p:txBody>
      </p:sp>
      <p:pic>
        <p:nvPicPr>
          <p:cNvPr id="99" name="Google Shape;99;p17"/>
          <p:cNvPicPr preferRelativeResize="0"/>
          <p:nvPr/>
        </p:nvPicPr>
        <p:blipFill>
          <a:blip r:embed="rId3">
            <a:alphaModFix/>
          </a:blip>
          <a:stretch>
            <a:fillRect/>
          </a:stretch>
        </p:blipFill>
        <p:spPr>
          <a:xfrm>
            <a:off x="3113499" y="2668300"/>
            <a:ext cx="1701401" cy="2447775"/>
          </a:xfrm>
          <a:prstGeom prst="rect">
            <a:avLst/>
          </a:prstGeom>
          <a:noFill/>
          <a:ln>
            <a:noFill/>
          </a:ln>
        </p:spPr>
      </p:pic>
      <p:pic>
        <p:nvPicPr>
          <p:cNvPr id="100" name="Google Shape;100;p17"/>
          <p:cNvPicPr preferRelativeResize="0"/>
          <p:nvPr/>
        </p:nvPicPr>
        <p:blipFill>
          <a:blip r:embed="rId4">
            <a:alphaModFix/>
          </a:blip>
          <a:stretch>
            <a:fillRect/>
          </a:stretch>
        </p:blipFill>
        <p:spPr>
          <a:xfrm>
            <a:off x="3360525" y="737072"/>
            <a:ext cx="1506049" cy="1506049"/>
          </a:xfrm>
          <a:prstGeom prst="rect">
            <a:avLst/>
          </a:prstGeom>
          <a:noFill/>
          <a:ln>
            <a:noFill/>
          </a:ln>
        </p:spPr>
      </p:pic>
      <p:pic>
        <p:nvPicPr>
          <p:cNvPr id="101" name="Google Shape;101;p17"/>
          <p:cNvPicPr preferRelativeResize="0"/>
          <p:nvPr/>
        </p:nvPicPr>
        <p:blipFill>
          <a:blip r:embed="rId5">
            <a:alphaModFix/>
          </a:blip>
          <a:stretch>
            <a:fillRect/>
          </a:stretch>
        </p:blipFill>
        <p:spPr>
          <a:xfrm>
            <a:off x="4961988" y="420975"/>
            <a:ext cx="1995475" cy="1995475"/>
          </a:xfrm>
          <a:prstGeom prst="rect">
            <a:avLst/>
          </a:prstGeom>
          <a:noFill/>
          <a:ln>
            <a:noFill/>
          </a:ln>
        </p:spPr>
      </p:pic>
      <p:pic>
        <p:nvPicPr>
          <p:cNvPr id="102" name="Google Shape;102;p17"/>
          <p:cNvPicPr preferRelativeResize="0"/>
          <p:nvPr/>
        </p:nvPicPr>
        <p:blipFill rotWithShape="1">
          <a:blip r:embed="rId6">
            <a:alphaModFix/>
          </a:blip>
          <a:srcRect l="28242" r="23922"/>
          <a:stretch/>
        </p:blipFill>
        <p:spPr>
          <a:xfrm>
            <a:off x="6913676" y="2644375"/>
            <a:ext cx="2230323" cy="2447775"/>
          </a:xfrm>
          <a:prstGeom prst="rect">
            <a:avLst/>
          </a:prstGeom>
          <a:noFill/>
          <a:ln>
            <a:noFill/>
          </a:ln>
        </p:spPr>
      </p:pic>
      <p:pic>
        <p:nvPicPr>
          <p:cNvPr id="103" name="Google Shape;103;p17"/>
          <p:cNvPicPr preferRelativeResize="0"/>
          <p:nvPr/>
        </p:nvPicPr>
        <p:blipFill rotWithShape="1">
          <a:blip r:embed="rId7">
            <a:alphaModFix/>
          </a:blip>
          <a:srcRect l="18032" r="13661"/>
          <a:stretch/>
        </p:blipFill>
        <p:spPr>
          <a:xfrm>
            <a:off x="0" y="2668300"/>
            <a:ext cx="2976573" cy="2447774"/>
          </a:xfrm>
          <a:prstGeom prst="rect">
            <a:avLst/>
          </a:prstGeom>
          <a:noFill/>
          <a:ln>
            <a:noFill/>
          </a:ln>
        </p:spPr>
      </p:pic>
      <p:pic>
        <p:nvPicPr>
          <p:cNvPr id="104" name="Google Shape;104;p17"/>
          <p:cNvPicPr preferRelativeResize="0"/>
          <p:nvPr/>
        </p:nvPicPr>
        <p:blipFill rotWithShape="1">
          <a:blip r:embed="rId8">
            <a:alphaModFix/>
          </a:blip>
          <a:srcRect l="21668" r="15831"/>
          <a:stretch/>
        </p:blipFill>
        <p:spPr>
          <a:xfrm>
            <a:off x="4866550" y="2668300"/>
            <a:ext cx="1995484" cy="2447775"/>
          </a:xfrm>
          <a:prstGeom prst="rect">
            <a:avLst/>
          </a:prstGeom>
          <a:noFill/>
          <a:ln>
            <a:noFill/>
          </a:ln>
        </p:spPr>
      </p:pic>
      <p:pic>
        <p:nvPicPr>
          <p:cNvPr id="105" name="Google Shape;105;p17"/>
          <p:cNvPicPr preferRelativeResize="0"/>
          <p:nvPr/>
        </p:nvPicPr>
        <p:blipFill rotWithShape="1">
          <a:blip r:embed="rId9">
            <a:alphaModFix/>
          </a:blip>
          <a:srcRect l="32145" r="23577"/>
          <a:stretch/>
        </p:blipFill>
        <p:spPr>
          <a:xfrm>
            <a:off x="7052900" y="56400"/>
            <a:ext cx="1995475" cy="2533398"/>
          </a:xfrm>
          <a:prstGeom prst="rect">
            <a:avLst/>
          </a:prstGeom>
          <a:noFill/>
          <a:ln>
            <a:noFill/>
          </a:ln>
        </p:spPr>
      </p:pic>
      <p:pic>
        <p:nvPicPr>
          <p:cNvPr id="106" name="Google Shape;106;p17"/>
          <p:cNvPicPr preferRelativeResize="0"/>
          <p:nvPr/>
        </p:nvPicPr>
        <p:blipFill>
          <a:blip r:embed="rId10">
            <a:alphaModFix/>
          </a:blip>
          <a:stretch>
            <a:fillRect/>
          </a:stretch>
        </p:blipFill>
        <p:spPr>
          <a:xfrm>
            <a:off x="1332325" y="224150"/>
            <a:ext cx="1168560" cy="9738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8"/>
          <p:cNvSpPr txBox="1">
            <a:spLocks noGrp="1"/>
          </p:cNvSpPr>
          <p:nvPr>
            <p:ph type="ctrTitle"/>
          </p:nvPr>
        </p:nvSpPr>
        <p:spPr>
          <a:xfrm>
            <a:off x="311700" y="261725"/>
            <a:ext cx="8520600" cy="842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de" sz="3000" b="1"/>
              <a:t>Famous Swedish companies</a:t>
            </a:r>
            <a:endParaRPr sz="3000" b="1"/>
          </a:p>
          <a:p>
            <a:pPr marL="0" lvl="0" indent="0" algn="l" rtl="0">
              <a:spcBef>
                <a:spcPts val="0"/>
              </a:spcBef>
              <a:spcAft>
                <a:spcPts val="0"/>
              </a:spcAft>
              <a:buNone/>
            </a:pPr>
            <a:r>
              <a:rPr lang="de" sz="3000" b="1"/>
              <a:t>Bekannte schwedische Unternehmen</a:t>
            </a:r>
            <a:endParaRPr sz="3000" b="1"/>
          </a:p>
        </p:txBody>
      </p:sp>
      <p:sp>
        <p:nvSpPr>
          <p:cNvPr id="112" name="Google Shape;112;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de"/>
              <a:t>5</a:t>
            </a:fld>
            <a:endParaRPr/>
          </a:p>
        </p:txBody>
      </p:sp>
      <p:pic>
        <p:nvPicPr>
          <p:cNvPr id="113" name="Google Shape;113;p18" descr="Bildresultat för h&amp;m icon"/>
          <p:cNvPicPr preferRelativeResize="0"/>
          <p:nvPr/>
        </p:nvPicPr>
        <p:blipFill>
          <a:blip r:embed="rId3">
            <a:alphaModFix/>
          </a:blip>
          <a:stretch>
            <a:fillRect/>
          </a:stretch>
        </p:blipFill>
        <p:spPr>
          <a:xfrm>
            <a:off x="0" y="2835213"/>
            <a:ext cx="2323775" cy="2323775"/>
          </a:xfrm>
          <a:prstGeom prst="rect">
            <a:avLst/>
          </a:prstGeom>
          <a:noFill/>
          <a:ln>
            <a:noFill/>
          </a:ln>
        </p:spPr>
      </p:pic>
      <p:pic>
        <p:nvPicPr>
          <p:cNvPr id="114" name="Google Shape;114;p18" descr="Bildresultat för skype icon"/>
          <p:cNvPicPr preferRelativeResize="0"/>
          <p:nvPr/>
        </p:nvPicPr>
        <p:blipFill>
          <a:blip r:embed="rId4">
            <a:alphaModFix/>
          </a:blip>
          <a:stretch>
            <a:fillRect/>
          </a:stretch>
        </p:blipFill>
        <p:spPr>
          <a:xfrm>
            <a:off x="6945300" y="3120813"/>
            <a:ext cx="1762125" cy="1752600"/>
          </a:xfrm>
          <a:prstGeom prst="rect">
            <a:avLst/>
          </a:prstGeom>
          <a:noFill/>
          <a:ln>
            <a:noFill/>
          </a:ln>
        </p:spPr>
      </p:pic>
      <p:pic>
        <p:nvPicPr>
          <p:cNvPr id="115" name="Google Shape;115;p18" descr="Bildresultat för ikea icon"/>
          <p:cNvPicPr preferRelativeResize="0"/>
          <p:nvPr/>
        </p:nvPicPr>
        <p:blipFill>
          <a:blip r:embed="rId5">
            <a:alphaModFix/>
          </a:blip>
          <a:stretch>
            <a:fillRect/>
          </a:stretch>
        </p:blipFill>
        <p:spPr>
          <a:xfrm rot="1">
            <a:off x="3951076" y="1793726"/>
            <a:ext cx="3610825" cy="1285960"/>
          </a:xfrm>
          <a:prstGeom prst="rect">
            <a:avLst/>
          </a:prstGeom>
          <a:noFill/>
          <a:ln>
            <a:noFill/>
          </a:ln>
        </p:spPr>
      </p:pic>
      <p:pic>
        <p:nvPicPr>
          <p:cNvPr id="116" name="Google Shape;116;p18" descr="Bildresultat för spotify icon"/>
          <p:cNvPicPr preferRelativeResize="0"/>
          <p:nvPr/>
        </p:nvPicPr>
        <p:blipFill>
          <a:blip r:embed="rId6">
            <a:alphaModFix/>
          </a:blip>
          <a:stretch>
            <a:fillRect/>
          </a:stretch>
        </p:blipFill>
        <p:spPr>
          <a:xfrm>
            <a:off x="2323775" y="3190587"/>
            <a:ext cx="1866225" cy="1866225"/>
          </a:xfrm>
          <a:prstGeom prst="rect">
            <a:avLst/>
          </a:prstGeom>
          <a:noFill/>
          <a:ln>
            <a:noFill/>
          </a:ln>
        </p:spPr>
      </p:pic>
      <p:pic>
        <p:nvPicPr>
          <p:cNvPr id="117" name="Google Shape;117;p18"/>
          <p:cNvPicPr preferRelativeResize="0"/>
          <p:nvPr/>
        </p:nvPicPr>
        <p:blipFill>
          <a:blip r:embed="rId7">
            <a:alphaModFix/>
          </a:blip>
          <a:stretch>
            <a:fillRect/>
          </a:stretch>
        </p:blipFill>
        <p:spPr>
          <a:xfrm>
            <a:off x="4385587" y="3120813"/>
            <a:ext cx="2176326" cy="1630549"/>
          </a:xfrm>
          <a:prstGeom prst="rect">
            <a:avLst/>
          </a:prstGeom>
          <a:noFill/>
          <a:ln>
            <a:noFill/>
          </a:ln>
        </p:spPr>
      </p:pic>
      <p:pic>
        <p:nvPicPr>
          <p:cNvPr id="118" name="Google Shape;118;p18"/>
          <p:cNvPicPr preferRelativeResize="0"/>
          <p:nvPr/>
        </p:nvPicPr>
        <p:blipFill>
          <a:blip r:embed="rId8">
            <a:alphaModFix/>
          </a:blip>
          <a:stretch>
            <a:fillRect/>
          </a:stretch>
        </p:blipFill>
        <p:spPr>
          <a:xfrm>
            <a:off x="3058475" y="1067275"/>
            <a:ext cx="548700" cy="457250"/>
          </a:xfrm>
          <a:prstGeom prst="rect">
            <a:avLst/>
          </a:prstGeom>
          <a:noFill/>
          <a:ln>
            <a:noFill/>
          </a:ln>
        </p:spPr>
      </p:pic>
      <p:pic>
        <p:nvPicPr>
          <p:cNvPr id="119" name="Google Shape;119;p18"/>
          <p:cNvPicPr preferRelativeResize="0"/>
          <p:nvPr/>
        </p:nvPicPr>
        <p:blipFill>
          <a:blip r:embed="rId9">
            <a:alphaModFix/>
          </a:blip>
          <a:stretch>
            <a:fillRect/>
          </a:stretch>
        </p:blipFill>
        <p:spPr>
          <a:xfrm>
            <a:off x="1660950" y="1402172"/>
            <a:ext cx="2898720" cy="1630525"/>
          </a:xfrm>
          <a:prstGeom prst="rect">
            <a:avLst/>
          </a:prstGeom>
          <a:noFill/>
          <a:ln>
            <a:noFill/>
          </a:ln>
        </p:spPr>
      </p:pic>
      <p:pic>
        <p:nvPicPr>
          <p:cNvPr id="120" name="Google Shape;120;p18"/>
          <p:cNvPicPr preferRelativeResize="0"/>
          <p:nvPr/>
        </p:nvPicPr>
        <p:blipFill rotWithShape="1">
          <a:blip r:embed="rId10">
            <a:alphaModFix/>
          </a:blip>
          <a:srcRect t="-7204"/>
          <a:stretch/>
        </p:blipFill>
        <p:spPr>
          <a:xfrm rot="-1421271">
            <a:off x="59792" y="1470732"/>
            <a:ext cx="2204194" cy="933260"/>
          </a:xfrm>
          <a:prstGeom prst="rect">
            <a:avLst/>
          </a:prstGeom>
          <a:noFill/>
          <a:ln>
            <a:noFill/>
          </a:ln>
        </p:spPr>
      </p:pic>
      <p:pic>
        <p:nvPicPr>
          <p:cNvPr id="121" name="Google Shape;121;p18"/>
          <p:cNvPicPr preferRelativeResize="0"/>
          <p:nvPr/>
        </p:nvPicPr>
        <p:blipFill rotWithShape="1">
          <a:blip r:embed="rId8">
            <a:alphaModFix/>
          </a:blip>
          <a:srcRect b="42396"/>
          <a:stretch/>
        </p:blipFill>
        <p:spPr>
          <a:xfrm rot="-1856303">
            <a:off x="1511150" y="1287075"/>
            <a:ext cx="548700" cy="263400"/>
          </a:xfrm>
          <a:prstGeom prst="rect">
            <a:avLst/>
          </a:prstGeom>
          <a:noFill/>
          <a:ln>
            <a:noFill/>
          </a:ln>
        </p:spPr>
      </p:pic>
      <p:pic>
        <p:nvPicPr>
          <p:cNvPr id="122" name="Google Shape;122;p18"/>
          <p:cNvPicPr preferRelativeResize="0"/>
          <p:nvPr/>
        </p:nvPicPr>
        <p:blipFill rotWithShape="1">
          <a:blip r:embed="rId11">
            <a:alphaModFix/>
          </a:blip>
          <a:srcRect r="43294" b="52303"/>
          <a:stretch/>
        </p:blipFill>
        <p:spPr>
          <a:xfrm>
            <a:off x="690350" y="1508475"/>
            <a:ext cx="431944" cy="393599"/>
          </a:xfrm>
          <a:prstGeom prst="rect">
            <a:avLst/>
          </a:prstGeom>
          <a:noFill/>
          <a:ln>
            <a:noFill/>
          </a:ln>
        </p:spPr>
      </p:pic>
      <p:pic>
        <p:nvPicPr>
          <p:cNvPr id="123" name="Google Shape;123;p18"/>
          <p:cNvPicPr preferRelativeResize="0"/>
          <p:nvPr/>
        </p:nvPicPr>
        <p:blipFill rotWithShape="1">
          <a:blip r:embed="rId12">
            <a:alphaModFix/>
          </a:blip>
          <a:srcRect l="24356" t="5096" r="25835"/>
          <a:stretch/>
        </p:blipFill>
        <p:spPr>
          <a:xfrm>
            <a:off x="7510342" y="0"/>
            <a:ext cx="1633657" cy="175260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pic>
        <p:nvPicPr>
          <p:cNvPr id="128" name="Google Shape;128;p19" descr="Sverige.jpg"/>
          <p:cNvPicPr preferRelativeResize="0"/>
          <p:nvPr/>
        </p:nvPicPr>
        <p:blipFill>
          <a:blip r:embed="rId3">
            <a:alphaModFix/>
          </a:blip>
          <a:stretch>
            <a:fillRect/>
          </a:stretch>
        </p:blipFill>
        <p:spPr>
          <a:xfrm>
            <a:off x="0" y="0"/>
            <a:ext cx="3461125" cy="5143500"/>
          </a:xfrm>
          <a:prstGeom prst="rect">
            <a:avLst/>
          </a:prstGeom>
          <a:noFill/>
          <a:ln>
            <a:noFill/>
          </a:ln>
        </p:spPr>
      </p:pic>
      <p:sp>
        <p:nvSpPr>
          <p:cNvPr id="129" name="Google Shape;129;p19"/>
          <p:cNvSpPr/>
          <p:nvPr/>
        </p:nvSpPr>
        <p:spPr>
          <a:xfrm>
            <a:off x="1935625" y="4243850"/>
            <a:ext cx="1953900" cy="143400"/>
          </a:xfrm>
          <a:prstGeom prst="left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9"/>
          <p:cNvSpPr txBox="1"/>
          <p:nvPr/>
        </p:nvSpPr>
        <p:spPr>
          <a:xfrm>
            <a:off x="3816725" y="64825"/>
            <a:ext cx="5015700" cy="51435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de" sz="3000"/>
              <a:t>VÄXJÖ</a:t>
            </a:r>
            <a:endParaRPr sz="3000"/>
          </a:p>
          <a:p>
            <a:pPr marL="0" lvl="0" indent="0" algn="l" rtl="0">
              <a:spcBef>
                <a:spcPts val="0"/>
              </a:spcBef>
              <a:spcAft>
                <a:spcPts val="0"/>
              </a:spcAft>
              <a:buNone/>
            </a:pPr>
            <a:endParaRPr/>
          </a:p>
          <a:p>
            <a:pPr marL="457200" lvl="0" indent="-317500" algn="l" rtl="0">
              <a:spcBef>
                <a:spcPts val="0"/>
              </a:spcBef>
              <a:spcAft>
                <a:spcPts val="0"/>
              </a:spcAft>
              <a:buSzPts val="1400"/>
              <a:buChar char="●"/>
            </a:pPr>
            <a:r>
              <a:rPr lang="de" b="1"/>
              <a:t>Liegt in Småland</a:t>
            </a:r>
            <a:endParaRPr b="1"/>
          </a:p>
          <a:p>
            <a:pPr marL="457200" lvl="0" indent="0" algn="l" rtl="0">
              <a:spcBef>
                <a:spcPts val="0"/>
              </a:spcBef>
              <a:spcAft>
                <a:spcPts val="0"/>
              </a:spcAft>
              <a:buNone/>
            </a:pPr>
            <a:endParaRPr b="1"/>
          </a:p>
          <a:p>
            <a:pPr marL="457200" lvl="0" indent="-317500" algn="l" rtl="0">
              <a:spcBef>
                <a:spcPts val="0"/>
              </a:spcBef>
              <a:spcAft>
                <a:spcPts val="0"/>
              </a:spcAft>
              <a:buSzPts val="1400"/>
              <a:buChar char="●"/>
            </a:pPr>
            <a:r>
              <a:rPr lang="de" b="1"/>
              <a:t>Cirka 70,000 Einwohner. </a:t>
            </a:r>
            <a:endParaRPr b="1"/>
          </a:p>
          <a:p>
            <a:pPr marL="0" lvl="0" indent="0" algn="l" rtl="0">
              <a:spcBef>
                <a:spcPts val="0"/>
              </a:spcBef>
              <a:spcAft>
                <a:spcPts val="0"/>
              </a:spcAft>
              <a:buNone/>
            </a:pPr>
            <a:endParaRPr b="1"/>
          </a:p>
          <a:p>
            <a:pPr marL="457200" lvl="0" indent="-317500" algn="l" rtl="0">
              <a:spcBef>
                <a:spcPts val="0"/>
              </a:spcBef>
              <a:spcAft>
                <a:spcPts val="0"/>
              </a:spcAft>
              <a:buSzPts val="1400"/>
              <a:buChar char="●"/>
            </a:pPr>
            <a:r>
              <a:rPr lang="de" b="1"/>
              <a:t>1342 gegründet</a:t>
            </a:r>
            <a:endParaRPr b="1"/>
          </a:p>
          <a:p>
            <a:pPr marL="457200" lvl="0" indent="0" algn="l" rtl="0">
              <a:spcBef>
                <a:spcPts val="0"/>
              </a:spcBef>
              <a:spcAft>
                <a:spcPts val="0"/>
              </a:spcAft>
              <a:buNone/>
            </a:pPr>
            <a:endParaRPr b="1"/>
          </a:p>
          <a:p>
            <a:pPr marL="457200" lvl="0" indent="-317500" algn="l" rtl="0">
              <a:spcBef>
                <a:spcPts val="0"/>
              </a:spcBef>
              <a:spcAft>
                <a:spcPts val="0"/>
              </a:spcAft>
              <a:buSzPts val="1400"/>
              <a:buChar char="●"/>
            </a:pPr>
            <a:r>
              <a:rPr lang="de" b="1">
                <a:solidFill>
                  <a:schemeClr val="dk1"/>
                </a:solidFill>
              </a:rPr>
              <a:t>Carl von Linné - Linnéuniversität</a:t>
            </a:r>
            <a:endParaRPr b="1"/>
          </a:p>
          <a:p>
            <a:pPr marL="457200" lvl="0" indent="0" algn="l" rtl="0">
              <a:spcBef>
                <a:spcPts val="0"/>
              </a:spcBef>
              <a:spcAft>
                <a:spcPts val="0"/>
              </a:spcAft>
              <a:buNone/>
            </a:pPr>
            <a:endParaRPr b="1"/>
          </a:p>
          <a:p>
            <a:pPr marL="457200" lvl="0" indent="-317500" algn="l" rtl="0">
              <a:spcBef>
                <a:spcPts val="0"/>
              </a:spcBef>
              <a:spcAft>
                <a:spcPts val="0"/>
              </a:spcAft>
              <a:buSzPts val="1400"/>
              <a:buChar char="●"/>
            </a:pPr>
            <a:r>
              <a:rPr lang="de" b="1"/>
              <a:t>Schöne Natur, viel Wald und Seen</a:t>
            </a:r>
            <a:endParaRPr b="1"/>
          </a:p>
          <a:p>
            <a:pPr marL="0" lvl="0" indent="0" algn="l" rtl="0">
              <a:spcBef>
                <a:spcPts val="0"/>
              </a:spcBef>
              <a:spcAft>
                <a:spcPts val="0"/>
              </a:spcAft>
              <a:buNone/>
            </a:pPr>
            <a:endParaRPr b="1"/>
          </a:p>
          <a:p>
            <a:pPr marL="0" lvl="0" indent="0" algn="l" rtl="0">
              <a:spcBef>
                <a:spcPts val="0"/>
              </a:spcBef>
              <a:spcAft>
                <a:spcPts val="0"/>
              </a:spcAft>
              <a:buNone/>
            </a:pPr>
            <a:endParaRPr b="1"/>
          </a:p>
          <a:p>
            <a:pPr marL="0" lvl="0" indent="0" algn="l" rtl="0">
              <a:spcBef>
                <a:spcPts val="0"/>
              </a:spcBef>
              <a:spcAft>
                <a:spcPts val="0"/>
              </a:spcAft>
              <a:buNone/>
            </a:pPr>
            <a:endParaRPr b="1"/>
          </a:p>
          <a:p>
            <a:pPr marL="0" lvl="0" indent="0" algn="l" rtl="0">
              <a:spcBef>
                <a:spcPts val="0"/>
              </a:spcBef>
              <a:spcAft>
                <a:spcPts val="0"/>
              </a:spcAft>
              <a:buNone/>
            </a:pPr>
            <a:endParaRPr/>
          </a:p>
        </p:txBody>
      </p:sp>
      <p:sp>
        <p:nvSpPr>
          <p:cNvPr id="131" name="Google Shape;131;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de"/>
              <a:t>6</a:t>
            </a:fld>
            <a:endParaRPr/>
          </a:p>
        </p:txBody>
      </p:sp>
      <p:pic>
        <p:nvPicPr>
          <p:cNvPr id="132" name="Google Shape;132;p19"/>
          <p:cNvPicPr preferRelativeResize="0"/>
          <p:nvPr/>
        </p:nvPicPr>
        <p:blipFill rotWithShape="1">
          <a:blip r:embed="rId4">
            <a:alphaModFix/>
          </a:blip>
          <a:srcRect l="15124"/>
          <a:stretch/>
        </p:blipFill>
        <p:spPr>
          <a:xfrm>
            <a:off x="3754875" y="3759406"/>
            <a:ext cx="2154826" cy="1428069"/>
          </a:xfrm>
          <a:prstGeom prst="rect">
            <a:avLst/>
          </a:prstGeom>
          <a:noFill/>
          <a:ln>
            <a:noFill/>
          </a:ln>
        </p:spPr>
      </p:pic>
      <p:pic>
        <p:nvPicPr>
          <p:cNvPr id="133" name="Google Shape;133;p19"/>
          <p:cNvPicPr preferRelativeResize="0"/>
          <p:nvPr/>
        </p:nvPicPr>
        <p:blipFill>
          <a:blip r:embed="rId5">
            <a:alphaModFix/>
          </a:blip>
          <a:stretch>
            <a:fillRect/>
          </a:stretch>
        </p:blipFill>
        <p:spPr>
          <a:xfrm>
            <a:off x="5429900" y="64825"/>
            <a:ext cx="868425" cy="723700"/>
          </a:xfrm>
          <a:prstGeom prst="rect">
            <a:avLst/>
          </a:prstGeom>
          <a:noFill/>
          <a:ln>
            <a:noFill/>
          </a:ln>
        </p:spPr>
      </p:pic>
      <p:pic>
        <p:nvPicPr>
          <p:cNvPr id="134" name="Google Shape;134;p19"/>
          <p:cNvPicPr preferRelativeResize="0"/>
          <p:nvPr/>
        </p:nvPicPr>
        <p:blipFill>
          <a:blip r:embed="rId6">
            <a:alphaModFix/>
          </a:blip>
          <a:stretch>
            <a:fillRect/>
          </a:stretch>
        </p:blipFill>
        <p:spPr>
          <a:xfrm>
            <a:off x="7044975" y="2690375"/>
            <a:ext cx="1884775" cy="2517950"/>
          </a:xfrm>
          <a:prstGeom prst="rect">
            <a:avLst/>
          </a:prstGeom>
          <a:noFill/>
          <a:ln>
            <a:noFill/>
          </a:ln>
        </p:spPr>
      </p:pic>
      <p:pic>
        <p:nvPicPr>
          <p:cNvPr id="135" name="Google Shape;135;p19" descr="Bildresultat för växjö natur"/>
          <p:cNvPicPr preferRelativeResize="0"/>
          <p:nvPr/>
        </p:nvPicPr>
        <p:blipFill>
          <a:blip r:embed="rId7">
            <a:alphaModFix/>
          </a:blip>
          <a:stretch>
            <a:fillRect/>
          </a:stretch>
        </p:blipFill>
        <p:spPr>
          <a:xfrm>
            <a:off x="6541700" y="231525"/>
            <a:ext cx="2543125" cy="16973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9"/>
                                        </p:tgtEl>
                                        <p:attrNameLst>
                                          <p:attrName>style.visibility</p:attrName>
                                        </p:attrNameLst>
                                      </p:cBhvr>
                                      <p:to>
                                        <p:strVal val="visible"/>
                                      </p:to>
                                    </p:set>
                                    <p:animEffect transition="in" filter="fade">
                                      <p:cBhvr>
                                        <p:cTn id="7" dur="1"/>
                                        <p:tgtEl>
                                          <p:spTgt spid="1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0">
                                            <p:txEl>
                                              <p:pRg st="0" end="0"/>
                                            </p:txEl>
                                          </p:spTgt>
                                        </p:tgtEl>
                                        <p:attrNameLst>
                                          <p:attrName>style.visibility</p:attrName>
                                        </p:attrNameLst>
                                      </p:cBhvr>
                                      <p:to>
                                        <p:strVal val="visible"/>
                                      </p:to>
                                    </p:set>
                                    <p:animEffect transition="in" filter="fade">
                                      <p:cBhvr>
                                        <p:cTn id="12" dur="1"/>
                                        <p:tgtEl>
                                          <p:spTgt spid="13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0">
                                            <p:txEl>
                                              <p:pRg st="1" end="1"/>
                                            </p:txEl>
                                          </p:spTgt>
                                        </p:tgtEl>
                                        <p:attrNameLst>
                                          <p:attrName>style.visibility</p:attrName>
                                        </p:attrNameLst>
                                      </p:cBhvr>
                                      <p:to>
                                        <p:strVal val="visible"/>
                                      </p:to>
                                    </p:set>
                                    <p:animEffect transition="in" filter="fade">
                                      <p:cBhvr>
                                        <p:cTn id="17" dur="1"/>
                                        <p:tgtEl>
                                          <p:spTgt spid="13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0">
                                            <p:txEl>
                                              <p:pRg st="2" end="2"/>
                                            </p:txEl>
                                          </p:spTgt>
                                        </p:tgtEl>
                                        <p:attrNameLst>
                                          <p:attrName>style.visibility</p:attrName>
                                        </p:attrNameLst>
                                      </p:cBhvr>
                                      <p:to>
                                        <p:strVal val="visible"/>
                                      </p:to>
                                    </p:set>
                                    <p:animEffect transition="in" filter="fade">
                                      <p:cBhvr>
                                        <p:cTn id="22" dur="1"/>
                                        <p:tgtEl>
                                          <p:spTgt spid="13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0">
                                            <p:txEl>
                                              <p:pRg st="3" end="3"/>
                                            </p:txEl>
                                          </p:spTgt>
                                        </p:tgtEl>
                                        <p:attrNameLst>
                                          <p:attrName>style.visibility</p:attrName>
                                        </p:attrNameLst>
                                      </p:cBhvr>
                                      <p:to>
                                        <p:strVal val="visible"/>
                                      </p:to>
                                    </p:set>
                                    <p:animEffect transition="in" filter="fade">
                                      <p:cBhvr>
                                        <p:cTn id="27" dur="1"/>
                                        <p:tgtEl>
                                          <p:spTgt spid="130">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0">
                                            <p:txEl>
                                              <p:pRg st="4" end="4"/>
                                            </p:txEl>
                                          </p:spTgt>
                                        </p:tgtEl>
                                        <p:attrNameLst>
                                          <p:attrName>style.visibility</p:attrName>
                                        </p:attrNameLst>
                                      </p:cBhvr>
                                      <p:to>
                                        <p:strVal val="visible"/>
                                      </p:to>
                                    </p:set>
                                    <p:animEffect transition="in" filter="fade">
                                      <p:cBhvr>
                                        <p:cTn id="32" dur="1"/>
                                        <p:tgtEl>
                                          <p:spTgt spid="130">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30">
                                            <p:txEl>
                                              <p:pRg st="5" end="5"/>
                                            </p:txEl>
                                          </p:spTgt>
                                        </p:tgtEl>
                                        <p:attrNameLst>
                                          <p:attrName>style.visibility</p:attrName>
                                        </p:attrNameLst>
                                      </p:cBhvr>
                                      <p:to>
                                        <p:strVal val="visible"/>
                                      </p:to>
                                    </p:set>
                                    <p:animEffect transition="in" filter="fade">
                                      <p:cBhvr>
                                        <p:cTn id="37" dur="1"/>
                                        <p:tgtEl>
                                          <p:spTgt spid="130">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30">
                                            <p:txEl>
                                              <p:pRg st="6" end="6"/>
                                            </p:txEl>
                                          </p:spTgt>
                                        </p:tgtEl>
                                        <p:attrNameLst>
                                          <p:attrName>style.visibility</p:attrName>
                                        </p:attrNameLst>
                                      </p:cBhvr>
                                      <p:to>
                                        <p:strVal val="visible"/>
                                      </p:to>
                                    </p:set>
                                    <p:animEffect transition="in" filter="fade">
                                      <p:cBhvr>
                                        <p:cTn id="42" dur="1"/>
                                        <p:tgtEl>
                                          <p:spTgt spid="130">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30">
                                            <p:txEl>
                                              <p:pRg st="7" end="7"/>
                                            </p:txEl>
                                          </p:spTgt>
                                        </p:tgtEl>
                                        <p:attrNameLst>
                                          <p:attrName>style.visibility</p:attrName>
                                        </p:attrNameLst>
                                      </p:cBhvr>
                                      <p:to>
                                        <p:strVal val="visible"/>
                                      </p:to>
                                    </p:set>
                                    <p:animEffect transition="in" filter="fade">
                                      <p:cBhvr>
                                        <p:cTn id="47" dur="1"/>
                                        <p:tgtEl>
                                          <p:spTgt spid="130">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30">
                                            <p:txEl>
                                              <p:pRg st="8" end="8"/>
                                            </p:txEl>
                                          </p:spTgt>
                                        </p:tgtEl>
                                        <p:attrNameLst>
                                          <p:attrName>style.visibility</p:attrName>
                                        </p:attrNameLst>
                                      </p:cBhvr>
                                      <p:to>
                                        <p:strVal val="visible"/>
                                      </p:to>
                                    </p:set>
                                    <p:animEffect transition="in" filter="fade">
                                      <p:cBhvr>
                                        <p:cTn id="52" dur="1"/>
                                        <p:tgtEl>
                                          <p:spTgt spid="130">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30">
                                            <p:txEl>
                                              <p:pRg st="9" end="9"/>
                                            </p:txEl>
                                          </p:spTgt>
                                        </p:tgtEl>
                                        <p:attrNameLst>
                                          <p:attrName>style.visibility</p:attrName>
                                        </p:attrNameLst>
                                      </p:cBhvr>
                                      <p:to>
                                        <p:strVal val="visible"/>
                                      </p:to>
                                    </p:set>
                                    <p:animEffect transition="in" filter="fade">
                                      <p:cBhvr>
                                        <p:cTn id="57" dur="1"/>
                                        <p:tgtEl>
                                          <p:spTgt spid="130">
                                            <p:txEl>
                                              <p:pRg st="9" end="9"/>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30">
                                            <p:txEl>
                                              <p:pRg st="10" end="10"/>
                                            </p:txEl>
                                          </p:spTgt>
                                        </p:tgtEl>
                                        <p:attrNameLst>
                                          <p:attrName>style.visibility</p:attrName>
                                        </p:attrNameLst>
                                      </p:cBhvr>
                                      <p:to>
                                        <p:strVal val="visible"/>
                                      </p:to>
                                    </p:set>
                                    <p:animEffect transition="in" filter="fade">
                                      <p:cBhvr>
                                        <p:cTn id="62" dur="1"/>
                                        <p:tgtEl>
                                          <p:spTgt spid="130">
                                            <p:txEl>
                                              <p:pRg st="10" end="1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30">
                                            <p:txEl>
                                              <p:pRg st="11" end="11"/>
                                            </p:txEl>
                                          </p:spTgt>
                                        </p:tgtEl>
                                        <p:attrNameLst>
                                          <p:attrName>style.visibility</p:attrName>
                                        </p:attrNameLst>
                                      </p:cBhvr>
                                      <p:to>
                                        <p:strVal val="visible"/>
                                      </p:to>
                                    </p:set>
                                    <p:animEffect transition="in" filter="fade">
                                      <p:cBhvr>
                                        <p:cTn id="67" dur="1"/>
                                        <p:tgtEl>
                                          <p:spTgt spid="130">
                                            <p:txEl>
                                              <p:pRg st="11" end="11"/>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30">
                                            <p:txEl>
                                              <p:pRg st="12" end="12"/>
                                            </p:txEl>
                                          </p:spTgt>
                                        </p:tgtEl>
                                        <p:attrNameLst>
                                          <p:attrName>style.visibility</p:attrName>
                                        </p:attrNameLst>
                                      </p:cBhvr>
                                      <p:to>
                                        <p:strVal val="visible"/>
                                      </p:to>
                                    </p:set>
                                    <p:animEffect transition="in" filter="fade">
                                      <p:cBhvr>
                                        <p:cTn id="72" dur="1"/>
                                        <p:tgtEl>
                                          <p:spTgt spid="130">
                                            <p:txEl>
                                              <p:pRg st="12" end="12"/>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30">
                                            <p:txEl>
                                              <p:pRg st="13" end="13"/>
                                            </p:txEl>
                                          </p:spTgt>
                                        </p:tgtEl>
                                        <p:attrNameLst>
                                          <p:attrName>style.visibility</p:attrName>
                                        </p:attrNameLst>
                                      </p:cBhvr>
                                      <p:to>
                                        <p:strVal val="visible"/>
                                      </p:to>
                                    </p:set>
                                    <p:animEffect transition="in" filter="fade">
                                      <p:cBhvr>
                                        <p:cTn id="77" dur="1"/>
                                        <p:tgtEl>
                                          <p:spTgt spid="130">
                                            <p:txEl>
                                              <p:pRg st="13" end="13"/>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130">
                                            <p:txEl>
                                              <p:pRg st="14" end="14"/>
                                            </p:txEl>
                                          </p:spTgt>
                                        </p:tgtEl>
                                        <p:attrNameLst>
                                          <p:attrName>style.visibility</p:attrName>
                                        </p:attrNameLst>
                                      </p:cBhvr>
                                      <p:to>
                                        <p:strVal val="visible"/>
                                      </p:to>
                                    </p:set>
                                    <p:animEffect transition="in" filter="fade">
                                      <p:cBhvr>
                                        <p:cTn id="82" dur="1"/>
                                        <p:tgtEl>
                                          <p:spTgt spid="130">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0"/>
          <p:cNvSpPr txBox="1">
            <a:spLocks noGrp="1"/>
          </p:cNvSpPr>
          <p:nvPr>
            <p:ph type="title"/>
          </p:nvPr>
        </p:nvSpPr>
        <p:spPr>
          <a:xfrm>
            <a:off x="311700" y="0"/>
            <a:ext cx="8520600" cy="90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
              <a:t>Zwei berühmte Schriftsteller aus Småland. </a:t>
            </a:r>
            <a:endParaRPr/>
          </a:p>
        </p:txBody>
      </p:sp>
      <p:sp>
        <p:nvSpPr>
          <p:cNvPr id="141" name="Google Shape;141;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de"/>
              <a:t>7</a:t>
            </a:fld>
            <a:endParaRPr/>
          </a:p>
        </p:txBody>
      </p:sp>
      <p:pic>
        <p:nvPicPr>
          <p:cNvPr id="142" name="Google Shape;142;p20"/>
          <p:cNvPicPr preferRelativeResize="0"/>
          <p:nvPr/>
        </p:nvPicPr>
        <p:blipFill>
          <a:blip r:embed="rId3">
            <a:alphaModFix/>
          </a:blip>
          <a:stretch>
            <a:fillRect/>
          </a:stretch>
        </p:blipFill>
        <p:spPr>
          <a:xfrm>
            <a:off x="4528875" y="711700"/>
            <a:ext cx="3321176" cy="2975526"/>
          </a:xfrm>
          <a:prstGeom prst="rect">
            <a:avLst/>
          </a:prstGeom>
          <a:noFill/>
          <a:ln>
            <a:noFill/>
          </a:ln>
        </p:spPr>
      </p:pic>
      <p:sp>
        <p:nvSpPr>
          <p:cNvPr id="143" name="Google Shape;143;p20"/>
          <p:cNvSpPr txBox="1"/>
          <p:nvPr/>
        </p:nvSpPr>
        <p:spPr>
          <a:xfrm>
            <a:off x="340800" y="3936100"/>
            <a:ext cx="3151500" cy="120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de" sz="1800" b="1"/>
              <a:t>Astrid Lindgren</a:t>
            </a:r>
            <a:endParaRPr sz="1800" b="1"/>
          </a:p>
          <a:p>
            <a:pPr marL="0" lvl="0" indent="0" algn="l" rtl="0">
              <a:spcBef>
                <a:spcPts val="0"/>
              </a:spcBef>
              <a:spcAft>
                <a:spcPts val="0"/>
              </a:spcAft>
              <a:buNone/>
            </a:pPr>
            <a:endParaRPr b="1"/>
          </a:p>
          <a:p>
            <a:pPr marL="457200" lvl="0" indent="-317500" algn="l" rtl="0">
              <a:spcBef>
                <a:spcPts val="0"/>
              </a:spcBef>
              <a:spcAft>
                <a:spcPts val="0"/>
              </a:spcAft>
              <a:buSzPts val="1400"/>
              <a:buChar char="-"/>
            </a:pPr>
            <a:r>
              <a:rPr lang="de"/>
              <a:t>Pippi Langstrumpf, </a:t>
            </a:r>
            <a:endParaRPr/>
          </a:p>
          <a:p>
            <a:pPr marL="457200" lvl="0" indent="-317500" algn="l" rtl="0">
              <a:spcBef>
                <a:spcPts val="0"/>
              </a:spcBef>
              <a:spcAft>
                <a:spcPts val="0"/>
              </a:spcAft>
              <a:buSzPts val="1400"/>
              <a:buChar char="-"/>
            </a:pPr>
            <a:r>
              <a:rPr lang="de"/>
              <a:t>Karlsson vom Dach</a:t>
            </a:r>
            <a:endParaRPr/>
          </a:p>
          <a:p>
            <a:pPr marL="457200" lvl="0" indent="-317500" algn="l" rtl="0">
              <a:spcBef>
                <a:spcPts val="0"/>
              </a:spcBef>
              <a:spcAft>
                <a:spcPts val="0"/>
              </a:spcAft>
              <a:buSzPts val="1400"/>
              <a:buChar char="-"/>
            </a:pPr>
            <a:r>
              <a:rPr lang="de">
                <a:solidFill>
                  <a:srgbClr val="222222"/>
                </a:solidFill>
                <a:highlight>
                  <a:srgbClr val="FFFFFF"/>
                </a:highlight>
              </a:rPr>
              <a:t>Michel aus Lönneberga</a:t>
            </a:r>
            <a:endParaRPr/>
          </a:p>
        </p:txBody>
      </p:sp>
      <p:sp>
        <p:nvSpPr>
          <p:cNvPr id="144" name="Google Shape;144;p20"/>
          <p:cNvSpPr txBox="1"/>
          <p:nvPr/>
        </p:nvSpPr>
        <p:spPr>
          <a:xfrm>
            <a:off x="4373150" y="3936100"/>
            <a:ext cx="3640800" cy="120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de" sz="1800" b="1"/>
              <a:t>Vilhelm Moberg</a:t>
            </a:r>
            <a:endParaRPr sz="1800" b="1"/>
          </a:p>
          <a:p>
            <a:pPr marL="0" lvl="0" indent="0" algn="l" rtl="0">
              <a:spcBef>
                <a:spcPts val="0"/>
              </a:spcBef>
              <a:spcAft>
                <a:spcPts val="0"/>
              </a:spcAft>
              <a:buNone/>
            </a:pPr>
            <a:endParaRPr sz="1800" b="1"/>
          </a:p>
          <a:p>
            <a:pPr marL="457200" lvl="0" indent="-317500" algn="l" rtl="0">
              <a:spcBef>
                <a:spcPts val="0"/>
              </a:spcBef>
              <a:spcAft>
                <a:spcPts val="0"/>
              </a:spcAft>
              <a:buSzPts val="1400"/>
              <a:buChar char="-"/>
            </a:pPr>
            <a:r>
              <a:rPr lang="de"/>
              <a:t>Die Emigranten</a:t>
            </a:r>
            <a:endParaRPr/>
          </a:p>
          <a:p>
            <a:pPr marL="0" lvl="0" indent="0" algn="l" rtl="0">
              <a:spcBef>
                <a:spcPts val="0"/>
              </a:spcBef>
              <a:spcAft>
                <a:spcPts val="0"/>
              </a:spcAft>
              <a:buNone/>
            </a:pPr>
            <a:endParaRPr sz="1800"/>
          </a:p>
          <a:p>
            <a:pPr marL="0" lvl="0" indent="0" algn="l" rtl="0">
              <a:spcBef>
                <a:spcPts val="0"/>
              </a:spcBef>
              <a:spcAft>
                <a:spcPts val="0"/>
              </a:spcAft>
              <a:buNone/>
            </a:pPr>
            <a:endParaRPr sz="1800" b="1"/>
          </a:p>
          <a:p>
            <a:pPr marL="0" lvl="0" indent="0" algn="l" rtl="0">
              <a:spcBef>
                <a:spcPts val="0"/>
              </a:spcBef>
              <a:spcAft>
                <a:spcPts val="0"/>
              </a:spcAft>
              <a:buNone/>
            </a:pPr>
            <a:endParaRPr/>
          </a:p>
        </p:txBody>
      </p:sp>
      <p:pic>
        <p:nvPicPr>
          <p:cNvPr id="145" name="Google Shape;145;p20"/>
          <p:cNvPicPr preferRelativeResize="0"/>
          <p:nvPr/>
        </p:nvPicPr>
        <p:blipFill>
          <a:blip r:embed="rId4">
            <a:alphaModFix/>
          </a:blip>
          <a:stretch>
            <a:fillRect/>
          </a:stretch>
        </p:blipFill>
        <p:spPr>
          <a:xfrm>
            <a:off x="1335525" y="711700"/>
            <a:ext cx="3037625" cy="2975525"/>
          </a:xfrm>
          <a:prstGeom prst="rect">
            <a:avLst/>
          </a:prstGeom>
          <a:noFill/>
          <a:ln>
            <a:noFill/>
          </a:ln>
        </p:spPr>
      </p:pic>
      <p:pic>
        <p:nvPicPr>
          <p:cNvPr id="146" name="Google Shape;146;p20"/>
          <p:cNvPicPr preferRelativeResize="0"/>
          <p:nvPr/>
        </p:nvPicPr>
        <p:blipFill>
          <a:blip r:embed="rId5">
            <a:alphaModFix/>
          </a:blip>
          <a:stretch>
            <a:fillRect/>
          </a:stretch>
        </p:blipFill>
        <p:spPr>
          <a:xfrm>
            <a:off x="7343225" y="2707025"/>
            <a:ext cx="1731825" cy="2424579"/>
          </a:xfrm>
          <a:prstGeom prst="rect">
            <a:avLst/>
          </a:prstGeom>
          <a:noFill/>
          <a:ln>
            <a:noFill/>
          </a:ln>
        </p:spPr>
      </p:pic>
      <p:pic>
        <p:nvPicPr>
          <p:cNvPr id="147" name="Google Shape;147;p20"/>
          <p:cNvPicPr preferRelativeResize="0"/>
          <p:nvPr/>
        </p:nvPicPr>
        <p:blipFill>
          <a:blip r:embed="rId6">
            <a:alphaModFix/>
          </a:blip>
          <a:stretch>
            <a:fillRect/>
          </a:stretch>
        </p:blipFill>
        <p:spPr>
          <a:xfrm rot="944531">
            <a:off x="114250" y="1398973"/>
            <a:ext cx="1363300" cy="214352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3"/>
                                        </p:tgtEl>
                                        <p:attrNameLst>
                                          <p:attrName>style.visibility</p:attrName>
                                        </p:attrNameLst>
                                      </p:cBhvr>
                                      <p:to>
                                        <p:strVal val="visible"/>
                                      </p:to>
                                    </p:set>
                                    <p:animEffect transition="in" filter="fade">
                                      <p:cBhvr>
                                        <p:cTn id="7" dur="1000"/>
                                        <p:tgtEl>
                                          <p:spTgt spid="1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4"/>
                                        </p:tgtEl>
                                        <p:attrNameLst>
                                          <p:attrName>style.visibility</p:attrName>
                                        </p:attrNameLst>
                                      </p:cBhvr>
                                      <p:to>
                                        <p:strVal val="visible"/>
                                      </p:to>
                                    </p:set>
                                    <p:animEffect transition="in" filter="fade">
                                      <p:cBhvr>
                                        <p:cTn id="12" dur="1000"/>
                                        <p:tgtEl>
                                          <p:spTgt spid="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1"/>
          <p:cNvSpPr txBox="1">
            <a:spLocks noGrp="1"/>
          </p:cNvSpPr>
          <p:nvPr>
            <p:ph type="title"/>
          </p:nvPr>
        </p:nvSpPr>
        <p:spPr>
          <a:xfrm rot="-7674" flipH="1">
            <a:off x="-111" y="9550"/>
            <a:ext cx="9138923" cy="1002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de"/>
              <a:t>Växjö Lakers</a:t>
            </a:r>
            <a:endParaRPr/>
          </a:p>
        </p:txBody>
      </p:sp>
      <p:sp>
        <p:nvSpPr>
          <p:cNvPr id="153" name="Google Shape;153;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de"/>
              <a:t>8</a:t>
            </a:fld>
            <a:endParaRPr/>
          </a:p>
        </p:txBody>
      </p:sp>
      <p:pic>
        <p:nvPicPr>
          <p:cNvPr id="154" name="Google Shape;154;p21"/>
          <p:cNvPicPr preferRelativeResize="0"/>
          <p:nvPr/>
        </p:nvPicPr>
        <p:blipFill>
          <a:blip r:embed="rId3">
            <a:alphaModFix/>
          </a:blip>
          <a:stretch>
            <a:fillRect/>
          </a:stretch>
        </p:blipFill>
        <p:spPr>
          <a:xfrm>
            <a:off x="298850" y="2778400"/>
            <a:ext cx="3863850" cy="2173425"/>
          </a:xfrm>
          <a:prstGeom prst="rect">
            <a:avLst/>
          </a:prstGeom>
          <a:noFill/>
          <a:ln>
            <a:noFill/>
          </a:ln>
        </p:spPr>
      </p:pic>
      <p:pic>
        <p:nvPicPr>
          <p:cNvPr id="155" name="Google Shape;155;p21"/>
          <p:cNvPicPr preferRelativeResize="0"/>
          <p:nvPr/>
        </p:nvPicPr>
        <p:blipFill>
          <a:blip r:embed="rId4">
            <a:alphaModFix/>
          </a:blip>
          <a:stretch>
            <a:fillRect/>
          </a:stretch>
        </p:blipFill>
        <p:spPr>
          <a:xfrm>
            <a:off x="3767462" y="750975"/>
            <a:ext cx="1609075" cy="1609075"/>
          </a:xfrm>
          <a:prstGeom prst="rect">
            <a:avLst/>
          </a:prstGeom>
          <a:noFill/>
          <a:ln>
            <a:noFill/>
          </a:ln>
        </p:spPr>
      </p:pic>
      <p:pic>
        <p:nvPicPr>
          <p:cNvPr id="156" name="Google Shape;156;p21"/>
          <p:cNvPicPr preferRelativeResize="0"/>
          <p:nvPr/>
        </p:nvPicPr>
        <p:blipFill>
          <a:blip r:embed="rId5">
            <a:alphaModFix/>
          </a:blip>
          <a:stretch>
            <a:fillRect/>
          </a:stretch>
        </p:blipFill>
        <p:spPr>
          <a:xfrm>
            <a:off x="4914091" y="2778407"/>
            <a:ext cx="3863850" cy="2173406"/>
          </a:xfrm>
          <a:prstGeom prst="rect">
            <a:avLst/>
          </a:prstGeom>
          <a:noFill/>
          <a:ln>
            <a:noFill/>
          </a:ln>
        </p:spPr>
      </p:pic>
      <p:sp>
        <p:nvSpPr>
          <p:cNvPr id="157" name="Google Shape;157;p21"/>
          <p:cNvSpPr txBox="1"/>
          <p:nvPr/>
        </p:nvSpPr>
        <p:spPr>
          <a:xfrm>
            <a:off x="129900" y="35050"/>
            <a:ext cx="3455700" cy="2743500"/>
          </a:xfrm>
          <a:prstGeom prst="rect">
            <a:avLst/>
          </a:prstGeom>
          <a:noFill/>
          <a:ln>
            <a:noFill/>
          </a:ln>
        </p:spPr>
        <p:txBody>
          <a:bodyPr spcFirstLastPara="1" wrap="square" lIns="91425" tIns="91425" rIns="91425" bIns="91425" anchor="t" anchorCtr="0">
            <a:noAutofit/>
          </a:bodyPr>
          <a:lstStyle/>
          <a:p>
            <a:pPr marL="457200" lvl="0" indent="-349250" algn="l" rtl="0">
              <a:spcBef>
                <a:spcPts val="0"/>
              </a:spcBef>
              <a:spcAft>
                <a:spcPts val="0"/>
              </a:spcAft>
              <a:buSzPts val="1900"/>
              <a:buChar char="●"/>
            </a:pPr>
            <a:r>
              <a:rPr lang="de" sz="1900"/>
              <a:t>Seit 1997</a:t>
            </a:r>
            <a:endParaRPr sz="1900"/>
          </a:p>
          <a:p>
            <a:pPr marL="457200" lvl="0" indent="-349250" algn="l" rtl="0">
              <a:spcBef>
                <a:spcPts val="0"/>
              </a:spcBef>
              <a:spcAft>
                <a:spcPts val="0"/>
              </a:spcAft>
              <a:buSzPts val="1900"/>
              <a:buChar char="●"/>
            </a:pPr>
            <a:r>
              <a:rPr lang="de" sz="1900"/>
              <a:t>Blau, Orange, Weiß</a:t>
            </a:r>
            <a:endParaRPr sz="1900"/>
          </a:p>
          <a:p>
            <a:pPr marL="457200" lvl="0" indent="-349250" algn="l" rtl="0">
              <a:spcBef>
                <a:spcPts val="0"/>
              </a:spcBef>
              <a:spcAft>
                <a:spcPts val="0"/>
              </a:spcAft>
              <a:buSzPts val="1900"/>
              <a:buChar char="●"/>
            </a:pPr>
            <a:r>
              <a:rPr lang="de" sz="1900"/>
              <a:t>Vida arena</a:t>
            </a:r>
            <a:endParaRPr sz="1900"/>
          </a:p>
          <a:p>
            <a:pPr marL="457200" marR="76200" lvl="0" indent="-349250" algn="l" rtl="0">
              <a:lnSpc>
                <a:spcPct val="115000"/>
              </a:lnSpc>
              <a:spcBef>
                <a:spcPts val="0"/>
              </a:spcBef>
              <a:spcAft>
                <a:spcPts val="0"/>
              </a:spcAft>
              <a:buSzPts val="1900"/>
              <a:buChar char="●"/>
            </a:pPr>
            <a:r>
              <a:rPr lang="de" sz="1900"/>
              <a:t>Schwedische Meister  2015, 2018</a:t>
            </a:r>
            <a:endParaRPr sz="1900"/>
          </a:p>
          <a:p>
            <a:pPr marL="457200" marR="76200" lvl="0" indent="-349250" algn="l" rtl="0">
              <a:lnSpc>
                <a:spcPct val="115000"/>
              </a:lnSpc>
              <a:spcBef>
                <a:spcPts val="0"/>
              </a:spcBef>
              <a:spcAft>
                <a:spcPts val="0"/>
              </a:spcAft>
              <a:buSzPts val="1900"/>
              <a:buChar char="●"/>
            </a:pPr>
            <a:r>
              <a:rPr lang="de" sz="1900"/>
              <a:t>20-Jährige NHL-rookie Elias Pettersson hat in Växjö Lakers gespielt</a:t>
            </a:r>
            <a:endParaRPr sz="1900"/>
          </a:p>
          <a:p>
            <a:pPr marL="0" lvl="0" indent="0" algn="l" rtl="0">
              <a:spcBef>
                <a:spcPts val="600"/>
              </a:spcBef>
              <a:spcAft>
                <a:spcPts val="0"/>
              </a:spcAft>
              <a:buNone/>
            </a:pPr>
            <a:endParaRPr sz="1900"/>
          </a:p>
        </p:txBody>
      </p:sp>
      <p:pic>
        <p:nvPicPr>
          <p:cNvPr id="158" name="Google Shape;158;p21"/>
          <p:cNvPicPr preferRelativeResize="0"/>
          <p:nvPr/>
        </p:nvPicPr>
        <p:blipFill>
          <a:blip r:embed="rId6">
            <a:alphaModFix/>
          </a:blip>
          <a:stretch>
            <a:fillRect/>
          </a:stretch>
        </p:blipFill>
        <p:spPr>
          <a:xfrm>
            <a:off x="5746100" y="393875"/>
            <a:ext cx="3031850" cy="20175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2"/>
          <p:cNvSpPr txBox="1">
            <a:spLocks noGrp="1"/>
          </p:cNvSpPr>
          <p:nvPr>
            <p:ph type="title"/>
          </p:nvPr>
        </p:nvSpPr>
        <p:spPr>
          <a:xfrm>
            <a:off x="211275" y="661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 b="1"/>
              <a:t>Växjö Katedralskola</a:t>
            </a:r>
            <a:endParaRPr b="1"/>
          </a:p>
          <a:p>
            <a:pPr marL="0" lvl="0" indent="0" algn="l" rtl="0">
              <a:spcBef>
                <a:spcPts val="0"/>
              </a:spcBef>
              <a:spcAft>
                <a:spcPts val="0"/>
              </a:spcAft>
              <a:buNone/>
            </a:pPr>
            <a:endParaRPr/>
          </a:p>
        </p:txBody>
      </p:sp>
      <p:sp>
        <p:nvSpPr>
          <p:cNvPr id="164" name="Google Shape;164;p22"/>
          <p:cNvSpPr txBox="1">
            <a:spLocks noGrp="1"/>
          </p:cNvSpPr>
          <p:nvPr>
            <p:ph type="body" idx="1"/>
          </p:nvPr>
        </p:nvSpPr>
        <p:spPr>
          <a:xfrm>
            <a:off x="211275" y="638850"/>
            <a:ext cx="9345000" cy="1071000"/>
          </a:xfrm>
          <a:prstGeom prst="rect">
            <a:avLst/>
          </a:prstGeom>
        </p:spPr>
        <p:txBody>
          <a:bodyPr spcFirstLastPara="1" wrap="square" lIns="91425" tIns="91425" rIns="91425" bIns="91425" anchor="t" anchorCtr="0">
            <a:noAutofit/>
          </a:bodyPr>
          <a:lstStyle/>
          <a:p>
            <a:pPr marL="457200" lvl="0" indent="-387350" algn="l" rtl="0">
              <a:spcBef>
                <a:spcPts val="0"/>
              </a:spcBef>
              <a:spcAft>
                <a:spcPts val="0"/>
              </a:spcAft>
              <a:buClr>
                <a:srgbClr val="000000"/>
              </a:buClr>
              <a:buSzPts val="2500"/>
              <a:buChar char="-"/>
            </a:pPr>
            <a:r>
              <a:rPr lang="de" sz="2500">
                <a:solidFill>
                  <a:srgbClr val="000000"/>
                </a:solidFill>
              </a:rPr>
              <a:t>Dates back to the 1340s 			-</a:t>
            </a:r>
            <a:r>
              <a:rPr lang="de" sz="2500">
                <a:solidFill>
                  <a:schemeClr val="dk1"/>
                </a:solidFill>
              </a:rPr>
              <a:t>1400 students</a:t>
            </a:r>
            <a:endParaRPr sz="2500">
              <a:solidFill>
                <a:srgbClr val="000000"/>
              </a:solidFill>
            </a:endParaRPr>
          </a:p>
          <a:p>
            <a:pPr marL="457200" lvl="0" indent="-387350" algn="l" rtl="0">
              <a:spcBef>
                <a:spcPts val="0"/>
              </a:spcBef>
              <a:spcAft>
                <a:spcPts val="0"/>
              </a:spcAft>
              <a:buClr>
                <a:srgbClr val="000000"/>
              </a:buClr>
              <a:buSzPts val="2500"/>
              <a:buChar char="-"/>
            </a:pPr>
            <a:r>
              <a:rPr lang="de" sz="2500">
                <a:solidFill>
                  <a:srgbClr val="000000"/>
                </a:solidFill>
              </a:rPr>
              <a:t>Biggest upper secondary school in Växjö</a:t>
            </a:r>
            <a:endParaRPr sz="2500">
              <a:solidFill>
                <a:srgbClr val="000000"/>
              </a:solidFill>
            </a:endParaRPr>
          </a:p>
        </p:txBody>
      </p:sp>
      <p:sp>
        <p:nvSpPr>
          <p:cNvPr id="165" name="Google Shape;165;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de"/>
              <a:t>9</a:t>
            </a:fld>
            <a:endParaRPr/>
          </a:p>
        </p:txBody>
      </p:sp>
      <p:pic>
        <p:nvPicPr>
          <p:cNvPr id="166" name="Google Shape;166;p22"/>
          <p:cNvPicPr preferRelativeResize="0"/>
          <p:nvPr/>
        </p:nvPicPr>
        <p:blipFill>
          <a:blip r:embed="rId3">
            <a:alphaModFix/>
          </a:blip>
          <a:stretch>
            <a:fillRect/>
          </a:stretch>
        </p:blipFill>
        <p:spPr>
          <a:xfrm>
            <a:off x="6766871" y="-8727"/>
            <a:ext cx="3100992" cy="1071000"/>
          </a:xfrm>
          <a:prstGeom prst="rect">
            <a:avLst/>
          </a:prstGeom>
          <a:noFill/>
          <a:ln>
            <a:noFill/>
          </a:ln>
        </p:spPr>
      </p:pic>
      <p:pic>
        <p:nvPicPr>
          <p:cNvPr id="167" name="Google Shape;167;p22"/>
          <p:cNvPicPr preferRelativeResize="0"/>
          <p:nvPr/>
        </p:nvPicPr>
        <p:blipFill rotWithShape="1">
          <a:blip r:embed="rId4">
            <a:alphaModFix/>
          </a:blip>
          <a:srcRect l="4042" r="-1214"/>
          <a:stretch/>
        </p:blipFill>
        <p:spPr>
          <a:xfrm rot="-315903">
            <a:off x="-126994" y="2194991"/>
            <a:ext cx="3607643" cy="2702014"/>
          </a:xfrm>
          <a:prstGeom prst="rect">
            <a:avLst/>
          </a:prstGeom>
          <a:noFill/>
          <a:ln>
            <a:noFill/>
          </a:ln>
        </p:spPr>
      </p:pic>
      <p:pic>
        <p:nvPicPr>
          <p:cNvPr id="168" name="Google Shape;168;p22"/>
          <p:cNvPicPr preferRelativeResize="0"/>
          <p:nvPr/>
        </p:nvPicPr>
        <p:blipFill rotWithShape="1">
          <a:blip r:embed="rId5">
            <a:alphaModFix/>
          </a:blip>
          <a:srcRect l="-220" t="-3150" r="220" b="3149"/>
          <a:stretch/>
        </p:blipFill>
        <p:spPr>
          <a:xfrm rot="318204">
            <a:off x="3168571" y="1771195"/>
            <a:ext cx="4106588" cy="3079940"/>
          </a:xfrm>
          <a:prstGeom prst="rect">
            <a:avLst/>
          </a:prstGeom>
          <a:noFill/>
          <a:ln>
            <a:noFill/>
          </a:ln>
        </p:spPr>
      </p:pic>
      <p:pic>
        <p:nvPicPr>
          <p:cNvPr id="169" name="Google Shape;169;p22"/>
          <p:cNvPicPr preferRelativeResize="0"/>
          <p:nvPr/>
        </p:nvPicPr>
        <p:blipFill>
          <a:blip r:embed="rId6">
            <a:alphaModFix/>
          </a:blip>
          <a:stretch>
            <a:fillRect/>
          </a:stretch>
        </p:blipFill>
        <p:spPr>
          <a:xfrm rot="-550218">
            <a:off x="7124133" y="1604304"/>
            <a:ext cx="2081659" cy="2516892"/>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956</Words>
  <Application>Microsoft Office PowerPoint</Application>
  <PresentationFormat>Bildspel på skärmen (16:9)</PresentationFormat>
  <Paragraphs>115</Paragraphs>
  <Slides>12</Slides>
  <Notes>12</Notes>
  <HiddenSlides>0</HiddenSlides>
  <MMClips>0</MMClips>
  <ScaleCrop>false</ScaleCrop>
  <HeadingPairs>
    <vt:vector size="6" baseType="variant">
      <vt:variant>
        <vt:lpstr>Använt teckensnitt</vt:lpstr>
      </vt:variant>
      <vt:variant>
        <vt:i4>2</vt:i4>
      </vt:variant>
      <vt:variant>
        <vt:lpstr>Tema</vt:lpstr>
      </vt:variant>
      <vt:variant>
        <vt:i4>1</vt:i4>
      </vt:variant>
      <vt:variant>
        <vt:lpstr>Bildrubriker</vt:lpstr>
      </vt:variant>
      <vt:variant>
        <vt:i4>12</vt:i4>
      </vt:variant>
    </vt:vector>
  </HeadingPairs>
  <TitlesOfParts>
    <vt:vector size="15" baseType="lpstr">
      <vt:lpstr>Arial</vt:lpstr>
      <vt:lpstr>Times New Roman</vt:lpstr>
      <vt:lpstr>Simple Light</vt:lpstr>
      <vt:lpstr>PowerPoint-presentation</vt:lpstr>
      <vt:lpstr>Schweden</vt:lpstr>
      <vt:lpstr>Allemansrätten/“everyman’s right”/Jedermannsrecht</vt:lpstr>
      <vt:lpstr>Famous Swedes Berühmte Schweden</vt:lpstr>
      <vt:lpstr>Famous Swedish companies Bekannte schwedische Unternehmen</vt:lpstr>
      <vt:lpstr>PowerPoint-presentation</vt:lpstr>
      <vt:lpstr>Zwei berühmte Schriftsteller aus Småland. </vt:lpstr>
      <vt:lpstr>Växjö Lakers</vt:lpstr>
      <vt:lpstr>Växjö Katedralskola </vt:lpstr>
      <vt:lpstr>The different programs</vt:lpstr>
      <vt:lpstr>A normal day in a Swedish upper secondary school</vt:lpstr>
      <vt:lpstr>The team from Växjö Axel Isidor Felicia Tilda Edit Emma Alma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Marten Barbara</dc:creator>
  <cp:lastModifiedBy>Marten Barbara</cp:lastModifiedBy>
  <cp:revision>1</cp:revision>
  <dcterms:modified xsi:type="dcterms:W3CDTF">2019-02-01T09:18:02Z</dcterms:modified>
</cp:coreProperties>
</file>