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0" r:id="rId4"/>
    <p:sldId id="291" r:id="rId5"/>
    <p:sldId id="292" r:id="rId6"/>
    <p:sldId id="293" r:id="rId7"/>
    <p:sldId id="307" r:id="rId8"/>
    <p:sldId id="294" r:id="rId9"/>
    <p:sldId id="306" r:id="rId10"/>
    <p:sldId id="295" r:id="rId11"/>
    <p:sldId id="297" r:id="rId12"/>
    <p:sldId id="298" r:id="rId13"/>
    <p:sldId id="299" r:id="rId14"/>
    <p:sldId id="300" r:id="rId15"/>
    <p:sldId id="303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0" autoAdjust="0"/>
    <p:restoredTop sz="9466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F0B3-3E0C-4016-A074-2FE5664F3FAC}" type="datetimeFigureOut">
              <a:rPr lang="en-GB" smtClean="0"/>
              <a:pPr/>
              <a:t>26/10/2019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3068960"/>
            <a:ext cx="7236296" cy="1107554"/>
          </a:xfrm>
        </p:spPr>
        <p:txBody>
          <a:bodyPr>
            <a:normAutofit fontScale="90000"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Projekt Erasmus+/ </a:t>
            </a:r>
            <a:r>
              <a:rPr lang="pl-PL" kern="2000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eTwinning</a:t>
            </a:r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 </a:t>
            </a:r>
            <a:r>
              <a:rPr lang="pl-PL" sz="6700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„Czytaj z nami”</a:t>
            </a:r>
            <a:r>
              <a:rPr lang="pl-PL" sz="3600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Cooper Std Black" pitchFamily="18" charset="0"/>
              </a:rPr>
              <a:t> </a:t>
            </a:r>
            <a:r>
              <a:rPr lang="pl-PL" sz="6700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Cooper Black" pitchFamily="18" charset="0"/>
              </a:rPr>
              <a:t/>
            </a:r>
            <a:br>
              <a:rPr lang="pl-PL" sz="6700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Cooper Black" pitchFamily="18" charset="0"/>
              </a:rPr>
            </a:br>
            <a:r>
              <a:rPr lang="pl-PL" dirty="0"/>
              <a:t/>
            </a:r>
            <a:br>
              <a:rPr lang="pl-PL" dirty="0"/>
            </a:br>
            <a:endParaRPr lang="en-GB" dirty="0"/>
          </a:p>
        </p:txBody>
      </p:sp>
      <p:pic>
        <p:nvPicPr>
          <p:cNvPr id="5" name="Picture 7" descr="C:\Users\DorotaSz\Desktop\Pictures\VIIILO\logo8\logo8_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652237"/>
            <a:ext cx="1152128" cy="1152128"/>
          </a:xfrm>
          <a:prstGeom prst="rect">
            <a:avLst/>
          </a:prstGeom>
          <a:noFill/>
        </p:spPr>
      </p:pic>
      <p:pic>
        <p:nvPicPr>
          <p:cNvPr id="1026" name="Picture 2" descr="Znalezione obrazy dla zapytania Erasmus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42" y="5697945"/>
            <a:ext cx="3873452" cy="110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lt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856826"/>
            <a:ext cx="3134167" cy="94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86910" cy="1143000"/>
          </a:xfrm>
        </p:spPr>
        <p:txBody>
          <a:bodyPr>
            <a:normAutofit fontScale="90000"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Międzynarodowe spotkania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204865"/>
            <a:ext cx="7416824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1. </a:t>
            </a:r>
            <a:r>
              <a:rPr lang="pl-PL" b="1" dirty="0" smtClean="0"/>
              <a:t>14-21.10.2018</a:t>
            </a:r>
            <a:r>
              <a:rPr lang="pl-PL" dirty="0" smtClean="0"/>
              <a:t> – VIII LO Kraków</a:t>
            </a:r>
          </a:p>
          <a:p>
            <a:pPr marL="0" indent="0">
              <a:buNone/>
            </a:pPr>
            <a:r>
              <a:rPr lang="pl-PL" dirty="0" smtClean="0"/>
              <a:t>2. luty 2019 – Buxtehude</a:t>
            </a:r>
          </a:p>
          <a:p>
            <a:pPr marL="0" indent="0">
              <a:buNone/>
            </a:pPr>
            <a:r>
              <a:rPr lang="pl-PL" dirty="0" smtClean="0"/>
              <a:t>3. wrzesień 2019 – </a:t>
            </a:r>
            <a:r>
              <a:rPr lang="pl-PL" dirty="0" err="1" smtClean="0"/>
              <a:t>Växjö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4. styczeń 2020 – </a:t>
            </a:r>
            <a:r>
              <a:rPr lang="pl-PL" dirty="0" err="1" smtClean="0"/>
              <a:t>Kufstein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5. maj 2020 – Budapeszt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9419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14902" cy="1143000"/>
          </a:xfrm>
        </p:spPr>
        <p:txBody>
          <a:bodyPr>
            <a:normAutofit fontScale="90000"/>
          </a:bodyPr>
          <a:lstStyle/>
          <a:p>
            <a:r>
              <a:rPr lang="pl-PL" kern="2000" dirty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Międzynarodowe spotkania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556" y="2348880"/>
            <a:ext cx="8010846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 każdym spotkaniu będą uczestniczyć:</a:t>
            </a:r>
          </a:p>
          <a:p>
            <a:pPr>
              <a:buFontTx/>
              <a:buChar char="-"/>
            </a:pPr>
            <a:r>
              <a:rPr lang="pl-PL" dirty="0" smtClean="0"/>
              <a:t>po 6/7 uczniów ze szkół partnerskich</a:t>
            </a:r>
          </a:p>
          <a:p>
            <a:pPr>
              <a:buFontTx/>
              <a:buChar char="-"/>
            </a:pPr>
            <a:r>
              <a:rPr lang="pl-PL" dirty="0" smtClean="0"/>
              <a:t>24/28 uczniów szkoły </a:t>
            </a:r>
            <a:r>
              <a:rPr lang="pl-PL" dirty="0"/>
              <a:t>organizującej spotkanie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po 3/4 nauczycieli ze szkół partnerskich</a:t>
            </a:r>
          </a:p>
          <a:p>
            <a:pPr>
              <a:buFontTx/>
              <a:buChar char="-"/>
            </a:pPr>
            <a:r>
              <a:rPr lang="pl-PL" dirty="0" smtClean="0"/>
              <a:t>nauczyciele szkoły organizującej spotkanie</a:t>
            </a:r>
          </a:p>
        </p:txBody>
      </p:sp>
    </p:spTree>
    <p:extLst>
      <p:ext uri="{BB962C8B-B14F-4D97-AF65-F5344CB8AC3E}">
        <p14:creationId xmlns:p14="http://schemas.microsoft.com/office/powerpoint/2010/main" val="174323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14902" cy="1143000"/>
          </a:xfrm>
        </p:spPr>
        <p:txBody>
          <a:bodyPr>
            <a:normAutofit fontScale="90000"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Kampanie czytelnicze „Czytaj z nami!”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060848"/>
            <a:ext cx="7704856" cy="424847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sz="2800" dirty="0" smtClean="0"/>
              <a:t>Międzynarodowy Miesiąc Bibliotek Szkolnych                             </a:t>
            </a:r>
            <a:r>
              <a:rPr lang="pl-PL" sz="2400" dirty="0" smtClean="0"/>
              <a:t>(październik 2018)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Światowy Dzień Książki i Praw Autorskich                                       </a:t>
            </a:r>
            <a:r>
              <a:rPr lang="pl-PL" sz="2400" dirty="0" smtClean="0"/>
              <a:t>(23 </a:t>
            </a:r>
            <a:r>
              <a:rPr lang="pl-PL" sz="2400" dirty="0"/>
              <a:t>kwietnia </a:t>
            </a:r>
            <a:r>
              <a:rPr lang="pl-PL" sz="2400" dirty="0" smtClean="0"/>
              <a:t>2019)</a:t>
            </a:r>
          </a:p>
          <a:p>
            <a:pPr marL="514350" indent="-514350">
              <a:buAutoNum type="arabicPeriod"/>
            </a:pPr>
            <a:r>
              <a:rPr lang="pl-PL" sz="2800" dirty="0"/>
              <a:t>Międzynarodowy Miesiąc Bibliotek Szkolnych                             </a:t>
            </a:r>
            <a:r>
              <a:rPr lang="pl-PL" sz="2400" dirty="0"/>
              <a:t>(październik </a:t>
            </a:r>
            <a:r>
              <a:rPr lang="pl-PL" sz="2400" dirty="0" smtClean="0"/>
              <a:t>2019)</a:t>
            </a:r>
            <a:endParaRPr lang="pl-PL" sz="2400" dirty="0"/>
          </a:p>
          <a:p>
            <a:pPr marL="514350" indent="-514350">
              <a:buAutoNum type="arabicPeriod"/>
            </a:pPr>
            <a:r>
              <a:rPr lang="pl-PL" sz="2800" dirty="0"/>
              <a:t>Światowy Dzień Książki i Praw Autorskich                                       </a:t>
            </a:r>
            <a:r>
              <a:rPr lang="pl-PL" sz="2400" dirty="0"/>
              <a:t>(23 kwietnia </a:t>
            </a:r>
            <a:r>
              <a:rPr lang="pl-PL" sz="2400" dirty="0" smtClean="0"/>
              <a:t>2020)</a:t>
            </a:r>
          </a:p>
          <a:p>
            <a:pPr marL="514350" indent="-514350">
              <a:buAutoNum type="arabicPeriod"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*lekcje j. niemieckiego, j. angielskiego i lekcje w j. ojczystym, </a:t>
            </a:r>
          </a:p>
          <a:p>
            <a:pPr marL="0" indent="0">
              <a:buNone/>
            </a:pPr>
            <a:r>
              <a:rPr lang="pl-PL" sz="2100" dirty="0" smtClean="0"/>
              <a:t>-promujące określone książki z naszego kanonu</a:t>
            </a:r>
          </a:p>
          <a:p>
            <a:pPr marL="0" indent="0">
              <a:buNone/>
            </a:pPr>
            <a:r>
              <a:rPr lang="pl-PL" sz="2100" dirty="0" smtClean="0"/>
              <a:t>-wypracowane wspólnie z partnerami na spotkaniach międzynarodowych</a:t>
            </a:r>
          </a:p>
          <a:p>
            <a:pPr marL="0" indent="0">
              <a:buNone/>
            </a:pPr>
            <a:r>
              <a:rPr lang="pl-PL" sz="2100" dirty="0" smtClean="0"/>
              <a:t>-prowadzone przez uczniów</a:t>
            </a:r>
          </a:p>
        </p:txBody>
      </p:sp>
    </p:spTree>
    <p:extLst>
      <p:ext uri="{BB962C8B-B14F-4D97-AF65-F5344CB8AC3E}">
        <p14:creationId xmlns:p14="http://schemas.microsoft.com/office/powerpoint/2010/main" val="180277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14902" cy="1143000"/>
          </a:xfrm>
        </p:spPr>
        <p:txBody>
          <a:bodyPr>
            <a:normAutofit fontScale="90000"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2. Praktyczna edukacja międzykulturowa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9781" y="2060848"/>
            <a:ext cx="8202659" cy="4248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000" dirty="0" smtClean="0"/>
              <a:t>Działania w ramach wdrażania praktycznej edukacji międzykulturowej w programy szkolne:</a:t>
            </a:r>
          </a:p>
          <a:p>
            <a:pPr marL="514350" indent="-514350">
              <a:buAutoNum type="arabicPeriod"/>
            </a:pPr>
            <a:r>
              <a:rPr lang="pl-PL" sz="3000" dirty="0" smtClean="0"/>
              <a:t>doskonalenie metod rozwijania kompetencji międzykulturowych w szkole</a:t>
            </a:r>
          </a:p>
          <a:p>
            <a:pPr marL="514350" indent="-514350">
              <a:buAutoNum type="arabicPeriod"/>
            </a:pPr>
            <a:r>
              <a:rPr lang="pl-PL" sz="3000" dirty="0"/>
              <a:t>w</a:t>
            </a:r>
            <a:r>
              <a:rPr lang="pl-PL" sz="3000" dirty="0" smtClean="0"/>
              <a:t>ymiana doświadczeń pedagogicznych</a:t>
            </a:r>
          </a:p>
          <a:p>
            <a:pPr marL="457200" indent="-457200">
              <a:buAutoNum type="arabicPeriod"/>
            </a:pPr>
            <a:r>
              <a:rPr lang="pl-PL" sz="3000" dirty="0"/>
              <a:t>o</a:t>
            </a:r>
            <a:r>
              <a:rPr lang="pl-PL" sz="3000" dirty="0" smtClean="0"/>
              <a:t>pracowanie Curriculum Dialogu Międzykulturowego</a:t>
            </a:r>
          </a:p>
          <a:p>
            <a:pPr marL="457200" indent="-457200">
              <a:buAutoNum type="arabicPeriod"/>
            </a:pPr>
            <a:r>
              <a:rPr lang="pl-PL" sz="3000" dirty="0"/>
              <a:t>p</a:t>
            </a:r>
            <a:r>
              <a:rPr lang="pl-PL" sz="3000" dirty="0" smtClean="0"/>
              <a:t>rzygotowanie przewodnika „Warto czytać”  (zbiór scenariuszy lekcji)</a:t>
            </a:r>
          </a:p>
          <a:p>
            <a:pPr marL="0" indent="0">
              <a:buNone/>
            </a:pPr>
            <a:endParaRPr lang="pl-PL" sz="3000" dirty="0" smtClean="0"/>
          </a:p>
          <a:p>
            <a:pPr marL="457200" indent="-457200">
              <a:buAutoNum type="arabicPeriod"/>
            </a:pP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263266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14902" cy="1143000"/>
          </a:xfrm>
        </p:spPr>
        <p:txBody>
          <a:bodyPr>
            <a:normAutofit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Oczekiwane rezultaty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44824"/>
            <a:ext cx="8136904" cy="43924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sz="3000" dirty="0" smtClean="0"/>
              <a:t>publiczne T</a:t>
            </a:r>
            <a:r>
              <a:rPr lang="de-DE" sz="3000" dirty="0" err="1" smtClean="0"/>
              <a:t>winSpace</a:t>
            </a:r>
            <a:r>
              <a:rPr lang="pl-PL" sz="3000" dirty="0" smtClean="0"/>
              <a:t> – „</a:t>
            </a:r>
            <a:r>
              <a:rPr lang="pl-PL" sz="2200" dirty="0" smtClean="0"/>
              <a:t>wizytówka” projektu w Internecie</a:t>
            </a:r>
            <a:endParaRPr lang="de-DE" sz="2200" dirty="0"/>
          </a:p>
          <a:p>
            <a:pPr marL="514350" indent="-514350">
              <a:buAutoNum type="arabicPeriod"/>
            </a:pPr>
            <a:r>
              <a:rPr lang="pl-PL" sz="3000" dirty="0"/>
              <a:t>d</a:t>
            </a:r>
            <a:r>
              <a:rPr lang="pl-PL" sz="3000" dirty="0" smtClean="0"/>
              <a:t>wa kolejne wydania międzynarodowego czasopisma szkolnego </a:t>
            </a:r>
            <a:r>
              <a:rPr lang="de-DE" sz="3000" dirty="0" smtClean="0"/>
              <a:t>„Miteinander“</a:t>
            </a:r>
            <a:endParaRPr lang="pl-PL" sz="3000" dirty="0" smtClean="0"/>
          </a:p>
          <a:p>
            <a:pPr marL="514350" indent="-514350">
              <a:buAutoNum type="arabicPeriod"/>
            </a:pPr>
            <a:r>
              <a:rPr lang="pl-PL" sz="3000" dirty="0" smtClean="0"/>
              <a:t>przeprowadzone kampanie czytelnicze</a:t>
            </a:r>
          </a:p>
          <a:p>
            <a:pPr marL="514350" indent="-514350">
              <a:buAutoNum type="arabicPeriod" startAt="4"/>
            </a:pPr>
            <a:r>
              <a:rPr lang="pl-PL" sz="3000" dirty="0" smtClean="0"/>
              <a:t>Curriculum Dialogu </a:t>
            </a:r>
            <a:r>
              <a:rPr lang="pl-PL" sz="3000" dirty="0"/>
              <a:t>M</a:t>
            </a:r>
            <a:r>
              <a:rPr lang="pl-PL" sz="3000" dirty="0" smtClean="0"/>
              <a:t>iędzykulturowego</a:t>
            </a:r>
          </a:p>
          <a:p>
            <a:pPr marL="514350" indent="-514350">
              <a:buAutoNum type="arabicPeriod" startAt="4"/>
            </a:pPr>
            <a:r>
              <a:rPr lang="pl-PL" sz="3000" dirty="0" smtClean="0"/>
              <a:t>zbiór scenariuszy lekcji „Warto czytać”</a:t>
            </a:r>
          </a:p>
          <a:p>
            <a:pPr marL="514350" indent="-514350">
              <a:buAutoNum type="arabicPeriod" startAt="4"/>
            </a:pPr>
            <a:r>
              <a:rPr lang="pl-PL" sz="3000" dirty="0"/>
              <a:t>k</a:t>
            </a:r>
            <a:r>
              <a:rPr lang="pl-PL" sz="3000" dirty="0" smtClean="0"/>
              <a:t>ompetencje międzykulturowe nabyte przez uczniów</a:t>
            </a:r>
          </a:p>
          <a:p>
            <a:pPr marL="514350" indent="-514350">
              <a:buAutoNum type="arabicPeriod" startAt="4"/>
            </a:pPr>
            <a:r>
              <a:rPr lang="pl-PL" sz="3000" dirty="0"/>
              <a:t>n</a:t>
            </a:r>
            <a:r>
              <a:rPr lang="pl-PL" sz="3000" dirty="0" smtClean="0"/>
              <a:t>owe doświadczenia w nauczaniu kompetencji międzykulturowych</a:t>
            </a:r>
          </a:p>
          <a:p>
            <a:pPr marL="514350" indent="-514350">
              <a:buAutoNum type="arabicPeriod" startAt="4"/>
            </a:pP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05892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14902" cy="1143000"/>
          </a:xfrm>
        </p:spPr>
        <p:txBody>
          <a:bodyPr>
            <a:normAutofit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Nauczyciele zaangażowani w projekt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0055" y="1916832"/>
            <a:ext cx="8078409" cy="43924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sz="2400" dirty="0" smtClean="0"/>
              <a:t>Bożena Cudak</a:t>
            </a:r>
          </a:p>
          <a:p>
            <a:pPr marL="514350" indent="-514350">
              <a:buAutoNum type="arabicPeriod"/>
            </a:pPr>
            <a:r>
              <a:rPr lang="pl-PL" sz="2400" dirty="0" smtClean="0"/>
              <a:t>Dorota Szafraniec</a:t>
            </a:r>
          </a:p>
          <a:p>
            <a:pPr marL="514350" indent="-514350">
              <a:buAutoNum type="arabicPeriod"/>
            </a:pPr>
            <a:r>
              <a:rPr lang="pl-PL" sz="2400" dirty="0" smtClean="0"/>
              <a:t>Agnieszka Grochowska</a:t>
            </a:r>
          </a:p>
          <a:p>
            <a:pPr marL="514350" indent="-514350">
              <a:buAutoNum type="arabicPeriod"/>
            </a:pPr>
            <a:r>
              <a:rPr lang="pl-PL" sz="2400" dirty="0" smtClean="0"/>
              <a:t>...</a:t>
            </a:r>
          </a:p>
          <a:p>
            <a:pPr marL="514350" indent="-514350">
              <a:buAutoNum type="arabicPeriod"/>
            </a:pPr>
            <a:r>
              <a:rPr lang="pl-PL" sz="2400" dirty="0" smtClean="0"/>
              <a:t>…</a:t>
            </a:r>
          </a:p>
          <a:p>
            <a:pPr marL="514350" indent="-514350">
              <a:buAutoNum type="arabicPeriod"/>
            </a:pPr>
            <a:r>
              <a:rPr lang="pl-PL" sz="2400" dirty="0" smtClean="0"/>
              <a:t>…</a:t>
            </a:r>
          </a:p>
          <a:p>
            <a:pPr marL="514350" indent="-514350">
              <a:buAutoNum type="arabicPeriod"/>
            </a:pPr>
            <a:r>
              <a:rPr lang="pl-PL" sz="2400" dirty="0" smtClean="0"/>
              <a:t>…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Zapraszamy do współpracy</a:t>
            </a:r>
          </a:p>
          <a:p>
            <a:pPr marL="0" indent="0" algn="ctr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sz="2600" dirty="0" smtClean="0"/>
              <a:t>Spotkanie dla zainteresowanych 31.08.2018, godz. 14.00 sala 3</a:t>
            </a:r>
          </a:p>
          <a:p>
            <a:pPr marL="0" indent="0">
              <a:buNone/>
            </a:pPr>
            <a:endParaRPr lang="pl-PL" sz="3000" dirty="0" smtClean="0"/>
          </a:p>
          <a:p>
            <a:pPr marL="514350" indent="-514350">
              <a:buAutoNum type="arabicPeriod"/>
            </a:pP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25517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4209" y="404664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Wyniki konkursu 2018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802" y="2132857"/>
            <a:ext cx="7931224" cy="3384376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 ramach akcji 2 Partnerstwa szkół          </a:t>
            </a:r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konkursie wzięło </a:t>
            </a:r>
            <a:r>
              <a:rPr lang="pl-PL" dirty="0" smtClean="0"/>
              <a:t>udział </a:t>
            </a:r>
            <a:r>
              <a:rPr lang="pl-PL" b="1" dirty="0" smtClean="0"/>
              <a:t>302</a:t>
            </a:r>
            <a:r>
              <a:rPr lang="pl-PL" dirty="0" smtClean="0"/>
              <a:t> projektów, </a:t>
            </a:r>
          </a:p>
          <a:p>
            <a:pPr marL="0" indent="0">
              <a:buNone/>
            </a:pPr>
            <a:r>
              <a:rPr lang="pl-PL" dirty="0" smtClean="0"/>
              <a:t>- do realizacji zatwierdzono </a:t>
            </a:r>
            <a:r>
              <a:rPr lang="pl-PL" b="1" dirty="0" smtClean="0"/>
              <a:t>121</a:t>
            </a: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dirty="0" smtClean="0"/>
              <a:t>- na projekt przyznano </a:t>
            </a:r>
            <a:r>
              <a:rPr lang="pl-PL" dirty="0"/>
              <a:t> </a:t>
            </a:r>
            <a:r>
              <a:rPr lang="pl-PL" dirty="0" smtClean="0"/>
              <a:t>137 760 euro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(dla VIII LO – </a:t>
            </a:r>
            <a:r>
              <a:rPr lang="pl-PL" b="1" dirty="0" smtClean="0"/>
              <a:t>32 238 euro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188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Szkoły uczestniczące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szkoła koordynująca – VIII LO Kraków</a:t>
            </a:r>
          </a:p>
          <a:p>
            <a:pPr marL="0" indent="0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dirty="0"/>
              <a:t>s</a:t>
            </a:r>
            <a:r>
              <a:rPr lang="pl-PL" dirty="0" smtClean="0"/>
              <a:t>zkoły partnerskie:</a:t>
            </a:r>
          </a:p>
          <a:p>
            <a:pPr>
              <a:buFontTx/>
              <a:buChar char="-"/>
            </a:pPr>
            <a:r>
              <a:rPr lang="pl-PL" dirty="0" err="1" smtClean="0"/>
              <a:t>Halepaghen</a:t>
            </a:r>
            <a:r>
              <a:rPr lang="pl-PL" dirty="0" err="1"/>
              <a:t>-</a:t>
            </a:r>
            <a:r>
              <a:rPr lang="pl-PL" dirty="0" err="1" smtClean="0"/>
              <a:t>Schule</a:t>
            </a:r>
            <a:r>
              <a:rPr lang="pl-PL" dirty="0" smtClean="0"/>
              <a:t> Buxtehude (Niemcy)</a:t>
            </a:r>
          </a:p>
          <a:p>
            <a:pPr>
              <a:buFontTx/>
              <a:buChar char="-"/>
            </a:pPr>
            <a:r>
              <a:rPr lang="pl-PL" dirty="0" err="1" smtClean="0"/>
              <a:t>Katedralskolan</a:t>
            </a:r>
            <a:r>
              <a:rPr lang="pl-PL" dirty="0" smtClean="0"/>
              <a:t>  </a:t>
            </a:r>
            <a:r>
              <a:rPr lang="pl-PL" dirty="0" err="1" smtClean="0"/>
              <a:t>Växjö</a:t>
            </a:r>
            <a:r>
              <a:rPr lang="pl-PL" dirty="0" smtClean="0"/>
              <a:t> (Szwecja)</a:t>
            </a:r>
          </a:p>
          <a:p>
            <a:pPr>
              <a:buFontTx/>
              <a:buChar char="-"/>
            </a:pPr>
            <a:r>
              <a:rPr lang="pl-PL" dirty="0" err="1" smtClean="0"/>
              <a:t>Nemet</a:t>
            </a:r>
            <a:r>
              <a:rPr lang="pl-PL" dirty="0" smtClean="0"/>
              <a:t> </a:t>
            </a:r>
            <a:r>
              <a:rPr lang="pl-PL" dirty="0" err="1" smtClean="0"/>
              <a:t>Nemzetisegi</a:t>
            </a:r>
            <a:r>
              <a:rPr lang="pl-PL" dirty="0" smtClean="0"/>
              <a:t> </a:t>
            </a:r>
            <a:r>
              <a:rPr lang="pl-PL" dirty="0" err="1" smtClean="0"/>
              <a:t>Gimnazium</a:t>
            </a:r>
            <a:r>
              <a:rPr lang="pl-PL" dirty="0" smtClean="0"/>
              <a:t> es </a:t>
            </a:r>
            <a:r>
              <a:rPr lang="pl-PL" dirty="0" err="1" smtClean="0"/>
              <a:t>Kollegium</a:t>
            </a:r>
            <a:r>
              <a:rPr lang="pl-PL" dirty="0" smtClean="0"/>
              <a:t>                             Budapeszt (Węgry)</a:t>
            </a:r>
          </a:p>
          <a:p>
            <a:pPr>
              <a:buFontTx/>
              <a:buChar char="-"/>
            </a:pPr>
            <a:r>
              <a:rPr lang="pl-PL" dirty="0" err="1" smtClean="0"/>
              <a:t>Bundesgymnasium</a:t>
            </a:r>
            <a:r>
              <a:rPr lang="pl-PL" dirty="0" smtClean="0"/>
              <a:t> </a:t>
            </a:r>
            <a:r>
              <a:rPr lang="pl-PL" dirty="0" err="1" smtClean="0"/>
              <a:t>Kufstein</a:t>
            </a:r>
            <a:r>
              <a:rPr lang="pl-PL" dirty="0" smtClean="0"/>
              <a:t> (Austria)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45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512" y="476672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Informacje podstawowe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512" y="1916832"/>
            <a:ext cx="772288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c</a:t>
            </a:r>
            <a:r>
              <a:rPr lang="pl-PL" dirty="0" smtClean="0"/>
              <a:t>zas realizacji – rok szk. 2018/2019 i 2019/2020</a:t>
            </a:r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r>
              <a:rPr lang="pl-PL" dirty="0"/>
              <a:t>j</a:t>
            </a:r>
            <a:r>
              <a:rPr lang="pl-PL" dirty="0" smtClean="0"/>
              <a:t>ęzyk pracy – j. niemiecki i j. angielski</a:t>
            </a:r>
          </a:p>
          <a:p>
            <a:pPr marL="0" indent="0">
              <a:buNone/>
            </a:pPr>
            <a:r>
              <a:rPr lang="pl-PL" sz="2400" dirty="0" smtClean="0"/>
              <a:t>                                + ewentualnie j. włoski lub j. francuski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dirty="0" smtClean="0"/>
              <a:t>Cele projektu: </a:t>
            </a:r>
          </a:p>
          <a:p>
            <a:pPr marL="0" indent="0">
              <a:buNone/>
            </a:pPr>
            <a:r>
              <a:rPr lang="pl-PL" sz="2800" dirty="0" smtClean="0"/>
              <a:t>-wypracowanie efektywnych strategii i technik pracy      z uczniami, prowadzących do rozwinięcie u uczniów kompetencji międzykulturowych </a:t>
            </a:r>
          </a:p>
          <a:p>
            <a:pPr marL="0" indent="0">
              <a:buNone/>
            </a:pPr>
            <a:r>
              <a:rPr lang="pl-PL" sz="2800" dirty="0" smtClean="0"/>
              <a:t>-rozwinięcie kompetencji międzykulturowych u uczniów i nauczycieli</a:t>
            </a:r>
          </a:p>
          <a:p>
            <a:pPr marL="0" indent="0">
              <a:buNone/>
            </a:pPr>
            <a:r>
              <a:rPr lang="pl-PL" sz="2800" dirty="0" smtClean="0"/>
              <a:t>-podniesienie poziomu czytelnictwa wśród uczniów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1730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5988" y="620688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Działania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586" y="2492896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Poziom 1 – projekty uczniowskie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dirty="0" smtClean="0"/>
              <a:t>Poziom 2 – wdrażanie praktycznej edukacji międzykulturowej w programy szkolne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742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586" y="404664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1. Projekty uczniowskie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586" y="1916832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Projekty </a:t>
            </a:r>
            <a:r>
              <a:rPr lang="pl-PL" dirty="0" smtClean="0"/>
              <a:t>tematyczne będą realizowane </a:t>
            </a:r>
            <a:r>
              <a:rPr lang="pl-PL" dirty="0"/>
              <a:t>po </a:t>
            </a:r>
            <a:r>
              <a:rPr lang="pl-PL" dirty="0" smtClean="0"/>
              <a:t>kolei</a:t>
            </a:r>
          </a:p>
          <a:p>
            <a:pPr marL="0" indent="0">
              <a:buNone/>
            </a:pPr>
            <a:r>
              <a:rPr lang="pl-PL" sz="2200" dirty="0"/>
              <a:t/>
            </a:r>
            <a:br>
              <a:rPr lang="pl-PL" sz="2200" dirty="0"/>
            </a:br>
            <a:r>
              <a:rPr lang="pl-PL" sz="3000" dirty="0"/>
              <a:t>1. </a:t>
            </a:r>
            <a:r>
              <a:rPr lang="pl-PL" sz="3000" dirty="0" smtClean="0"/>
              <a:t>Człowiek i jego system wartości </a:t>
            </a:r>
            <a:r>
              <a:rPr lang="pl-PL" sz="2200" dirty="0" smtClean="0"/>
              <a:t>(VIII LO)</a:t>
            </a:r>
          </a:p>
          <a:p>
            <a:pPr marL="0" indent="0">
              <a:buNone/>
            </a:pPr>
            <a:r>
              <a:rPr lang="pl-PL" sz="2200" dirty="0" smtClean="0"/>
              <a:t>październik 2018-luty 2019 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3000" dirty="0"/>
              <a:t>2. Człowiek i otaczający go </a:t>
            </a:r>
            <a:r>
              <a:rPr lang="pl-PL" sz="3000" dirty="0" smtClean="0"/>
              <a:t>świat </a:t>
            </a:r>
            <a:r>
              <a:rPr lang="pl-PL" sz="2200" dirty="0" smtClean="0"/>
              <a:t>(HPS Buxtehude)</a:t>
            </a:r>
            <a:endParaRPr lang="pl-PL" sz="2200" dirty="0"/>
          </a:p>
          <a:p>
            <a:pPr marL="0" indent="0">
              <a:buNone/>
            </a:pPr>
            <a:r>
              <a:rPr lang="pl-PL" sz="2200" dirty="0"/>
              <a:t>l</a:t>
            </a:r>
            <a:r>
              <a:rPr lang="pl-PL" sz="2200" dirty="0" smtClean="0"/>
              <a:t>uty 2019- czerwiec 2019 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3000" dirty="0"/>
              <a:t>3. </a:t>
            </a:r>
            <a:r>
              <a:rPr lang="pl-PL" sz="3000" dirty="0" smtClean="0"/>
              <a:t>Tradycje i nowoczesność </a:t>
            </a:r>
            <a:r>
              <a:rPr lang="pl-PL" sz="2200" dirty="0" smtClean="0"/>
              <a:t>(VKS </a:t>
            </a:r>
            <a:r>
              <a:rPr lang="pl-PL" sz="2200" dirty="0" err="1" smtClean="0"/>
              <a:t>Växjö</a:t>
            </a:r>
            <a:r>
              <a:rPr lang="pl-PL" sz="2200" dirty="0" smtClean="0"/>
              <a:t>)</a:t>
            </a:r>
          </a:p>
          <a:p>
            <a:pPr marL="0" indent="0">
              <a:buNone/>
            </a:pPr>
            <a:r>
              <a:rPr lang="pl-PL" sz="2200" dirty="0"/>
              <a:t>w</a:t>
            </a:r>
            <a:r>
              <a:rPr lang="pl-PL" sz="2200" dirty="0" smtClean="0"/>
              <a:t>rzesień 2019-styczeń 2020 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3000" dirty="0"/>
              <a:t>4. </a:t>
            </a:r>
            <a:r>
              <a:rPr lang="pl-PL" sz="3000" dirty="0" smtClean="0"/>
              <a:t>Ojczyzna i </a:t>
            </a:r>
            <a:r>
              <a:rPr lang="pl-PL" sz="3000" dirty="0"/>
              <a:t>ś</a:t>
            </a:r>
            <a:r>
              <a:rPr lang="pl-PL" sz="3000" dirty="0" smtClean="0"/>
              <a:t>wiat </a:t>
            </a:r>
            <a:r>
              <a:rPr lang="pl-PL" sz="2200" dirty="0" smtClean="0"/>
              <a:t>(BG-BRG </a:t>
            </a:r>
            <a:r>
              <a:rPr lang="pl-PL" sz="2200" dirty="0" err="1" smtClean="0"/>
              <a:t>Kufstein</a:t>
            </a:r>
            <a:r>
              <a:rPr lang="pl-PL" sz="2200" dirty="0" smtClean="0"/>
              <a:t>) </a:t>
            </a:r>
            <a:r>
              <a:rPr lang="pl-PL" sz="3000" dirty="0" smtClean="0"/>
              <a:t>                                                                 </a:t>
            </a:r>
            <a:r>
              <a:rPr lang="pl-PL" sz="2200" dirty="0" smtClean="0"/>
              <a:t>styczeń 2020-maj 2020 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sz="3000" dirty="0"/>
              <a:t>5. </a:t>
            </a:r>
            <a:r>
              <a:rPr lang="pl-PL" sz="3000" dirty="0" smtClean="0"/>
              <a:t>Warto czytać </a:t>
            </a:r>
            <a:r>
              <a:rPr lang="pl-PL" sz="2200" dirty="0" smtClean="0"/>
              <a:t>(DNG Budapeszt)</a:t>
            </a:r>
          </a:p>
          <a:p>
            <a:pPr marL="0" indent="0">
              <a:buNone/>
            </a:pPr>
            <a:r>
              <a:rPr lang="pl-PL" sz="2200" dirty="0" smtClean="0"/>
              <a:t>październik 2018-maj 2020 </a:t>
            </a:r>
          </a:p>
        </p:txBody>
      </p:sp>
    </p:spTree>
    <p:extLst>
      <p:ext uri="{BB962C8B-B14F-4D97-AF65-F5344CB8AC3E}">
        <p14:creationId xmlns:p14="http://schemas.microsoft.com/office/powerpoint/2010/main" val="350574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kern="2000" dirty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Projekty uczniowskie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Projekty tematyczne będą realizowane                  w oparciu o: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spólnie wypracowany kanon 16 książek</a:t>
            </a:r>
          </a:p>
          <a:p>
            <a:pPr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twory literackie omawiane w ramach programów nauczania</a:t>
            </a:r>
          </a:p>
          <a:p>
            <a:pPr>
              <a:buFontTx/>
              <a:buChar char="-"/>
            </a:pPr>
            <a:r>
              <a:rPr lang="pl-PL" dirty="0"/>
              <a:t>k</a:t>
            </a:r>
            <a:r>
              <a:rPr lang="pl-PL" dirty="0" smtClean="0"/>
              <a:t>siążki przeczytane w czasie wolnym</a:t>
            </a:r>
          </a:p>
        </p:txBody>
      </p:sp>
    </p:spTree>
    <p:extLst>
      <p:ext uri="{BB962C8B-B14F-4D97-AF65-F5344CB8AC3E}">
        <p14:creationId xmlns:p14="http://schemas.microsoft.com/office/powerpoint/2010/main" val="183628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586" y="404664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Działania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586" y="1916832"/>
            <a:ext cx="8010846" cy="4497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sz="2800" dirty="0" smtClean="0"/>
              <a:t>całoroczna </a:t>
            </a:r>
            <a:r>
              <a:rPr lang="pl-PL" sz="2800" dirty="0"/>
              <a:t>praca w </a:t>
            </a:r>
            <a:r>
              <a:rPr lang="pl-PL" sz="2800" dirty="0" err="1"/>
              <a:t>TwinSpace</a:t>
            </a:r>
            <a:r>
              <a:rPr lang="pl-PL" sz="2800" dirty="0"/>
              <a:t> projektu </a:t>
            </a:r>
            <a:r>
              <a:rPr lang="pl-PL" sz="2800" dirty="0" smtClean="0"/>
              <a:t>                      na platformie edukacyjnej </a:t>
            </a:r>
            <a:r>
              <a:rPr lang="pl-PL" sz="2800" dirty="0" err="1" smtClean="0"/>
              <a:t>eTwinning</a:t>
            </a:r>
            <a:r>
              <a:rPr lang="pl-PL" sz="2800" dirty="0" smtClean="0"/>
              <a:t> </a:t>
            </a:r>
          </a:p>
          <a:p>
            <a:pPr marL="457200" indent="-457200">
              <a:buAutoNum type="arabicPeriod"/>
            </a:pPr>
            <a:endParaRPr lang="pl-PL" sz="1100" dirty="0" smtClean="0"/>
          </a:p>
          <a:p>
            <a:pPr marL="457200" indent="-457200">
              <a:buAutoNum type="arabicPeriod"/>
            </a:pPr>
            <a:r>
              <a:rPr lang="pl-PL" sz="2800" dirty="0" smtClean="0"/>
              <a:t>międzynarodowe </a:t>
            </a:r>
            <a:r>
              <a:rPr lang="pl-PL" sz="2800" dirty="0"/>
              <a:t>spotkania projektowe </a:t>
            </a:r>
            <a:r>
              <a:rPr lang="pl-PL" sz="2800" dirty="0" smtClean="0"/>
              <a:t>                            i tygodniowe klasy </a:t>
            </a:r>
            <a:r>
              <a:rPr lang="pl-PL" sz="2800" dirty="0"/>
              <a:t>międzykulturowe </a:t>
            </a:r>
            <a:endParaRPr lang="pl-PL" sz="2800" dirty="0" smtClean="0"/>
          </a:p>
          <a:p>
            <a:pPr marL="457200" indent="-457200">
              <a:buAutoNum type="arabicPeriod"/>
            </a:pPr>
            <a:endParaRPr lang="pl-PL" sz="1100" dirty="0" smtClean="0"/>
          </a:p>
          <a:p>
            <a:pPr marL="457200" indent="-457200">
              <a:buAutoNum type="arabicPeriod"/>
            </a:pPr>
            <a:r>
              <a:rPr lang="pl-PL" sz="2800" dirty="0" smtClean="0"/>
              <a:t>kampanie czytelnicze</a:t>
            </a:r>
          </a:p>
        </p:txBody>
      </p:sp>
    </p:spTree>
    <p:extLst>
      <p:ext uri="{BB962C8B-B14F-4D97-AF65-F5344CB8AC3E}">
        <p14:creationId xmlns:p14="http://schemas.microsoft.com/office/powerpoint/2010/main" val="67035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Praca na platformie </a:t>
            </a:r>
            <a:r>
              <a:rPr lang="pl-PL" kern="2000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eTwinning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Każdy z 4 projektów tematycznych Erasmus+ będzie oddzielnym projektem </a:t>
            </a:r>
            <a:r>
              <a:rPr lang="pl-PL" dirty="0" err="1" smtClean="0"/>
              <a:t>eTwinning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Dialog międzykulturowy w </a:t>
            </a:r>
            <a:r>
              <a:rPr lang="pl-PL" dirty="0" err="1" smtClean="0"/>
              <a:t>TwinSpace</a:t>
            </a:r>
            <a:r>
              <a:rPr lang="pl-PL" dirty="0" smtClean="0"/>
              <a:t> projektu będzie budowany poprzez dyskusyjne fora czytelnicze.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231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491</Words>
  <Application>Microsoft Office PowerPoint</Application>
  <PresentationFormat>Pokaz na ekranie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Cooper Black</vt:lpstr>
      <vt:lpstr>Cooper Std Black</vt:lpstr>
      <vt:lpstr>Tekton Pro Ext</vt:lpstr>
      <vt:lpstr>Motyw pakietu Office</vt:lpstr>
      <vt:lpstr>Projekt Erasmus+/ eTwinning „Czytaj z nami”   </vt:lpstr>
      <vt:lpstr>Wyniki konkursu 2018</vt:lpstr>
      <vt:lpstr>Szkoły uczestniczące</vt:lpstr>
      <vt:lpstr>Informacje podstawowe</vt:lpstr>
      <vt:lpstr>Działania projektowe</vt:lpstr>
      <vt:lpstr>1. Projekty uczniowskie</vt:lpstr>
      <vt:lpstr>Projekty uczniowskie</vt:lpstr>
      <vt:lpstr>Działania projektowe</vt:lpstr>
      <vt:lpstr>Praca na platformie eTwinning</vt:lpstr>
      <vt:lpstr>Międzynarodowe spotkania projektowe</vt:lpstr>
      <vt:lpstr>Międzynarodowe spotkania projektowe</vt:lpstr>
      <vt:lpstr>Kampanie czytelnicze „Czytaj z nami!”</vt:lpstr>
      <vt:lpstr>2. Praktyczna edukacja międzykulturowa</vt:lpstr>
      <vt:lpstr>Oczekiwane rezultaty</vt:lpstr>
      <vt:lpstr>Nauczyciele zaangażowani w projekt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Przygoda z Comeniusem  (Zmieniam się)</dc:title>
  <dc:creator>Cudak</dc:creator>
  <cp:lastModifiedBy>b.cudak</cp:lastModifiedBy>
  <cp:revision>173</cp:revision>
  <dcterms:created xsi:type="dcterms:W3CDTF">2013-04-12T15:06:35Z</dcterms:created>
  <dcterms:modified xsi:type="dcterms:W3CDTF">2019-10-26T17:59:11Z</dcterms:modified>
</cp:coreProperties>
</file>