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1" r:id="rId6"/>
    <p:sldId id="264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77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44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85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41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76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53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77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981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5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76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D064-BABF-4BBB-ABC2-C917778481C3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B8ECA-C236-4227-B8BD-45331433D6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34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82767-1086-47C5-983A-06FB4E1109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1F9E11-AD26-4D56-9AB7-840DA02B2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BC06D3-EB44-4AB9-B675-83D2116CF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247D77-01CE-43A8-8EE2-367EA35C8A7F}"/>
              </a:ext>
            </a:extLst>
          </p:cNvPr>
          <p:cNvSpPr txBox="1"/>
          <p:nvPr/>
        </p:nvSpPr>
        <p:spPr>
          <a:xfrm>
            <a:off x="3813252" y="2828835"/>
            <a:ext cx="5461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u="sng" dirty="0" smtClean="0">
                <a:latin typeface="Arial Narrow" panose="020B0606020202030204" pitchFamily="34" charset="0"/>
              </a:rPr>
              <a:t>Deutschland</a:t>
            </a:r>
            <a:endParaRPr lang="de-DE" sz="7200" u="sng" dirty="0">
              <a:latin typeface="Arial Narrow" panose="020B0606020202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6F38A88-0751-406F-9C7E-B44467307F94}"/>
              </a:ext>
            </a:extLst>
          </p:cNvPr>
          <p:cNvSpPr txBox="1"/>
          <p:nvPr/>
        </p:nvSpPr>
        <p:spPr>
          <a:xfrm>
            <a:off x="8345634" y="6488668"/>
            <a:ext cx="3919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Eine  Präsentation von </a:t>
            </a:r>
            <a:r>
              <a:rPr lang="de-DE" dirty="0" smtClean="0"/>
              <a:t>Pia, Celina </a:t>
            </a:r>
            <a:r>
              <a:rPr lang="de-DE" dirty="0"/>
              <a:t>Henry</a:t>
            </a:r>
          </a:p>
        </p:txBody>
      </p:sp>
    </p:spTree>
    <p:extLst>
      <p:ext uri="{BB962C8B-B14F-4D97-AF65-F5344CB8AC3E}">
        <p14:creationId xmlns:p14="http://schemas.microsoft.com/office/powerpoint/2010/main" val="200033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86EA9C-1210-405D-8DC7-D060FA9C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de-DE" b="1" u="sng" dirty="0"/>
              <a:t>Allgemeine Infos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41600A-E329-4AEF-8964-9C7BA2119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475363"/>
            <a:ext cx="3425957" cy="3906793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739C43-6ADF-4B5B-B5AC-AE47C8D2C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2022601"/>
            <a:ext cx="7161017" cy="4154361"/>
          </a:xfrm>
        </p:spPr>
        <p:txBody>
          <a:bodyPr>
            <a:normAutofit/>
          </a:bodyPr>
          <a:lstStyle/>
          <a:p>
            <a:r>
              <a:rPr lang="de-DE" sz="2000" dirty="0"/>
              <a:t>Hauptstadt: Berlin (ca. 3,6Mio. Einwohner)</a:t>
            </a:r>
          </a:p>
          <a:p>
            <a:r>
              <a:rPr lang="de-DE" sz="2000" dirty="0"/>
              <a:t>Einwohnerzahl: ca. 83Mio.</a:t>
            </a:r>
          </a:p>
          <a:p>
            <a:r>
              <a:rPr lang="de-DE" sz="2000" dirty="0"/>
              <a:t>Fläche: 357.385,71km² (viert größtes Land in der EU)</a:t>
            </a:r>
          </a:p>
          <a:p>
            <a:r>
              <a:rPr lang="de-DE" sz="2000" dirty="0"/>
              <a:t>Anzahl der Bundesländer: 16</a:t>
            </a:r>
          </a:p>
          <a:p>
            <a:r>
              <a:rPr lang="de-DE" sz="2000" dirty="0"/>
              <a:t>Mitglied der EU seit 1951 </a:t>
            </a:r>
          </a:p>
          <a:p>
            <a:r>
              <a:rPr lang="de-DE" sz="2000" dirty="0"/>
              <a:t>Gründungstag: 03. Oktober 1990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9200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5FE125-3D45-4ED9-A764-6093FF564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19" y="249223"/>
            <a:ext cx="6359554" cy="6359554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C4DBEEB-45EB-49CF-82D5-3FC4CA898B03}"/>
              </a:ext>
            </a:extLst>
          </p:cNvPr>
          <p:cNvCxnSpPr/>
          <p:nvPr/>
        </p:nvCxnSpPr>
        <p:spPr>
          <a:xfrm flipH="1">
            <a:off x="9679833" y="3246877"/>
            <a:ext cx="604007" cy="411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8F01A33F-FDC2-4210-B25D-2FBAB6D98545}"/>
              </a:ext>
            </a:extLst>
          </p:cNvPr>
          <p:cNvSpPr txBox="1"/>
          <p:nvPr/>
        </p:nvSpPr>
        <p:spPr>
          <a:xfrm>
            <a:off x="10254004" y="3008744"/>
            <a:ext cx="71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Polen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BFB120D-55FA-44C3-8590-F8868591DF1E}"/>
              </a:ext>
            </a:extLst>
          </p:cNvPr>
          <p:cNvCxnSpPr>
            <a:cxnSpLocks/>
          </p:cNvCxnSpPr>
          <p:nvPr/>
        </p:nvCxnSpPr>
        <p:spPr>
          <a:xfrm flipH="1">
            <a:off x="9035433" y="4110605"/>
            <a:ext cx="621566" cy="41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42ACDDB-C5FC-4BC3-9CFA-BFE0F8240322}"/>
              </a:ext>
            </a:extLst>
          </p:cNvPr>
          <p:cNvCxnSpPr>
            <a:cxnSpLocks/>
          </p:cNvCxnSpPr>
          <p:nvPr/>
        </p:nvCxnSpPr>
        <p:spPr>
          <a:xfrm flipH="1" flipV="1">
            <a:off x="9139340" y="4499330"/>
            <a:ext cx="838908" cy="3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2358C18A-B337-4050-A8F4-8C1E5C6D23B0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8197041" y="4588779"/>
            <a:ext cx="147969" cy="4482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DEE0516D-2170-49E2-A7AA-6421C2B7C2BF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6700189" y="3933794"/>
            <a:ext cx="1253800" cy="91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FBC1BA0E-710A-47D1-9F48-C601429C581E}"/>
              </a:ext>
            </a:extLst>
          </p:cNvPr>
          <p:cNvCxnSpPr>
            <a:cxnSpLocks/>
          </p:cNvCxnSpPr>
          <p:nvPr/>
        </p:nvCxnSpPr>
        <p:spPr>
          <a:xfrm flipV="1">
            <a:off x="6976470" y="4110605"/>
            <a:ext cx="1126735" cy="261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9794A40-4913-4288-A188-0053ECB4D971}"/>
              </a:ext>
            </a:extLst>
          </p:cNvPr>
          <p:cNvCxnSpPr>
            <a:cxnSpLocks/>
          </p:cNvCxnSpPr>
          <p:nvPr/>
        </p:nvCxnSpPr>
        <p:spPr>
          <a:xfrm>
            <a:off x="7855368" y="2943099"/>
            <a:ext cx="197243" cy="7260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8EF93608-46DD-4FBF-B66B-D0B289BDD593}"/>
              </a:ext>
            </a:extLst>
          </p:cNvPr>
          <p:cNvSpPr txBox="1"/>
          <p:nvPr/>
        </p:nvSpPr>
        <p:spPr>
          <a:xfrm>
            <a:off x="9656999" y="3883995"/>
            <a:ext cx="226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Tschechische Republik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C2F2454-6086-474A-8C97-A6819DC53800}"/>
              </a:ext>
            </a:extLst>
          </p:cNvPr>
          <p:cNvSpPr txBox="1"/>
          <p:nvPr/>
        </p:nvSpPr>
        <p:spPr>
          <a:xfrm>
            <a:off x="9978248" y="4330383"/>
            <a:ext cx="115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Österreich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826A4CD3-F220-4EA8-9F30-73BB88E91799}"/>
              </a:ext>
            </a:extLst>
          </p:cNvPr>
          <p:cNvSpPr txBox="1"/>
          <p:nvPr/>
        </p:nvSpPr>
        <p:spPr>
          <a:xfrm>
            <a:off x="7731432" y="5037067"/>
            <a:ext cx="93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Schweiz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617D459-1D33-44C5-8604-5CED48BF94ED}"/>
              </a:ext>
            </a:extLst>
          </p:cNvPr>
          <p:cNvSpPr txBox="1"/>
          <p:nvPr/>
        </p:nvSpPr>
        <p:spPr>
          <a:xfrm>
            <a:off x="5847573" y="4192885"/>
            <a:ext cx="122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Luxemburg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8443D47-B3EF-498C-955E-30BACD197ABC}"/>
              </a:ext>
            </a:extLst>
          </p:cNvPr>
          <p:cNvSpPr txBox="1"/>
          <p:nvPr/>
        </p:nvSpPr>
        <p:spPr>
          <a:xfrm>
            <a:off x="6961539" y="263941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Niederlande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514C043-F0D2-4A39-93E4-B73A403CA486}"/>
              </a:ext>
            </a:extLst>
          </p:cNvPr>
          <p:cNvSpPr txBox="1"/>
          <p:nvPr/>
        </p:nvSpPr>
        <p:spPr>
          <a:xfrm>
            <a:off x="5823026" y="384038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Belgien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1BCB8468-A7AB-4C9E-8BD2-46EFE849EE03}"/>
              </a:ext>
            </a:extLst>
          </p:cNvPr>
          <p:cNvCxnSpPr/>
          <p:nvPr/>
        </p:nvCxnSpPr>
        <p:spPr>
          <a:xfrm flipH="1">
            <a:off x="8483834" y="2747395"/>
            <a:ext cx="695325" cy="333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55D8298F-ACC7-4849-A3DC-8B6B0EBD7EA8}"/>
              </a:ext>
            </a:extLst>
          </p:cNvPr>
          <p:cNvSpPr txBox="1"/>
          <p:nvPr/>
        </p:nvSpPr>
        <p:spPr>
          <a:xfrm>
            <a:off x="9139340" y="2507033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Dänemark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E7109E84-ABB5-4388-B9E3-66BE6456F351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6733532" y="4588779"/>
            <a:ext cx="934750" cy="114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A714574B-9B2F-4FA1-91AF-0A071A77C04B}"/>
              </a:ext>
            </a:extLst>
          </p:cNvPr>
          <p:cNvSpPr txBox="1"/>
          <p:nvPr/>
        </p:nvSpPr>
        <p:spPr>
          <a:xfrm>
            <a:off x="5565968" y="4518311"/>
            <a:ext cx="116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Frankreich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59382B4-BD97-4197-93D8-8D1719412EC5}"/>
              </a:ext>
            </a:extLst>
          </p:cNvPr>
          <p:cNvSpPr txBox="1"/>
          <p:nvPr/>
        </p:nvSpPr>
        <p:spPr>
          <a:xfrm>
            <a:off x="5565968" y="3655719"/>
            <a:ext cx="4395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u="sng" dirty="0">
                <a:solidFill>
                  <a:schemeClr val="bg1"/>
                </a:solidFill>
              </a:rPr>
              <a:t>DE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521D917-1E7C-4D1C-B680-9CC57340F018}"/>
              </a:ext>
            </a:extLst>
          </p:cNvPr>
          <p:cNvSpPr txBox="1"/>
          <p:nvPr/>
        </p:nvSpPr>
        <p:spPr>
          <a:xfrm>
            <a:off x="512338" y="560241"/>
            <a:ext cx="45086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u="sng" dirty="0">
                <a:solidFill>
                  <a:schemeClr val="bg1"/>
                </a:solidFill>
                <a:latin typeface="+mj-lt"/>
              </a:rPr>
              <a:t>Nachbarstaaten</a:t>
            </a:r>
            <a:r>
              <a:rPr lang="de-DE" sz="5400" b="1" u="sng" dirty="0">
                <a:latin typeface="+mj-lt"/>
              </a:rPr>
              <a:t> </a:t>
            </a:r>
            <a:r>
              <a:rPr lang="de-DE" sz="5400" b="1" u="sng" dirty="0">
                <a:solidFill>
                  <a:schemeClr val="bg1"/>
                </a:solidFill>
                <a:latin typeface="+mj-lt"/>
              </a:rPr>
              <a:t>Deutschlands</a:t>
            </a:r>
          </a:p>
          <a:p>
            <a:endParaRPr lang="de-DE" sz="5400" b="1" u="sng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Deutschland hat insgesamt neun Nachbarsstaaten</a:t>
            </a:r>
          </a:p>
          <a:p>
            <a:r>
              <a:rPr lang="de-DE" sz="2800" dirty="0">
                <a:solidFill>
                  <a:schemeClr val="bg1"/>
                </a:solidFill>
              </a:rPr>
              <a:t>      </a:t>
            </a:r>
          </a:p>
          <a:p>
            <a:r>
              <a:rPr lang="de-DE" sz="2800" b="1" u="sng" dirty="0">
                <a:solidFill>
                  <a:schemeClr val="bg1"/>
                </a:solidFill>
              </a:rPr>
              <a:t>      </a:t>
            </a:r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833A2265-0AC0-438C-9F07-153BB4B680C7}"/>
              </a:ext>
            </a:extLst>
          </p:cNvPr>
          <p:cNvSpPr/>
          <p:nvPr/>
        </p:nvSpPr>
        <p:spPr>
          <a:xfrm>
            <a:off x="1054524" y="4482265"/>
            <a:ext cx="1082501" cy="66131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6643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>
                <a:solidFill>
                  <a:schemeClr val="bg1"/>
                </a:solidFill>
                <a:latin typeface="+mn-lt"/>
              </a:rPr>
              <a:t>Sehenswürdigkeiten</a:t>
            </a:r>
            <a:endParaRPr lang="de-DE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093384"/>
            <a:ext cx="5183188" cy="3455458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839788" y="2096294"/>
            <a:ext cx="5181600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21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84FF4-D193-4A60-95B3-8FB83E99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71" y="393117"/>
            <a:ext cx="10515600" cy="1325563"/>
          </a:xfrm>
        </p:spPr>
        <p:txBody>
          <a:bodyPr/>
          <a:lstStyle/>
          <a:p>
            <a:r>
              <a:rPr lang="de-DE" b="1" u="sng" dirty="0" smtClean="0">
                <a:solidFill>
                  <a:schemeClr val="bg1"/>
                </a:solidFill>
              </a:rPr>
              <a:t>Bekannte Schriftsteller</a:t>
            </a:r>
            <a:endParaRPr lang="de-DE" b="1" u="sng" dirty="0"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3403321" y="2001440"/>
            <a:ext cx="2806506" cy="476629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chemeClr val="bg1"/>
                </a:solidFill>
              </a:rPr>
              <a:t>Nobelpreisträger für Literatur (1929)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1800" b="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Buddenbrooks</a:t>
            </a:r>
            <a:endParaRPr lang="de-DE" sz="1800" b="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Weitere bekannte Werke:</a:t>
            </a:r>
          </a:p>
          <a:p>
            <a:r>
              <a:rPr lang="de-DE" sz="18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  Tristan </a:t>
            </a:r>
          </a:p>
          <a:p>
            <a:r>
              <a:rPr lang="de-DE" sz="18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  Der Zauberberg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sym typeface="Wingdings" panose="05000000000000000000" pitchFamily="2" charset="2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97405" y="1636438"/>
            <a:ext cx="2736526" cy="47567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b="1" u="sng" dirty="0" smtClean="0">
                <a:solidFill>
                  <a:schemeClr val="bg1"/>
                </a:solidFill>
              </a:rPr>
              <a:t>Paul Thomas Mann </a:t>
            </a:r>
          </a:p>
          <a:p>
            <a:endParaRPr lang="de-DE" sz="2000" dirty="0" smtClean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 smtClean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 smtClean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 smtClean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endParaRPr lang="de-DE" sz="2000" dirty="0" smtClean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1050" dirty="0" smtClean="0">
                <a:solidFill>
                  <a:schemeClr val="bg1"/>
                </a:solidFill>
              </a:rPr>
              <a:t> (Geb.: 6. Juni 1875 in Lübeck)</a:t>
            </a:r>
          </a:p>
          <a:p>
            <a:pPr marL="0" indent="0">
              <a:buNone/>
            </a:pPr>
            <a:r>
              <a:rPr lang="de-DE" sz="1050" dirty="0">
                <a:solidFill>
                  <a:schemeClr val="bg1"/>
                </a:solidFill>
              </a:rPr>
              <a:t> </a:t>
            </a:r>
            <a:endParaRPr lang="de-DE" sz="1050" dirty="0" smtClean="0">
              <a:solidFill>
                <a:schemeClr val="bg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9323659" y="2425213"/>
            <a:ext cx="2733870" cy="45532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bg1"/>
                </a:solidFill>
              </a:rPr>
              <a:t>Verfasser von Theaterdramen, Gedichten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0" dirty="0" smtClean="0">
                <a:solidFill>
                  <a:schemeClr val="bg1"/>
                </a:solidFill>
              </a:rPr>
              <a:t>Bekannte Werke:</a:t>
            </a:r>
          </a:p>
          <a:p>
            <a:r>
              <a:rPr lang="de-DE" sz="2000" b="0" dirty="0">
                <a:solidFill>
                  <a:schemeClr val="bg1"/>
                </a:solidFill>
              </a:rPr>
              <a:t> </a:t>
            </a:r>
            <a:r>
              <a:rPr lang="de-DE" sz="20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de-DE" sz="2000" b="0" dirty="0" smtClean="0">
                <a:solidFill>
                  <a:schemeClr val="bg1"/>
                </a:solidFill>
              </a:rPr>
              <a:t> </a:t>
            </a:r>
            <a:r>
              <a:rPr lang="de-DE" sz="2000" b="0" dirty="0" smtClean="0">
                <a:solidFill>
                  <a:schemeClr val="bg1"/>
                </a:solidFill>
              </a:rPr>
              <a:t>Faust </a:t>
            </a:r>
            <a:r>
              <a:rPr lang="de-DE" sz="2000" b="0" dirty="0" smtClean="0">
                <a:solidFill>
                  <a:schemeClr val="bg1"/>
                </a:solidFill>
              </a:rPr>
              <a:t>(1808)</a:t>
            </a:r>
          </a:p>
          <a:p>
            <a:r>
              <a:rPr lang="de-DE" sz="2000" b="0" dirty="0" smtClean="0">
                <a:solidFill>
                  <a:schemeClr val="bg1"/>
                </a:solidFill>
              </a:rPr>
              <a:t> </a:t>
            </a:r>
            <a:r>
              <a:rPr lang="de-DE" sz="2000" b="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de-DE" sz="2000" b="0" dirty="0" smtClean="0">
                <a:solidFill>
                  <a:schemeClr val="bg1"/>
                </a:solidFill>
              </a:rPr>
              <a:t> Der Erlkönig (1782)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bg1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82171" y="2476600"/>
            <a:ext cx="2425867" cy="3076440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sz="quarter" idx="4"/>
          </p:nvPr>
        </p:nvSpPr>
        <p:spPr>
          <a:xfrm>
            <a:off x="6553685" y="1638899"/>
            <a:ext cx="2674691" cy="4442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200" b="1" u="sng" dirty="0" smtClean="0">
                <a:solidFill>
                  <a:schemeClr val="bg1"/>
                </a:solidFill>
              </a:rPr>
              <a:t>Johann Wolfgang von        Goethe</a:t>
            </a:r>
          </a:p>
          <a:p>
            <a:endParaRPr lang="de-DE" sz="1100" dirty="0" smtClean="0">
              <a:solidFill>
                <a:schemeClr val="bg1"/>
              </a:solidFill>
            </a:endParaRPr>
          </a:p>
          <a:p>
            <a:endParaRPr lang="de-DE" sz="1100" dirty="0">
              <a:solidFill>
                <a:schemeClr val="bg1"/>
              </a:solidFill>
            </a:endParaRPr>
          </a:p>
          <a:p>
            <a:endParaRPr lang="de-DE" sz="1100" dirty="0" smtClean="0">
              <a:solidFill>
                <a:schemeClr val="bg1"/>
              </a:solidFill>
            </a:endParaRPr>
          </a:p>
          <a:p>
            <a:endParaRPr lang="de-DE" sz="1100" dirty="0">
              <a:solidFill>
                <a:schemeClr val="bg1"/>
              </a:solidFill>
            </a:endParaRPr>
          </a:p>
          <a:p>
            <a:endParaRPr lang="de-DE" sz="1100" dirty="0" smtClean="0">
              <a:solidFill>
                <a:schemeClr val="bg1"/>
              </a:solidFill>
            </a:endParaRPr>
          </a:p>
          <a:p>
            <a:endParaRPr lang="de-DE" sz="1100" dirty="0">
              <a:solidFill>
                <a:schemeClr val="bg1"/>
              </a:solidFill>
            </a:endParaRPr>
          </a:p>
          <a:p>
            <a:endParaRPr lang="de-DE" sz="1100" dirty="0" smtClean="0">
              <a:solidFill>
                <a:schemeClr val="bg1"/>
              </a:solidFill>
            </a:endParaRPr>
          </a:p>
          <a:p>
            <a:endParaRPr lang="de-DE" sz="1100" dirty="0">
              <a:solidFill>
                <a:schemeClr val="bg1"/>
              </a:solidFill>
            </a:endParaRPr>
          </a:p>
          <a:p>
            <a:endParaRPr lang="de-DE" sz="1100" dirty="0" smtClean="0">
              <a:solidFill>
                <a:schemeClr val="bg1"/>
              </a:solidFill>
            </a:endParaRPr>
          </a:p>
          <a:p>
            <a:endParaRPr lang="de-DE" sz="1100" dirty="0">
              <a:solidFill>
                <a:schemeClr val="bg1"/>
              </a:solidFill>
            </a:endParaRPr>
          </a:p>
          <a:p>
            <a:endParaRPr lang="de-DE" sz="1100" dirty="0" smtClean="0">
              <a:solidFill>
                <a:schemeClr val="bg1"/>
              </a:solidFill>
            </a:endParaRPr>
          </a:p>
          <a:p>
            <a:endParaRPr lang="de-DE" sz="1100" dirty="0">
              <a:solidFill>
                <a:schemeClr val="bg1"/>
              </a:solidFill>
            </a:endParaRPr>
          </a:p>
          <a:p>
            <a:endParaRPr lang="de-DE" sz="11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105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sz="1050" dirty="0" smtClean="0">
                <a:solidFill>
                  <a:schemeClr val="bg1"/>
                </a:solidFill>
              </a:rPr>
              <a:t>(Geb.. 28</a:t>
            </a:r>
            <a:r>
              <a:rPr lang="de-DE" sz="1050" dirty="0">
                <a:solidFill>
                  <a:schemeClr val="bg1"/>
                </a:solidFill>
              </a:rPr>
              <a:t>. August 1749 in Frankfurt am </a:t>
            </a:r>
            <a:r>
              <a:rPr lang="de-DE" sz="1050" dirty="0" smtClean="0">
                <a:solidFill>
                  <a:schemeClr val="bg1"/>
                </a:solidFill>
              </a:rPr>
              <a:t>Main)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34" y="2324431"/>
            <a:ext cx="2493264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39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28" y="1260588"/>
            <a:ext cx="6096000" cy="4572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5455" y="1368717"/>
            <a:ext cx="2894773" cy="435574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48061" y="1260588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de-DE" b="1" u="sng" dirty="0" err="1" smtClean="0">
                <a:solidFill>
                  <a:schemeClr val="bg1"/>
                </a:solidFill>
              </a:rPr>
              <a:t>Cornlia</a:t>
            </a:r>
            <a:r>
              <a:rPr lang="de-DE" b="1" u="sng" dirty="0" smtClean="0">
                <a:solidFill>
                  <a:schemeClr val="bg1"/>
                </a:solidFill>
              </a:rPr>
              <a:t> Funke</a:t>
            </a:r>
          </a:p>
          <a:p>
            <a:pPr marL="0" indent="0">
              <a:buNone/>
            </a:pPr>
            <a:endParaRPr lang="de-DE" b="1" u="sng" dirty="0" smtClean="0">
              <a:solidFill>
                <a:schemeClr val="bg1"/>
              </a:solidFill>
            </a:endParaRPr>
          </a:p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10. 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</a:rPr>
              <a:t>Dezember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1958 in Dorsten</a:t>
            </a:r>
          </a:p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Bekannte Werke: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Tintenherz (2003)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Herr der Diebe (2000)</a:t>
            </a:r>
            <a:endParaRPr lang="de-DE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de-DE" sz="2000" dirty="0" smtClean="0">
                <a:solidFill>
                  <a:schemeClr val="bg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ihre Werke wurden ebenfalls verfilmt </a:t>
            </a:r>
          </a:p>
        </p:txBody>
      </p:sp>
    </p:spTree>
    <p:extLst>
      <p:ext uri="{BB962C8B-B14F-4D97-AF65-F5344CB8AC3E}">
        <p14:creationId xmlns:p14="http://schemas.microsoft.com/office/powerpoint/2010/main" val="2121108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153D82-7252-4DB8-AE1D-CC676931E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chemeClr val="bg1"/>
                </a:solidFill>
                <a:latin typeface="+mn-lt"/>
              </a:rPr>
              <a:t>Quellen: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6EC598-FB68-493C-8D74-77782C5F0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www.tatsachen-ueber-deutschland.de</a:t>
            </a:r>
          </a:p>
          <a:p>
            <a:r>
              <a:rPr lang="de-DE" dirty="0">
                <a:solidFill>
                  <a:schemeClr val="bg1"/>
                </a:solidFill>
              </a:rPr>
              <a:t>de.wikipedia.org/</a:t>
            </a:r>
            <a:r>
              <a:rPr lang="de-DE" dirty="0" err="1">
                <a:solidFill>
                  <a:schemeClr val="bg1"/>
                </a:solidFill>
              </a:rPr>
              <a:t>wiki</a:t>
            </a:r>
            <a:r>
              <a:rPr lang="de-DE" dirty="0">
                <a:solidFill>
                  <a:schemeClr val="bg1"/>
                </a:solidFill>
              </a:rPr>
              <a:t>/Deutschland</a:t>
            </a:r>
          </a:p>
          <a:p>
            <a:r>
              <a:rPr lang="de-DE" dirty="0">
                <a:solidFill>
                  <a:schemeClr val="bg1"/>
                </a:solidFill>
              </a:rPr>
              <a:t>www.bing.com/images</a:t>
            </a:r>
            <a:r>
              <a:rPr lang="de-DE" dirty="0" smtClean="0">
                <a:solidFill>
                  <a:schemeClr val="bg1"/>
                </a:solidFill>
              </a:rPr>
              <a:t>/</a:t>
            </a:r>
          </a:p>
          <a:p>
            <a:r>
              <a:rPr lang="de-DE" dirty="0">
                <a:solidFill>
                  <a:schemeClr val="bg1"/>
                </a:solidFill>
              </a:rPr>
              <a:t>https://</a:t>
            </a:r>
            <a:r>
              <a:rPr lang="de-DE" dirty="0" smtClean="0">
                <a:solidFill>
                  <a:schemeClr val="bg1"/>
                </a:solidFill>
              </a:rPr>
              <a:t>www.ndr.de/kultur/buch/Norddeutsche-Autoren,schriftsteller101.html</a:t>
            </a:r>
          </a:p>
          <a:p>
            <a:r>
              <a:rPr lang="de-DE" dirty="0">
                <a:solidFill>
                  <a:schemeClr val="bg1"/>
                </a:solidFill>
              </a:rPr>
              <a:t>https://</a:t>
            </a:r>
            <a:r>
              <a:rPr lang="de-DE" dirty="0" smtClean="0">
                <a:solidFill>
                  <a:schemeClr val="bg1"/>
                </a:solidFill>
              </a:rPr>
              <a:t>de.wikipedia.org/wiki/Johann_Wolfgang_von_Goethe#Dramatik</a:t>
            </a:r>
          </a:p>
          <a:p>
            <a:r>
              <a:rPr lang="de-DE" dirty="0">
                <a:solidFill>
                  <a:schemeClr val="bg1"/>
                </a:solidFill>
              </a:rPr>
              <a:t>https://www.studiosus.com/Deutschland/Hamburg/18M4--Die-Elbphilharmonie-in-Hamburg--Eigenanreise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3293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74F8A-6F7F-4706-B562-731C6558F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de-DE" b="1" u="sng">
                <a:solidFill>
                  <a:schemeClr val="bg1"/>
                </a:solidFill>
              </a:rPr>
              <a:t>Vielen Dank für Ihre Aufmerksamkeit!</a:t>
            </a:r>
            <a:endParaRPr lang="de-DE" b="1" u="sng" dirty="0">
              <a:solidFill>
                <a:schemeClr val="bg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10E8C9-751F-4CFA-A34D-FFAB8AC8B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947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204</Words>
  <Application>Microsoft Office PowerPoint</Application>
  <PresentationFormat>Breitbild</PresentationFormat>
  <Paragraphs>91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Arial</vt:lpstr>
      <vt:lpstr>Arial Narrow</vt:lpstr>
      <vt:lpstr>Calibri</vt:lpstr>
      <vt:lpstr>Calibri Light</vt:lpstr>
      <vt:lpstr>Wingdings</vt:lpstr>
      <vt:lpstr>Office Theme</vt:lpstr>
      <vt:lpstr>PowerPoint-Präsentation</vt:lpstr>
      <vt:lpstr>Allgemeine Infos</vt:lpstr>
      <vt:lpstr>PowerPoint-Präsentation</vt:lpstr>
      <vt:lpstr>Sehenswürdigkeiten</vt:lpstr>
      <vt:lpstr>Bekannte Schriftsteller</vt:lpstr>
      <vt:lpstr>PowerPoint-Präsentation</vt:lpstr>
      <vt:lpstr>Quellen: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Henry Röwe</dc:creator>
  <cp:lastModifiedBy>Pia Boje</cp:lastModifiedBy>
  <cp:revision>26</cp:revision>
  <dcterms:created xsi:type="dcterms:W3CDTF">2018-12-14T16:33:43Z</dcterms:created>
  <dcterms:modified xsi:type="dcterms:W3CDTF">2019-02-19T15:21:38Z</dcterms:modified>
</cp:coreProperties>
</file>