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5" d="100"/>
          <a:sy n="115" d="100"/>
        </p:scale>
        <p:origin x="1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518AEC2-2410-4275-99EB-E4A8D5434244}" type="datetimeFigureOut">
              <a:rPr lang="it-IT" smtClean="0"/>
              <a:t>06/10/2020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3356829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18AEC2-2410-4275-99EB-E4A8D5434244}" type="datetimeFigureOut">
              <a:rPr lang="it-IT" smtClean="0"/>
              <a:t>06/10/2020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132237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18AEC2-2410-4275-99EB-E4A8D5434244}" type="datetimeFigureOut">
              <a:rPr lang="it-IT" smtClean="0"/>
              <a:t>06/10/2020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279844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18AEC2-2410-4275-99EB-E4A8D5434244}" type="datetimeFigureOut">
              <a:rPr lang="it-IT" smtClean="0"/>
              <a:t>06/10/2020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243835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1518AEC2-2410-4275-99EB-E4A8D5434244}" type="datetimeFigureOut">
              <a:rPr lang="it-IT" smtClean="0"/>
              <a:t>06/10/2020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312842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518AEC2-2410-4275-99EB-E4A8D5434244}" type="datetimeFigureOut">
              <a:rPr lang="it-IT" smtClean="0"/>
              <a:t>06/10/2020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5125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518AEC2-2410-4275-99EB-E4A8D5434244}" type="datetimeFigureOut">
              <a:rPr lang="it-IT" smtClean="0"/>
              <a:t>06/10/2020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355892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518AEC2-2410-4275-99EB-E4A8D5434244}" type="datetimeFigureOut">
              <a:rPr lang="it-IT" smtClean="0"/>
              <a:t>06/10/2020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276792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518AEC2-2410-4275-99EB-E4A8D5434244}" type="datetimeFigureOut">
              <a:rPr lang="it-IT" smtClean="0"/>
              <a:t>06/10/2020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340601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1518AEC2-2410-4275-99EB-E4A8D5434244}" type="datetimeFigureOut">
              <a:rPr lang="it-IT" smtClean="0"/>
              <a:t>06/10/2020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287854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1518AEC2-2410-4275-99EB-E4A8D5434244}" type="datetimeFigureOut">
              <a:rPr lang="it-IT" smtClean="0"/>
              <a:t>06/10/2020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6DC684D-26F0-4EA8-9833-FA1BA42820A3}" type="slidenum">
              <a:rPr lang="it-IT" smtClean="0"/>
              <a:t>‹N›</a:t>
            </a:fld>
            <a:endParaRPr lang="it-IT"/>
          </a:p>
        </p:txBody>
      </p:sp>
    </p:spTree>
    <p:extLst>
      <p:ext uri="{BB962C8B-B14F-4D97-AF65-F5344CB8AC3E}">
        <p14:creationId xmlns:p14="http://schemas.microsoft.com/office/powerpoint/2010/main" val="214342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8AEC2-2410-4275-99EB-E4A8D5434244}" type="datetimeFigureOut">
              <a:rPr lang="it-IT" smtClean="0"/>
              <a:t>06/10/2020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C684D-26F0-4EA8-9833-FA1BA42820A3}" type="slidenum">
              <a:rPr lang="it-IT" smtClean="0"/>
              <a:t>‹N›</a:t>
            </a:fld>
            <a:endParaRPr lang="it-IT"/>
          </a:p>
        </p:txBody>
      </p:sp>
    </p:spTree>
    <p:extLst>
      <p:ext uri="{BB962C8B-B14F-4D97-AF65-F5344CB8AC3E}">
        <p14:creationId xmlns:p14="http://schemas.microsoft.com/office/powerpoint/2010/main" val="56361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
            <a:ext cx="12191999" cy="6857999"/>
          </a:xfrm>
          <a:prstGeom prst="rect">
            <a:avLst/>
          </a:prstGeom>
        </p:spPr>
      </p:pic>
      <p:sp>
        <p:nvSpPr>
          <p:cNvPr id="8" name="CasellaDiTesto 7"/>
          <p:cNvSpPr txBox="1"/>
          <p:nvPr/>
        </p:nvSpPr>
        <p:spPr>
          <a:xfrm>
            <a:off x="3078479" y="2751891"/>
            <a:ext cx="6035040" cy="1354217"/>
          </a:xfrm>
          <a:prstGeom prst="rect">
            <a:avLst/>
          </a:prstGeom>
          <a:noFill/>
        </p:spPr>
        <p:txBody>
          <a:bodyPr wrap="square" rtlCol="0">
            <a:spAutoFit/>
          </a:bodyPr>
          <a:lstStyle/>
          <a:p>
            <a:pPr algn="ctr"/>
            <a:r>
              <a:rPr lang="de-DE" sz="5400" dirty="0" smtClean="0">
                <a:latin typeface="MV Boli" panose="02000500030200090000" pitchFamily="2" charset="0"/>
                <a:cs typeface="MV Boli" panose="02000500030200090000" pitchFamily="2" charset="0"/>
              </a:rPr>
              <a:t>Friedrich II.</a:t>
            </a:r>
          </a:p>
          <a:p>
            <a:pPr algn="ctr"/>
            <a:r>
              <a:rPr lang="de-DE" sz="2800" dirty="0" smtClean="0">
                <a:latin typeface="MV Boli" panose="02000500030200090000" pitchFamily="2" charset="0"/>
                <a:cs typeface="MV Boli" panose="02000500030200090000" pitchFamily="2" charset="0"/>
              </a:rPr>
              <a:t>„Ein </a:t>
            </a:r>
            <a:r>
              <a:rPr lang="de-DE" sz="2800" dirty="0" smtClean="0">
                <a:latin typeface="MV Boli" panose="02000500030200090000" pitchFamily="2" charset="0"/>
                <a:cs typeface="MV Boli" panose="02000500030200090000" pitchFamily="2" charset="0"/>
              </a:rPr>
              <a:t>fortschrittlicher Herrscher“</a:t>
            </a:r>
            <a:endParaRPr lang="de-DE" sz="2800" dirty="0" smtClean="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259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1"/>
            <a:ext cx="12192000" cy="6857999"/>
          </a:xfrm>
          <a:prstGeom prst="rect">
            <a:avLst/>
          </a:prstGeom>
        </p:spPr>
      </p:pic>
      <p:sp>
        <p:nvSpPr>
          <p:cNvPr id="3" name="CasellaDiTesto 2"/>
          <p:cNvSpPr txBox="1"/>
          <p:nvPr/>
        </p:nvSpPr>
        <p:spPr>
          <a:xfrm>
            <a:off x="-16934" y="805676"/>
            <a:ext cx="6112933" cy="1323439"/>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Friedrich II. von Schwaben war ein sehr gebildeter Mann und Kulturlieber, der sich mit Dichtern, Schriftstellern, Philosophen und Wissenschaftlern umgab. </a:t>
            </a:r>
            <a:endParaRPr lang="it-IT" sz="2000" dirty="0">
              <a:latin typeface="MV Boli" panose="02000500030200090000" pitchFamily="2" charset="0"/>
              <a:cs typeface="MV Boli" panose="02000500030200090000" pitchFamily="2" charset="0"/>
            </a:endParaRPr>
          </a:p>
        </p:txBody>
      </p:sp>
      <p:sp>
        <p:nvSpPr>
          <p:cNvPr id="4" name="CasellaDiTesto 3"/>
          <p:cNvSpPr txBox="1"/>
          <p:nvPr/>
        </p:nvSpPr>
        <p:spPr>
          <a:xfrm>
            <a:off x="-16934" y="2931319"/>
            <a:ext cx="6070600" cy="1015663"/>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In Neapel gründete er die erste staatliche Universität der westlichen Welt und viele andere Schulen in seinem Königreich.</a:t>
            </a:r>
            <a:endParaRPr lang="it-IT" sz="2000" dirty="0">
              <a:latin typeface="MV Boli" panose="02000500030200090000" pitchFamily="2" charset="0"/>
              <a:cs typeface="MV Boli" panose="02000500030200090000" pitchFamily="2" charset="0"/>
            </a:endParaRPr>
          </a:p>
        </p:txBody>
      </p:sp>
      <p:sp>
        <p:nvSpPr>
          <p:cNvPr id="5" name="CasellaDiTesto 4"/>
          <p:cNvSpPr txBox="1"/>
          <p:nvPr/>
        </p:nvSpPr>
        <p:spPr>
          <a:xfrm>
            <a:off x="-16934" y="4749186"/>
            <a:ext cx="6045199" cy="1323439"/>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Friedrich II. hatte eine multikulturelle Ausbildung, tatsächlich sprach er sechs Sprachen (Latein, Sizilianisch, Deutsch, Französisch, Griechisch und Arabisch)</a:t>
            </a:r>
            <a:endParaRPr lang="it-IT" sz="2000" dirty="0">
              <a:latin typeface="MV Boli" panose="02000500030200090000" pitchFamily="2" charset="0"/>
              <a:cs typeface="MV Boli" panose="02000500030200090000" pitchFamily="2" charset="0"/>
            </a:endParaRPr>
          </a:p>
        </p:txBody>
      </p:sp>
      <p:sp>
        <p:nvSpPr>
          <p:cNvPr id="6" name="CasellaDiTesto 5"/>
          <p:cNvSpPr txBox="1"/>
          <p:nvPr/>
        </p:nvSpPr>
        <p:spPr>
          <a:xfrm>
            <a:off x="3382433" y="86044"/>
            <a:ext cx="5427133" cy="523220"/>
          </a:xfrm>
          <a:prstGeom prst="rect">
            <a:avLst/>
          </a:prstGeom>
          <a:noFill/>
        </p:spPr>
        <p:txBody>
          <a:bodyPr wrap="square" rtlCol="0">
            <a:spAutoFit/>
          </a:bodyPr>
          <a:lstStyle/>
          <a:p>
            <a:pPr algn="ctr"/>
            <a:r>
              <a:rPr lang="de-DE" sz="2800" dirty="0" smtClean="0">
                <a:latin typeface="MV Boli" panose="02000500030200090000" pitchFamily="2" charset="0"/>
                <a:cs typeface="MV Boli" panose="02000500030200090000" pitchFamily="2" charset="0"/>
              </a:rPr>
              <a:t>DIE AUSBILDUNG FRIEDRICHS</a:t>
            </a:r>
            <a:endParaRPr lang="it-IT" sz="2800" dirty="0">
              <a:latin typeface="MV Boli" panose="02000500030200090000" pitchFamily="2" charset="0"/>
              <a:cs typeface="MV Boli" panose="02000500030200090000" pitchFamily="2" charset="0"/>
            </a:endParaRPr>
          </a:p>
        </p:txBody>
      </p:sp>
      <p:pic>
        <p:nvPicPr>
          <p:cNvPr id="8" name="Immagine 7"/>
          <p:cNvPicPr>
            <a:picLocks noChangeAspect="1"/>
          </p:cNvPicPr>
          <p:nvPr/>
        </p:nvPicPr>
        <p:blipFill>
          <a:blip r:embed="rId3"/>
          <a:stretch>
            <a:fillRect/>
          </a:stretch>
        </p:blipFill>
        <p:spPr>
          <a:xfrm>
            <a:off x="7900728" y="626092"/>
            <a:ext cx="2418808" cy="3337718"/>
          </a:xfrm>
          <a:prstGeom prst="rect">
            <a:avLst/>
          </a:prstGeom>
        </p:spPr>
      </p:pic>
      <p:pic>
        <p:nvPicPr>
          <p:cNvPr id="9" name="Immagine 8"/>
          <p:cNvPicPr>
            <a:picLocks noChangeAspect="1"/>
          </p:cNvPicPr>
          <p:nvPr/>
        </p:nvPicPr>
        <p:blipFill>
          <a:blip r:embed="rId4"/>
          <a:stretch>
            <a:fillRect/>
          </a:stretch>
        </p:blipFill>
        <p:spPr>
          <a:xfrm>
            <a:off x="6857465" y="4142827"/>
            <a:ext cx="4505334" cy="2536156"/>
          </a:xfrm>
          <a:prstGeom prst="rect">
            <a:avLst/>
          </a:prstGeom>
        </p:spPr>
      </p:pic>
    </p:spTree>
    <p:extLst>
      <p:ext uri="{BB962C8B-B14F-4D97-AF65-F5344CB8AC3E}">
        <p14:creationId xmlns:p14="http://schemas.microsoft.com/office/powerpoint/2010/main" val="142242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sp>
        <p:nvSpPr>
          <p:cNvPr id="3" name="CasellaDiTesto 2"/>
          <p:cNvSpPr txBox="1"/>
          <p:nvPr/>
        </p:nvSpPr>
        <p:spPr>
          <a:xfrm>
            <a:off x="0" y="611156"/>
            <a:ext cx="5802284" cy="1631216"/>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Friedrich II. wurde </a:t>
            </a:r>
            <a:r>
              <a:rPr lang="de-DE" sz="2000" dirty="0">
                <a:latin typeface="MV Boli" panose="02000500030200090000" pitchFamily="2" charset="0"/>
                <a:cs typeface="MV Boli" panose="02000500030200090000" pitchFamily="2" charset="0"/>
              </a:rPr>
              <a:t>vom Papst </a:t>
            </a:r>
            <a:r>
              <a:rPr lang="de-DE" sz="2000" dirty="0" smtClean="0">
                <a:latin typeface="MV Boli" panose="02000500030200090000" pitchFamily="2" charset="0"/>
                <a:cs typeface="MV Boli" panose="02000500030200090000" pitchFamily="2" charset="0"/>
              </a:rPr>
              <a:t>exkommuniziert, weil er während des </a:t>
            </a:r>
            <a:r>
              <a:rPr lang="de-DE" sz="2000" dirty="0">
                <a:latin typeface="MV Boli" panose="02000500030200090000" pitchFamily="2" charset="0"/>
                <a:cs typeface="MV Boli" panose="02000500030200090000" pitchFamily="2" charset="0"/>
              </a:rPr>
              <a:t>fünften Kreuzzugs einen Vertrag mit dem Sultan von Ägypten, der ihm für 10 Jahre Jerusalem übergab.</a:t>
            </a:r>
            <a:endParaRPr lang="it-IT" sz="2000" dirty="0">
              <a:latin typeface="MV Boli" panose="02000500030200090000" pitchFamily="2" charset="0"/>
              <a:cs typeface="MV Boli" panose="02000500030200090000" pitchFamily="2" charset="0"/>
            </a:endParaRPr>
          </a:p>
        </p:txBody>
      </p:sp>
      <p:sp>
        <p:nvSpPr>
          <p:cNvPr id="4" name="CasellaDiTesto 3"/>
          <p:cNvSpPr txBox="1"/>
          <p:nvPr/>
        </p:nvSpPr>
        <p:spPr>
          <a:xfrm>
            <a:off x="0" y="2799499"/>
            <a:ext cx="5835535" cy="1323439"/>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Die Religionspolitik Friedrichs wurde vom Papst Gregor IX. nicht zugestimmt, tatsächlich entschied er, gegen die Muslime nicht zu kämpfen, weil er den Frieden wollte.</a:t>
            </a:r>
            <a:endParaRPr lang="it-IT" sz="2000" dirty="0">
              <a:latin typeface="MV Boli" panose="02000500030200090000" pitchFamily="2" charset="0"/>
              <a:cs typeface="MV Boli" panose="02000500030200090000" pitchFamily="2" charset="0"/>
            </a:endParaRPr>
          </a:p>
        </p:txBody>
      </p:sp>
      <p:sp>
        <p:nvSpPr>
          <p:cNvPr id="5" name="CasellaDiTesto 4"/>
          <p:cNvSpPr txBox="1"/>
          <p:nvPr/>
        </p:nvSpPr>
        <p:spPr>
          <a:xfrm>
            <a:off x="0" y="4674861"/>
            <a:ext cx="5802284" cy="1631216"/>
          </a:xfrm>
          <a:prstGeom prst="rect">
            <a:avLst/>
          </a:prstGeom>
          <a:noFill/>
        </p:spPr>
        <p:txBody>
          <a:bodyPr wrap="square" rtlCol="0">
            <a:spAutoFit/>
          </a:bodyPr>
          <a:lstStyle/>
          <a:p>
            <a:pPr algn="just"/>
            <a:r>
              <a:rPr lang="de-DE" sz="2000" dirty="0">
                <a:latin typeface="MV Boli" panose="02000500030200090000" pitchFamily="2" charset="0"/>
                <a:cs typeface="MV Boli" panose="02000500030200090000" pitchFamily="2" charset="0"/>
              </a:rPr>
              <a:t>Die Herrschaft </a:t>
            </a:r>
            <a:r>
              <a:rPr lang="de-DE" sz="2000" dirty="0" smtClean="0">
                <a:latin typeface="MV Boli" panose="02000500030200090000" pitchFamily="2" charset="0"/>
                <a:cs typeface="MV Boli" panose="02000500030200090000" pitchFamily="2" charset="0"/>
              </a:rPr>
              <a:t>Friedrichs </a:t>
            </a:r>
            <a:r>
              <a:rPr lang="de-DE" sz="2000" dirty="0">
                <a:latin typeface="MV Boli" panose="02000500030200090000" pitchFamily="2" charset="0"/>
                <a:cs typeface="MV Boli" panose="02000500030200090000" pitchFamily="2" charset="0"/>
              </a:rPr>
              <a:t>II. war vor allem von einer </a:t>
            </a:r>
            <a:r>
              <a:rPr lang="de-DE" sz="2000" dirty="0" smtClean="0">
                <a:latin typeface="MV Boli" panose="02000500030200090000" pitchFamily="2" charset="0"/>
                <a:cs typeface="MV Boli" panose="02000500030200090000" pitchFamily="2" charset="0"/>
              </a:rPr>
              <a:t>intensiven, legislativen</a:t>
            </a:r>
            <a:r>
              <a:rPr lang="de-DE" sz="2000" dirty="0">
                <a:latin typeface="MV Boli" panose="02000500030200090000" pitchFamily="2" charset="0"/>
                <a:cs typeface="MV Boli" panose="02000500030200090000" pitchFamily="2" charset="0"/>
              </a:rPr>
              <a:t>, künstlerischen und kulturellen Tätigkeit </a:t>
            </a:r>
            <a:r>
              <a:rPr lang="de-DE" sz="2000" dirty="0" smtClean="0">
                <a:latin typeface="MV Boli" panose="02000500030200090000" pitchFamily="2" charset="0"/>
                <a:cs typeface="MV Boli" panose="02000500030200090000" pitchFamily="2" charset="0"/>
              </a:rPr>
              <a:t>charakterisiert und ihres Ziel </a:t>
            </a:r>
            <a:r>
              <a:rPr lang="de-DE" sz="2000" dirty="0">
                <a:latin typeface="MV Boli" panose="02000500030200090000" pitchFamily="2" charset="0"/>
                <a:cs typeface="MV Boli" panose="02000500030200090000" pitchFamily="2" charset="0"/>
              </a:rPr>
              <a:t>war die Vereinigung von Ländern und </a:t>
            </a:r>
            <a:r>
              <a:rPr lang="de-DE" sz="2000" dirty="0" smtClean="0">
                <a:latin typeface="MV Boli" panose="02000500030200090000" pitchFamily="2" charset="0"/>
                <a:cs typeface="MV Boli" panose="02000500030200090000" pitchFamily="2" charset="0"/>
              </a:rPr>
              <a:t>Völkern.</a:t>
            </a:r>
            <a:endParaRPr lang="it-IT" sz="2000" dirty="0">
              <a:latin typeface="MV Boli" panose="02000500030200090000" pitchFamily="2" charset="0"/>
              <a:cs typeface="MV Boli" panose="02000500030200090000" pitchFamily="2" charset="0"/>
            </a:endParaRPr>
          </a:p>
        </p:txBody>
      </p:sp>
      <p:sp>
        <p:nvSpPr>
          <p:cNvPr id="7" name="CasellaDiTesto 6"/>
          <p:cNvSpPr txBox="1"/>
          <p:nvPr/>
        </p:nvSpPr>
        <p:spPr>
          <a:xfrm>
            <a:off x="4001192" y="43968"/>
            <a:ext cx="4189615" cy="523220"/>
          </a:xfrm>
          <a:prstGeom prst="rect">
            <a:avLst/>
          </a:prstGeom>
          <a:noFill/>
        </p:spPr>
        <p:txBody>
          <a:bodyPr wrap="square" rtlCol="0">
            <a:spAutoFit/>
          </a:bodyPr>
          <a:lstStyle/>
          <a:p>
            <a:r>
              <a:rPr lang="de-DE" sz="2800" dirty="0" smtClean="0">
                <a:latin typeface="MV Boli" panose="02000500030200090000" pitchFamily="2" charset="0"/>
                <a:cs typeface="MV Boli" panose="02000500030200090000" pitchFamily="2" charset="0"/>
              </a:rPr>
              <a:t>DIE RELIGIONSPOLITIK</a:t>
            </a:r>
            <a:endParaRPr lang="it-IT" sz="2800" dirty="0">
              <a:latin typeface="MV Boli" panose="02000500030200090000" pitchFamily="2" charset="0"/>
              <a:cs typeface="MV Boli" panose="02000500030200090000" pitchFamily="2" charset="0"/>
            </a:endParaRPr>
          </a:p>
        </p:txBody>
      </p:sp>
      <p:pic>
        <p:nvPicPr>
          <p:cNvPr id="9" name="Immagine 8"/>
          <p:cNvPicPr>
            <a:picLocks noChangeAspect="1"/>
          </p:cNvPicPr>
          <p:nvPr/>
        </p:nvPicPr>
        <p:blipFill>
          <a:blip r:embed="rId3"/>
          <a:stretch>
            <a:fillRect/>
          </a:stretch>
        </p:blipFill>
        <p:spPr>
          <a:xfrm>
            <a:off x="7182814" y="611157"/>
            <a:ext cx="3536597" cy="2654012"/>
          </a:xfrm>
          <a:prstGeom prst="rect">
            <a:avLst/>
          </a:prstGeom>
        </p:spPr>
      </p:pic>
      <p:pic>
        <p:nvPicPr>
          <p:cNvPr id="10" name="Immagine 9"/>
          <p:cNvPicPr>
            <a:picLocks noChangeAspect="1"/>
          </p:cNvPicPr>
          <p:nvPr/>
        </p:nvPicPr>
        <p:blipFill>
          <a:blip r:embed="rId4"/>
          <a:stretch>
            <a:fillRect/>
          </a:stretch>
        </p:blipFill>
        <p:spPr>
          <a:xfrm>
            <a:off x="7182813" y="3509237"/>
            <a:ext cx="3536597" cy="3104694"/>
          </a:xfrm>
          <a:prstGeom prst="rect">
            <a:avLst/>
          </a:prstGeom>
        </p:spPr>
      </p:pic>
    </p:spTree>
    <p:extLst>
      <p:ext uri="{BB962C8B-B14F-4D97-AF65-F5344CB8AC3E}">
        <p14:creationId xmlns:p14="http://schemas.microsoft.com/office/powerpoint/2010/main" val="48398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0"/>
            <a:ext cx="12191999" cy="6857999"/>
          </a:xfrm>
          <a:prstGeom prst="rect">
            <a:avLst/>
          </a:prstGeom>
        </p:spPr>
      </p:pic>
      <p:sp>
        <p:nvSpPr>
          <p:cNvPr id="4" name="CasellaDiTesto 3"/>
          <p:cNvSpPr txBox="1"/>
          <p:nvPr/>
        </p:nvSpPr>
        <p:spPr>
          <a:xfrm>
            <a:off x="-1" y="780436"/>
            <a:ext cx="6567055" cy="1631216"/>
          </a:xfrm>
          <a:prstGeom prst="rect">
            <a:avLst/>
          </a:prstGeom>
          <a:noFill/>
        </p:spPr>
        <p:txBody>
          <a:bodyPr wrap="square" rtlCol="0">
            <a:spAutoFit/>
          </a:bodyPr>
          <a:lstStyle/>
          <a:p>
            <a:pPr algn="just"/>
            <a:r>
              <a:rPr lang="de-DE" sz="2000" dirty="0">
                <a:latin typeface="MV Boli" panose="02000500030200090000" pitchFamily="2" charset="0"/>
                <a:cs typeface="MV Boli" panose="02000500030200090000" pitchFamily="2" charset="0"/>
              </a:rPr>
              <a:t>Unter Friedrich II. lebten Juden, Christen und Araber in Harmonie zusammen. Der Herrscher selbst umgab sich mit Gelehrten und Künstlern aller Religionen, was für ihn und sein Reich eine kulturelle und wissenschaftliche Bereicherung war.</a:t>
            </a:r>
            <a:endParaRPr lang="it-IT" sz="2000" dirty="0">
              <a:latin typeface="MV Boli" panose="02000500030200090000" pitchFamily="2" charset="0"/>
              <a:cs typeface="MV Boli" panose="02000500030200090000" pitchFamily="2" charset="0"/>
            </a:endParaRPr>
          </a:p>
        </p:txBody>
      </p:sp>
      <p:sp>
        <p:nvSpPr>
          <p:cNvPr id="5" name="CasellaDiTesto 4"/>
          <p:cNvSpPr txBox="1"/>
          <p:nvPr/>
        </p:nvSpPr>
        <p:spPr>
          <a:xfrm>
            <a:off x="0" y="3192088"/>
            <a:ext cx="6575367" cy="1631216"/>
          </a:xfrm>
          <a:prstGeom prst="rect">
            <a:avLst/>
          </a:prstGeom>
          <a:noFill/>
        </p:spPr>
        <p:txBody>
          <a:bodyPr wrap="square" rtlCol="0">
            <a:spAutoFit/>
          </a:bodyPr>
          <a:lstStyle/>
          <a:p>
            <a:pPr algn="just"/>
            <a:r>
              <a:rPr lang="de-DE" sz="2000" dirty="0">
                <a:latin typeface="MV Boli" panose="02000500030200090000" pitchFamily="2" charset="0"/>
                <a:cs typeface="MV Boli" panose="02000500030200090000" pitchFamily="2" charset="0"/>
              </a:rPr>
              <a:t>Er entwickelte neue wissenschaftlich-philosophische Konzepte, bediente sich dem Wissen der antiken griechischen und der arabischen Medizin und führte Dialoge mit jüdisch-muslimischen </a:t>
            </a:r>
            <a:r>
              <a:rPr lang="de-DE" sz="2000" dirty="0" smtClean="0">
                <a:latin typeface="MV Boli" panose="02000500030200090000" pitchFamily="2" charset="0"/>
                <a:cs typeface="MV Boli" panose="02000500030200090000" pitchFamily="2" charset="0"/>
              </a:rPr>
              <a:t>Denkern.</a:t>
            </a:r>
          </a:p>
          <a:p>
            <a:pPr algn="just"/>
            <a:endParaRPr lang="de-DE" sz="2000" dirty="0">
              <a:latin typeface="MV Boli" panose="02000500030200090000" pitchFamily="2" charset="0"/>
              <a:cs typeface="MV Boli" panose="02000500030200090000" pitchFamily="2" charset="0"/>
            </a:endParaRPr>
          </a:p>
        </p:txBody>
      </p:sp>
      <p:sp>
        <p:nvSpPr>
          <p:cNvPr id="6" name="CasellaDiTesto 5"/>
          <p:cNvSpPr txBox="1"/>
          <p:nvPr/>
        </p:nvSpPr>
        <p:spPr>
          <a:xfrm>
            <a:off x="0" y="5332820"/>
            <a:ext cx="6367549" cy="1015663"/>
          </a:xfrm>
          <a:prstGeom prst="rect">
            <a:avLst/>
          </a:prstGeom>
          <a:noFill/>
        </p:spPr>
        <p:txBody>
          <a:bodyPr wrap="square" rtlCol="0">
            <a:spAutoFit/>
          </a:bodyPr>
          <a:lstStyle/>
          <a:p>
            <a:pPr algn="just"/>
            <a:r>
              <a:rPr lang="de-DE" sz="2000" dirty="0" smtClean="0">
                <a:latin typeface="MV Boli" panose="02000500030200090000" pitchFamily="2" charset="0"/>
                <a:cs typeface="MV Boli" panose="02000500030200090000" pitchFamily="2" charset="0"/>
              </a:rPr>
              <a:t>Wegen seiner Weltoffenheit, </a:t>
            </a:r>
            <a:r>
              <a:rPr lang="de-DE" sz="2000" dirty="0">
                <a:latin typeface="MV Boli" panose="02000500030200090000" pitchFamily="2" charset="0"/>
                <a:cs typeface="MV Boli" panose="02000500030200090000" pitchFamily="2" charset="0"/>
              </a:rPr>
              <a:t>stand Friedrich </a:t>
            </a:r>
            <a:r>
              <a:rPr lang="de-DE" sz="2000" dirty="0" smtClean="0">
                <a:latin typeface="MV Boli" panose="02000500030200090000" pitchFamily="2" charset="0"/>
                <a:cs typeface="MV Boli" panose="02000500030200090000" pitchFamily="2" charset="0"/>
              </a:rPr>
              <a:t>II.</a:t>
            </a:r>
          </a:p>
          <a:p>
            <a:pPr algn="just"/>
            <a:r>
              <a:rPr lang="de-DE" sz="2000" dirty="0" smtClean="0">
                <a:latin typeface="MV Boli" panose="02000500030200090000" pitchFamily="2" charset="0"/>
                <a:cs typeface="MV Boli" panose="02000500030200090000" pitchFamily="2" charset="0"/>
              </a:rPr>
              <a:t>immer </a:t>
            </a:r>
            <a:r>
              <a:rPr lang="de-DE" sz="2000" dirty="0">
                <a:latin typeface="MV Boli" panose="02000500030200090000" pitchFamily="2" charset="0"/>
                <a:cs typeface="MV Boli" panose="02000500030200090000" pitchFamily="2" charset="0"/>
              </a:rPr>
              <a:t>im starken Kontrast zu den traditionalistischen Ideologien der Kirche.</a:t>
            </a:r>
          </a:p>
        </p:txBody>
      </p:sp>
      <p:sp>
        <p:nvSpPr>
          <p:cNvPr id="7" name="CasellaDiTesto 6"/>
          <p:cNvSpPr txBox="1"/>
          <p:nvPr/>
        </p:nvSpPr>
        <p:spPr>
          <a:xfrm>
            <a:off x="3647902" y="128608"/>
            <a:ext cx="4896196" cy="523220"/>
          </a:xfrm>
          <a:prstGeom prst="rect">
            <a:avLst/>
          </a:prstGeom>
          <a:noFill/>
        </p:spPr>
        <p:txBody>
          <a:bodyPr wrap="square" rtlCol="0">
            <a:spAutoFit/>
          </a:bodyPr>
          <a:lstStyle/>
          <a:p>
            <a:r>
              <a:rPr lang="de-DE" sz="2800" dirty="0" smtClean="0">
                <a:latin typeface="MV Boli" panose="02000500030200090000" pitchFamily="2" charset="0"/>
                <a:cs typeface="MV Boli" panose="02000500030200090000" pitchFamily="2" charset="0"/>
              </a:rPr>
              <a:t>DIE RELIGIÖSE TOLERANZ</a:t>
            </a:r>
            <a:endParaRPr lang="it-IT" sz="2800" dirty="0">
              <a:latin typeface="MV Boli" panose="02000500030200090000" pitchFamily="2" charset="0"/>
              <a:cs typeface="MV Boli" panose="02000500030200090000" pitchFamily="2" charset="0"/>
            </a:endParaRPr>
          </a:p>
        </p:txBody>
      </p:sp>
      <p:pic>
        <p:nvPicPr>
          <p:cNvPr id="8" name="Immagine 7"/>
          <p:cNvPicPr>
            <a:picLocks noChangeAspect="1"/>
          </p:cNvPicPr>
          <p:nvPr/>
        </p:nvPicPr>
        <p:blipFill>
          <a:blip r:embed="rId3"/>
          <a:stretch>
            <a:fillRect/>
          </a:stretch>
        </p:blipFill>
        <p:spPr>
          <a:xfrm>
            <a:off x="7206138" y="780436"/>
            <a:ext cx="4157360" cy="2869446"/>
          </a:xfrm>
          <a:prstGeom prst="rect">
            <a:avLst/>
          </a:prstGeom>
        </p:spPr>
      </p:pic>
      <p:pic>
        <p:nvPicPr>
          <p:cNvPr id="10" name="Immagine 9"/>
          <p:cNvPicPr>
            <a:picLocks noChangeAspect="1"/>
          </p:cNvPicPr>
          <p:nvPr/>
        </p:nvPicPr>
        <p:blipFill>
          <a:blip r:embed="rId4"/>
          <a:stretch>
            <a:fillRect/>
          </a:stretch>
        </p:blipFill>
        <p:spPr>
          <a:xfrm>
            <a:off x="6846850" y="4110440"/>
            <a:ext cx="4881477" cy="2444760"/>
          </a:xfrm>
          <a:prstGeom prst="rect">
            <a:avLst/>
          </a:prstGeom>
        </p:spPr>
      </p:pic>
    </p:spTree>
    <p:extLst>
      <p:ext uri="{BB962C8B-B14F-4D97-AF65-F5344CB8AC3E}">
        <p14:creationId xmlns:p14="http://schemas.microsoft.com/office/powerpoint/2010/main" val="61553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9" y="-297"/>
            <a:ext cx="12193057" cy="6858594"/>
          </a:xfrm>
          <a:prstGeom prst="rect">
            <a:avLst/>
          </a:prstGeom>
        </p:spPr>
      </p:pic>
      <p:sp>
        <p:nvSpPr>
          <p:cNvPr id="3" name="CasellaDiTesto 2"/>
          <p:cNvSpPr txBox="1"/>
          <p:nvPr/>
        </p:nvSpPr>
        <p:spPr>
          <a:xfrm>
            <a:off x="3456708" y="2551837"/>
            <a:ext cx="5278581" cy="1754326"/>
          </a:xfrm>
          <a:prstGeom prst="rect">
            <a:avLst/>
          </a:prstGeom>
          <a:noFill/>
        </p:spPr>
        <p:txBody>
          <a:bodyPr wrap="square" rtlCol="0">
            <a:spAutoFit/>
          </a:bodyPr>
          <a:lstStyle/>
          <a:p>
            <a:pPr algn="ctr"/>
            <a:r>
              <a:rPr lang="de-DE" sz="5400" dirty="0" smtClean="0">
                <a:latin typeface="MV Boli" panose="02000500030200090000" pitchFamily="2" charset="0"/>
                <a:cs typeface="MV Boli" panose="02000500030200090000" pitchFamily="2" charset="0"/>
              </a:rPr>
              <a:t>Danke für die Aufmerksamkeit</a:t>
            </a:r>
            <a:endParaRPr lang="it-IT" sz="5400" dirty="0">
              <a:latin typeface="MV Boli" panose="02000500030200090000" pitchFamily="2" charset="0"/>
              <a:cs typeface="MV Boli" panose="02000500030200090000" pitchFamily="2" charset="0"/>
            </a:endParaRPr>
          </a:p>
        </p:txBody>
      </p:sp>
      <p:sp>
        <p:nvSpPr>
          <p:cNvPr id="4" name="CasellaDiTesto 3"/>
          <p:cNvSpPr txBox="1"/>
          <p:nvPr/>
        </p:nvSpPr>
        <p:spPr>
          <a:xfrm>
            <a:off x="9041261" y="4222866"/>
            <a:ext cx="2845294" cy="3785652"/>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Alessandro </a:t>
            </a:r>
            <a:r>
              <a:rPr lang="de-DE" sz="2400" dirty="0" err="1" smtClean="0">
                <a:latin typeface="MV Boli" panose="02000500030200090000" pitchFamily="2" charset="0"/>
                <a:cs typeface="MV Boli" panose="02000500030200090000" pitchFamily="2" charset="0"/>
              </a:rPr>
              <a:t>Guidara</a:t>
            </a:r>
            <a:endParaRPr lang="de-DE" sz="2400" dirty="0" smtClean="0">
              <a:latin typeface="MV Boli" panose="02000500030200090000" pitchFamily="2" charset="0"/>
              <a:cs typeface="MV Boli" panose="02000500030200090000" pitchFamily="2" charset="0"/>
            </a:endParaRPr>
          </a:p>
          <a:p>
            <a:endParaRPr lang="de-DE" sz="2400" dirty="0">
              <a:latin typeface="MV Boli" panose="02000500030200090000" pitchFamily="2" charset="0"/>
              <a:cs typeface="MV Boli" panose="02000500030200090000" pitchFamily="2" charset="0"/>
            </a:endParaRPr>
          </a:p>
          <a:p>
            <a:r>
              <a:rPr lang="de-DE" sz="2400" dirty="0" err="1" smtClean="0">
                <a:latin typeface="MV Boli" panose="02000500030200090000" pitchFamily="2" charset="0"/>
                <a:cs typeface="MV Boli" panose="02000500030200090000" pitchFamily="2" charset="0"/>
              </a:rPr>
              <a:t>Mattia</a:t>
            </a:r>
            <a:r>
              <a:rPr lang="de-DE" sz="2400" dirty="0" smtClean="0">
                <a:latin typeface="MV Boli" panose="02000500030200090000" pitchFamily="2" charset="0"/>
                <a:cs typeface="MV Boli" panose="02000500030200090000" pitchFamily="2" charset="0"/>
              </a:rPr>
              <a:t> Schwarz</a:t>
            </a:r>
          </a:p>
          <a:p>
            <a:endParaRPr lang="de-DE" sz="2400" dirty="0" smtClean="0">
              <a:latin typeface="MV Boli" panose="02000500030200090000" pitchFamily="2" charset="0"/>
              <a:cs typeface="MV Boli" panose="02000500030200090000" pitchFamily="2" charset="0"/>
            </a:endParaRPr>
          </a:p>
          <a:p>
            <a:r>
              <a:rPr lang="de-DE" sz="2400" dirty="0" smtClean="0">
                <a:latin typeface="MV Boli" panose="02000500030200090000" pitchFamily="2" charset="0"/>
                <a:cs typeface="MV Boli" panose="02000500030200090000" pitchFamily="2" charset="0"/>
              </a:rPr>
              <a:t>Giulietta </a:t>
            </a:r>
            <a:r>
              <a:rPr lang="de-DE" sz="2400" dirty="0" err="1" smtClean="0">
                <a:latin typeface="MV Boli" panose="02000500030200090000" pitchFamily="2" charset="0"/>
                <a:cs typeface="MV Boli" panose="02000500030200090000" pitchFamily="2" charset="0"/>
              </a:rPr>
              <a:t>Bonanno</a:t>
            </a:r>
            <a:endParaRPr lang="de-DE" sz="2400" dirty="0" smtClean="0">
              <a:latin typeface="MV Boli" panose="02000500030200090000" pitchFamily="2" charset="0"/>
              <a:cs typeface="MV Boli" panose="02000500030200090000" pitchFamily="2" charset="0"/>
            </a:endParaRPr>
          </a:p>
          <a:p>
            <a:endParaRPr lang="de-DE" sz="2400" dirty="0">
              <a:latin typeface="MV Boli" panose="02000500030200090000" pitchFamily="2" charset="0"/>
              <a:cs typeface="MV Boli" panose="02000500030200090000" pitchFamily="2" charset="0"/>
            </a:endParaRPr>
          </a:p>
          <a:p>
            <a:pPr algn="ctr"/>
            <a:r>
              <a:rPr lang="de-DE" sz="2400" dirty="0" smtClean="0">
                <a:latin typeface="MV Boli" panose="02000500030200090000" pitchFamily="2" charset="0"/>
                <a:cs typeface="MV Boli" panose="02000500030200090000" pitchFamily="2" charset="0"/>
              </a:rPr>
              <a:t>V F</a:t>
            </a:r>
          </a:p>
          <a:p>
            <a:endParaRPr lang="de-DE" sz="2400" dirty="0">
              <a:latin typeface="MV Boli" panose="02000500030200090000" pitchFamily="2" charset="0"/>
              <a:cs typeface="MV Boli" panose="02000500030200090000" pitchFamily="2" charset="0"/>
            </a:endParaRPr>
          </a:p>
          <a:p>
            <a:endParaRPr lang="de-DE" sz="2400" dirty="0" smtClean="0">
              <a:latin typeface="MV Boli" panose="02000500030200090000" pitchFamily="2" charset="0"/>
              <a:cs typeface="MV Boli" panose="02000500030200090000" pitchFamily="2" charset="0"/>
            </a:endParaRPr>
          </a:p>
          <a:p>
            <a:pPr algn="r"/>
            <a:endParaRPr lang="it-IT"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7618494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269</Words>
  <Application>Microsoft Office PowerPoint</Application>
  <PresentationFormat>Widescreen</PresentationFormat>
  <Paragraphs>24</Paragraphs>
  <Slides>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vt:i4>
      </vt:variant>
    </vt:vector>
  </HeadingPairs>
  <TitlesOfParts>
    <vt:vector size="10" baseType="lpstr">
      <vt:lpstr>Arial</vt:lpstr>
      <vt:lpstr>Calibri</vt:lpstr>
      <vt:lpstr>Calibri Light</vt:lpstr>
      <vt:lpstr>MV Boli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Guidara</dc:creator>
  <cp:lastModifiedBy>Alessandro Guidara</cp:lastModifiedBy>
  <cp:revision>18</cp:revision>
  <dcterms:created xsi:type="dcterms:W3CDTF">2020-10-06T14:03:17Z</dcterms:created>
  <dcterms:modified xsi:type="dcterms:W3CDTF">2020-10-06T16:52:09Z</dcterms:modified>
</cp:coreProperties>
</file>