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Merriweather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hMMpndkVLZ5TCmQCIOwD/jSpd3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Merriweather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erriweather-italic.fntdata"/><Relationship Id="rId25" Type="http://schemas.openxmlformats.org/officeDocument/2006/relationships/font" Target="fonts/Merriweather-bold.fntdata"/><Relationship Id="rId28" Type="http://customschemas.google.com/relationships/presentationmetadata" Target="metadata"/><Relationship Id="rId27" Type="http://schemas.openxmlformats.org/officeDocument/2006/relationships/font" Target="fonts/Merriweather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9ad99ec2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a9ad99ec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" name="Google Shape;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f6b88c3fcf67a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8f6b88c3fcf67a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-167" y="0"/>
            <a:ext cx="12192028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16"/>
          <p:cNvSpPr txBox="1"/>
          <p:nvPr>
            <p:ph type="ctrTitle"/>
          </p:nvPr>
        </p:nvSpPr>
        <p:spPr>
          <a:xfrm>
            <a:off x="415600" y="719633"/>
            <a:ext cx="113607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" name="Google Shape;12;p16"/>
          <p:cNvSpPr txBox="1"/>
          <p:nvPr>
            <p:ph idx="1" type="subTitle"/>
          </p:nvPr>
        </p:nvSpPr>
        <p:spPr>
          <a:xfrm>
            <a:off x="415600" y="2504747"/>
            <a:ext cx="5656800" cy="9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/>
          <p:nvPr/>
        </p:nvSpPr>
        <p:spPr>
          <a:xfrm>
            <a:off x="0" y="5825333"/>
            <a:ext cx="12192000" cy="103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5"/>
          <p:cNvSpPr txBox="1"/>
          <p:nvPr>
            <p:ph idx="1" type="body"/>
          </p:nvPr>
        </p:nvSpPr>
        <p:spPr>
          <a:xfrm>
            <a:off x="415600" y="6028533"/>
            <a:ext cx="106392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hasCustomPrompt="1" type="title"/>
          </p:nvPr>
        </p:nvSpPr>
        <p:spPr>
          <a:xfrm>
            <a:off x="415667" y="1108233"/>
            <a:ext cx="7113300" cy="16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26"/>
          <p:cNvSpPr txBox="1"/>
          <p:nvPr>
            <p:ph idx="1" type="body"/>
          </p:nvPr>
        </p:nvSpPr>
        <p:spPr>
          <a:xfrm>
            <a:off x="415600" y="2828567"/>
            <a:ext cx="7113300" cy="12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>
                <a:solidFill>
                  <a:schemeClr val="accent2"/>
                </a:solidFill>
              </a:defRPr>
            </a:lvl1pPr>
            <a:lvl2pPr indent="-3238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2pPr>
            <a:lvl3pPr indent="-3238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3pPr>
            <a:lvl4pPr indent="-3238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4pPr>
            <a:lvl5pPr indent="-3238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5pPr>
            <a:lvl6pPr indent="-3238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6pPr>
            <a:lvl7pPr indent="-3238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7pPr>
            <a:lvl8pPr indent="-3238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8pPr>
            <a:lvl9pPr indent="-3238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" type="body"/>
          </p:nvPr>
        </p:nvSpPr>
        <p:spPr>
          <a:xfrm>
            <a:off x="1451579" y="2015732"/>
            <a:ext cx="9603300" cy="3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0" type="dt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7"/>
          <p:cNvSpPr txBox="1"/>
          <p:nvPr>
            <p:ph idx="11" type="ftr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17"/>
          <p:cNvSpPr txBox="1"/>
          <p:nvPr>
            <p:ph idx="12" type="sldNum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20" name="Google Shape;20;p17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/>
          <p:nvPr/>
        </p:nvSpPr>
        <p:spPr>
          <a:xfrm>
            <a:off x="0" y="64132"/>
            <a:ext cx="12192028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3" name="Google Shape;23;p18"/>
          <p:cNvSpPr/>
          <p:nvPr/>
        </p:nvSpPr>
        <p:spPr>
          <a:xfrm>
            <a:off x="0" y="0"/>
            <a:ext cx="12192028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4" name="Google Shape;24;p18"/>
          <p:cNvSpPr txBox="1"/>
          <p:nvPr>
            <p:ph type="title"/>
          </p:nvPr>
        </p:nvSpPr>
        <p:spPr>
          <a:xfrm>
            <a:off x="415600" y="719633"/>
            <a:ext cx="113607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" name="Google Shape;25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/>
          <p:nvPr/>
        </p:nvSpPr>
        <p:spPr>
          <a:xfrm>
            <a:off x="0" y="0"/>
            <a:ext cx="57519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9"/>
          <p:cNvSpPr/>
          <p:nvPr/>
        </p:nvSpPr>
        <p:spPr>
          <a:xfrm>
            <a:off x="0" y="58833"/>
            <a:ext cx="5751356" cy="5865687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9" name="Google Shape;29;p19"/>
          <p:cNvSpPr/>
          <p:nvPr/>
        </p:nvSpPr>
        <p:spPr>
          <a:xfrm>
            <a:off x="-167" y="0"/>
            <a:ext cx="5755723" cy="5860653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30" name="Google Shape;30;p19"/>
          <p:cNvSpPr txBox="1"/>
          <p:nvPr>
            <p:ph type="title"/>
          </p:nvPr>
        </p:nvSpPr>
        <p:spPr>
          <a:xfrm>
            <a:off x="415633" y="667900"/>
            <a:ext cx="4941900" cy="3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6192900" y="667900"/>
            <a:ext cx="5555100" cy="5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0"/>
          <p:cNvSpPr txBox="1"/>
          <p:nvPr>
            <p:ph type="title"/>
          </p:nvPr>
        </p:nvSpPr>
        <p:spPr>
          <a:xfrm>
            <a:off x="415633" y="667900"/>
            <a:ext cx="113607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0"/>
          <p:cNvSpPr txBox="1"/>
          <p:nvPr>
            <p:ph idx="1" type="body"/>
          </p:nvPr>
        </p:nvSpPr>
        <p:spPr>
          <a:xfrm>
            <a:off x="415600" y="2007600"/>
            <a:ext cx="5333100" cy="4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2" type="body"/>
          </p:nvPr>
        </p:nvSpPr>
        <p:spPr>
          <a:xfrm>
            <a:off x="6443200" y="2007600"/>
            <a:ext cx="5333100" cy="4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1"/>
          <p:cNvSpPr txBox="1"/>
          <p:nvPr>
            <p:ph type="title"/>
          </p:nvPr>
        </p:nvSpPr>
        <p:spPr>
          <a:xfrm>
            <a:off x="415633" y="667900"/>
            <a:ext cx="113607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/>
          <p:nvPr/>
        </p:nvSpPr>
        <p:spPr>
          <a:xfrm>
            <a:off x="0" y="0"/>
            <a:ext cx="50193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2"/>
          <p:cNvSpPr txBox="1"/>
          <p:nvPr>
            <p:ph type="title"/>
          </p:nvPr>
        </p:nvSpPr>
        <p:spPr>
          <a:xfrm>
            <a:off x="415633" y="667900"/>
            <a:ext cx="4170000" cy="24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415600" y="3187533"/>
            <a:ext cx="4170000" cy="30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>
                <a:solidFill>
                  <a:schemeClr val="accent2"/>
                </a:solidFill>
              </a:defRPr>
            </a:lvl1pPr>
            <a:lvl2pPr indent="-3238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2pPr>
            <a:lvl3pPr indent="-3238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3pPr>
            <a:lvl4pPr indent="-3238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4pPr>
            <a:lvl5pPr indent="-3238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5pPr>
            <a:lvl6pPr indent="-3238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6pPr>
            <a:lvl7pPr indent="-3238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7pPr>
            <a:lvl8pPr indent="-3238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8pPr>
            <a:lvl9pPr indent="-3238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type="title"/>
          </p:nvPr>
        </p:nvSpPr>
        <p:spPr>
          <a:xfrm>
            <a:off x="415567" y="1064800"/>
            <a:ext cx="8330400" cy="4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4"/>
          <p:cNvSpPr txBox="1"/>
          <p:nvPr>
            <p:ph type="title"/>
          </p:nvPr>
        </p:nvSpPr>
        <p:spPr>
          <a:xfrm>
            <a:off x="415067" y="667900"/>
            <a:ext cx="4939200" cy="27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24"/>
          <p:cNvSpPr txBox="1"/>
          <p:nvPr>
            <p:ph idx="1" type="subTitle"/>
          </p:nvPr>
        </p:nvSpPr>
        <p:spPr>
          <a:xfrm>
            <a:off x="406400" y="3502300"/>
            <a:ext cx="49392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5" name="Google Shape;55;p24"/>
          <p:cNvSpPr txBox="1"/>
          <p:nvPr>
            <p:ph idx="2" type="body"/>
          </p:nvPr>
        </p:nvSpPr>
        <p:spPr>
          <a:xfrm>
            <a:off x="6505367" y="667900"/>
            <a:ext cx="5271900" cy="5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b="0" i="0" sz="37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  <a:defRPr b="0" i="0" sz="17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9CZOGL0XOGo" TargetMode="External"/><Relationship Id="rId4" Type="http://schemas.openxmlformats.org/officeDocument/2006/relationships/image" Target="../media/image6.jpg"/><Relationship Id="rId5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://www.youtube.com/watch?v=5m2mxKs217o" TargetMode="External"/><Relationship Id="rId6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hyperlink" Target="http://www.youtube.com/watch?v=TYsg3ouzjvs" TargetMode="External"/><Relationship Id="rId6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24.jpg"/><Relationship Id="rId5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5.jpg"/><Relationship Id="rId9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7.jpg"/><Relationship Id="rId7" Type="http://schemas.openxmlformats.org/officeDocument/2006/relationships/image" Target="../media/image14.jpg"/><Relationship Id="rId8" Type="http://schemas.openxmlformats.org/officeDocument/2006/relationships/hyperlink" Target="http://www.youtube.com/watch?v=Biy9bvofg3c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/>
          <p:nvPr>
            <p:ph type="ctrTitle"/>
          </p:nvPr>
        </p:nvSpPr>
        <p:spPr>
          <a:xfrm>
            <a:off x="415600" y="719633"/>
            <a:ext cx="113607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</a:pPr>
            <a:r>
              <a:rPr lang="it-IT"/>
              <a:t>LA STORIA DI PALERMO</a:t>
            </a:r>
            <a:endParaRPr/>
          </a:p>
        </p:txBody>
      </p:sp>
      <p:sp>
        <p:nvSpPr>
          <p:cNvPr id="72" name="Google Shape;72;p1"/>
          <p:cNvSpPr txBox="1"/>
          <p:nvPr>
            <p:ph idx="1" type="subTitle"/>
          </p:nvPr>
        </p:nvSpPr>
        <p:spPr>
          <a:xfrm>
            <a:off x="415600" y="2504747"/>
            <a:ext cx="5656800" cy="9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DALLE ORIGINI AD OGGI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DOMINAZIONE SPAGNOLA: ASBURGO </a:t>
            </a:r>
            <a:r>
              <a:rPr lang="it-IT" sz="3000"/>
              <a:t>(1516-1713)</a:t>
            </a:r>
            <a:endParaRPr sz="3000"/>
          </a:p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1329100" y="2368175"/>
            <a:ext cx="4948500" cy="3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1516</a:t>
            </a:r>
            <a:r>
              <a:rPr lang="it-IT" sz="2000"/>
              <a:t>: sale al trono di Spagna Carlo V d’Asburgo, il Regno di Sicilia viene annesso alla corona di Spagna</a:t>
            </a:r>
            <a:endParaRPr sz="2000"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Battaglie contro i Turchi e i Corsari</a:t>
            </a:r>
            <a:r>
              <a:rPr lang="it-IT" sz="2000"/>
              <a:t> barbareschi</a:t>
            </a:r>
            <a:endParaRPr sz="2000"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Sviluppo socio-demografico</a:t>
            </a:r>
            <a:r>
              <a:rPr lang="it-IT" sz="2000"/>
              <a:t>, ma mantenimento della struttura feudale</a:t>
            </a:r>
            <a:endParaRPr sz="2000"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Re</a:t>
            </a:r>
            <a:r>
              <a:rPr lang="it-IT" sz="2000"/>
              <a:t>: Carlo V, Filippo II, Filippo IV, Carlo II</a:t>
            </a:r>
            <a:endParaRPr sz="2000"/>
          </a:p>
          <a:p>
            <a:pPr indent="-2286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1713</a:t>
            </a:r>
            <a:r>
              <a:rPr lang="it-IT" sz="2000"/>
              <a:t>: Pace di Utrecht</a:t>
            </a:r>
            <a:endParaRPr sz="2000"/>
          </a:p>
        </p:txBody>
      </p:sp>
      <p:pic>
        <p:nvPicPr>
          <p:cNvPr id="147" name="Google Shape;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1625" y="2325775"/>
            <a:ext cx="4593225" cy="353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DALLA SICILIA BORBONICA ALLA SICILIA UNITARIA</a:t>
            </a:r>
            <a:endParaRPr/>
          </a:p>
        </p:txBody>
      </p:sp>
      <p:sp>
        <p:nvSpPr>
          <p:cNvPr id="153" name="Google Shape;153;p11"/>
          <p:cNvSpPr txBox="1"/>
          <p:nvPr>
            <p:ph idx="1" type="body"/>
          </p:nvPr>
        </p:nvSpPr>
        <p:spPr>
          <a:xfrm>
            <a:off x="1451576" y="1991525"/>
            <a:ext cx="10023900" cy="19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Savoia</a:t>
            </a:r>
            <a:r>
              <a:rPr lang="it-IT" sz="2000"/>
              <a:t> (1713-1720) e </a:t>
            </a:r>
            <a:r>
              <a:rPr b="1" lang="it-IT" sz="2000"/>
              <a:t>Asburgo</a:t>
            </a:r>
            <a:r>
              <a:rPr lang="it-IT" sz="2000"/>
              <a:t> (1720-1734) </a:t>
            </a:r>
            <a:endParaRPr sz="20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Borbone</a:t>
            </a:r>
            <a:r>
              <a:rPr lang="it-IT" sz="2000"/>
              <a:t>: Carlo III, Ferdinando I</a:t>
            </a:r>
            <a:endParaRPr sz="20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Regno delle Due Sicilie</a:t>
            </a:r>
            <a:r>
              <a:rPr lang="it-IT" sz="2000"/>
              <a:t> (1816): Ferdinando, Francesco, Ferdinando II, Francesco II </a:t>
            </a:r>
            <a:endParaRPr sz="2000"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2100"/>
              </a:spcAft>
              <a:buSzPts val="2000"/>
              <a:buChar char="●"/>
            </a:pPr>
            <a:r>
              <a:rPr b="1" lang="it-IT" sz="2000"/>
              <a:t>Ingresso di Garibaldi</a:t>
            </a:r>
            <a:r>
              <a:rPr lang="it-IT" sz="2000"/>
              <a:t> e </a:t>
            </a:r>
            <a:r>
              <a:rPr b="1" lang="it-IT" sz="2000"/>
              <a:t>plebiscito</a:t>
            </a:r>
            <a:r>
              <a:rPr lang="it-IT" sz="2000"/>
              <a:t> (1860): annessione al Regno d’Italia (1861)</a:t>
            </a:r>
            <a:endParaRPr sz="2000"/>
          </a:p>
        </p:txBody>
      </p:sp>
      <p:pic>
        <p:nvPicPr>
          <p:cNvPr descr="Don Fabrizio Corbera, principe di Salina, interpretato da Burt Lancaster, rinuncia al ruolo di Senatore per il neo-Stato italiano, e riflette sulla storia e le contraddizioni della sua terra natia." id="154" name="Google Shape;154;p11" title="Il Gattopardo: monologo di Don Fabrizio sulla Sicili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7975" y="4057675"/>
            <a:ext cx="3321034" cy="24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9775" y="4029100"/>
            <a:ext cx="4010775" cy="2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PALERMO 1900-1950</a:t>
            </a:r>
            <a:endParaRPr/>
          </a:p>
        </p:txBody>
      </p:sp>
      <p:sp>
        <p:nvSpPr>
          <p:cNvPr id="161" name="Google Shape;161;p12"/>
          <p:cNvSpPr txBox="1"/>
          <p:nvPr>
            <p:ph idx="1" type="body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1900"/>
              <a:t>Epoca fascista</a:t>
            </a:r>
            <a:r>
              <a:rPr lang="it-IT" sz="1900"/>
              <a:t>: Palermo ha un ruolo secondario</a:t>
            </a:r>
            <a:endParaRPr sz="1900"/>
          </a:p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1900"/>
              <a:t>Seconda Guerra Mondiale</a:t>
            </a:r>
            <a:r>
              <a:rPr lang="it-IT" sz="1900"/>
              <a:t>: distruzioni dovute ai bombardamenti da parte dell’aviazione francese, inglese e americana</a:t>
            </a:r>
            <a:endParaRPr sz="1900"/>
          </a:p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1900"/>
              <a:t>1943</a:t>
            </a:r>
            <a:endParaRPr b="1" sz="1900"/>
          </a:p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1900"/>
              <a:t>1946</a:t>
            </a:r>
            <a:endParaRPr b="1" sz="1900"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6217" r="7067" t="0"/>
          <a:stretch/>
        </p:blipFill>
        <p:spPr>
          <a:xfrm>
            <a:off x="1451575" y="4058512"/>
            <a:ext cx="3358325" cy="214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/>
          <p:cNvPicPr preferRelativeResize="0"/>
          <p:nvPr/>
        </p:nvPicPr>
        <p:blipFill rotWithShape="1">
          <a:blip r:embed="rId4">
            <a:alphaModFix/>
          </a:blip>
          <a:srcRect b="0" l="4079" r="7227" t="0"/>
          <a:stretch/>
        </p:blipFill>
        <p:spPr>
          <a:xfrm>
            <a:off x="7597275" y="3286975"/>
            <a:ext cx="3457575" cy="292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lermo anni '30 nelle foto del Maestro Dante Cappellani" id="164" name="Google Shape;164;p12" title="Palermo antica, anni '30 - Mario Algozzino -  Stardust - Henry Mancini ( Cari Ricordi )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8614" y="4229108"/>
            <a:ext cx="2409937" cy="180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/>
          <p:nvPr>
            <p:ph type="title"/>
          </p:nvPr>
        </p:nvSpPr>
        <p:spPr>
          <a:xfrm>
            <a:off x="1493350" y="956925"/>
            <a:ext cx="93567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DAL SECONDO DOPOGUERRA</a:t>
            </a:r>
            <a:endParaRPr/>
          </a:p>
        </p:txBody>
      </p:sp>
      <p:sp>
        <p:nvSpPr>
          <p:cNvPr id="170" name="Google Shape;170;p13"/>
          <p:cNvSpPr txBox="1"/>
          <p:nvPr>
            <p:ph idx="1" type="body"/>
          </p:nvPr>
        </p:nvSpPr>
        <p:spPr>
          <a:xfrm>
            <a:off x="1493350" y="2142225"/>
            <a:ext cx="9606900" cy="18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15 maggio 1946</a:t>
            </a:r>
            <a:r>
              <a:rPr lang="it-IT" sz="2000"/>
              <a:t>: Palermo capitale della regione a statuto speciale</a:t>
            </a:r>
            <a:endParaRPr sz="2000"/>
          </a:p>
          <a:p>
            <a:pPr indent="-355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1943-1971</a:t>
            </a:r>
            <a:r>
              <a:rPr lang="it-IT" sz="2000"/>
              <a:t>: Sacco di Palermo</a:t>
            </a:r>
            <a:endParaRPr sz="2000"/>
          </a:p>
          <a:p>
            <a:pPr indent="-34925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b="1" lang="it-IT" sz="2000"/>
              <a:t>Lotta alla mafia</a:t>
            </a:r>
            <a:r>
              <a:rPr lang="it-IT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indent="0" lvl="0" marL="228600" rtl="0" algn="l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1250" y="3712177"/>
            <a:ext cx="3550500" cy="227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736" y="3855375"/>
            <a:ext cx="3265527" cy="19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/>
          <p:nvPr/>
        </p:nvSpPr>
        <p:spPr>
          <a:xfrm>
            <a:off x="8051250" y="5996025"/>
            <a:ext cx="3550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Villino Florio all’Olivuzza</a:t>
            </a:r>
            <a:endParaRPr b="0" i="0" sz="16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13"/>
          <p:cNvSpPr txBox="1"/>
          <p:nvPr/>
        </p:nvSpPr>
        <p:spPr>
          <a:xfrm>
            <a:off x="590262" y="5996025"/>
            <a:ext cx="3550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it-IT" sz="16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Villa Cusenza</a:t>
            </a:r>
            <a:r>
              <a:rPr b="0" i="0" lang="it-IT" sz="1650" u="none" cap="none" strike="noStrike">
                <a:solidFill>
                  <a:schemeClr val="accent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" name="Google Shape;17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49512" y="3926794"/>
            <a:ext cx="3550500" cy="185056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 txBox="1"/>
          <p:nvPr/>
        </p:nvSpPr>
        <p:spPr>
          <a:xfrm>
            <a:off x="4392000" y="5848775"/>
            <a:ext cx="3265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it-IT" sz="17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Villa Igiea</a:t>
            </a:r>
            <a:endParaRPr b="0" i="0" sz="17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LA MAFIA A PALERMO</a:t>
            </a:r>
            <a:endParaRPr/>
          </a:p>
        </p:txBody>
      </p:sp>
      <p:sp>
        <p:nvSpPr>
          <p:cNvPr id="182" name="Google Shape;182;p14"/>
          <p:cNvSpPr txBox="1"/>
          <p:nvPr>
            <p:ph idx="1" type="body"/>
          </p:nvPr>
        </p:nvSpPr>
        <p:spPr>
          <a:xfrm>
            <a:off x="1451575" y="2017675"/>
            <a:ext cx="5402400" cy="48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it-IT" sz="1900"/>
              <a:t>Cosa Nostra</a:t>
            </a:r>
            <a:r>
              <a:rPr lang="it-IT" sz="1900"/>
              <a:t> </a:t>
            </a:r>
            <a:r>
              <a:rPr b="1" lang="it-IT" sz="1900"/>
              <a:t>⇒ </a:t>
            </a:r>
            <a:r>
              <a:rPr lang="it-IT" sz="1900"/>
              <a:t>mafia siciliana</a:t>
            </a:r>
            <a:endParaRPr sz="1900"/>
          </a:p>
          <a:p>
            <a:pPr indent="-228600" lvl="0" marL="2286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200"/>
              <a:buChar char="●"/>
            </a:pPr>
            <a:r>
              <a:rPr b="1" lang="it-IT" sz="1900"/>
              <a:t>XIX secolo</a:t>
            </a:r>
            <a:r>
              <a:rPr lang="it-IT" sz="1900"/>
              <a:t>: nascono i primi “boss”</a:t>
            </a:r>
            <a:endParaRPr sz="1900"/>
          </a:p>
          <a:p>
            <a:pPr indent="-228600" lvl="0" marL="2286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200"/>
              <a:buChar char="●"/>
            </a:pPr>
            <a:r>
              <a:rPr b="1" lang="it-IT" sz="1900"/>
              <a:t>1865</a:t>
            </a:r>
            <a:r>
              <a:rPr lang="it-IT" sz="1900"/>
              <a:t>: la mafia diventa una vera                                organizzazione criminale</a:t>
            </a:r>
            <a:endParaRPr sz="1900"/>
          </a:p>
          <a:p>
            <a:pPr indent="-228600" lvl="0" marL="2286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2200"/>
              <a:buChar char="●"/>
            </a:pPr>
            <a:r>
              <a:rPr b="1" lang="it-IT" sz="1900"/>
              <a:t>Seconda guerra mondiale</a:t>
            </a:r>
            <a:r>
              <a:rPr lang="it-IT" sz="1900"/>
              <a:t>: America                              e Cosa Nostra collaborano per lo                             sbarco degli Alleati in Sicilia </a:t>
            </a:r>
            <a:r>
              <a:rPr b="1" lang="it-IT" sz="1900"/>
              <a:t>⇒</a:t>
            </a:r>
            <a:r>
              <a:rPr lang="it-IT" sz="1900"/>
              <a:t> politica e                    criminalità cominciano a cooperare</a:t>
            </a:r>
            <a:endParaRPr sz="1900"/>
          </a:p>
          <a:p>
            <a:pPr indent="-228600" lvl="0" marL="22860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2200"/>
              <a:buChar char="●"/>
            </a:pPr>
            <a:r>
              <a:rPr b="1" lang="it-IT" sz="1900"/>
              <a:t>Anni ’90</a:t>
            </a:r>
            <a:r>
              <a:rPr lang="it-IT" sz="1900"/>
              <a:t>: i molti omicidi di mafia la rendono un fenomeno di criminalità evidente e innegabile</a:t>
            </a:r>
            <a:endParaRPr sz="1900"/>
          </a:p>
        </p:txBody>
      </p:sp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 b="0" l="6067" r="0" t="0"/>
          <a:stretch/>
        </p:blipFill>
        <p:spPr>
          <a:xfrm>
            <a:off x="8744750" y="2017675"/>
            <a:ext cx="2664950" cy="18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 rotWithShape="1">
          <a:blip r:embed="rId4">
            <a:alphaModFix/>
          </a:blip>
          <a:srcRect b="0" l="5231" r="0" t="0"/>
          <a:stretch/>
        </p:blipFill>
        <p:spPr>
          <a:xfrm>
            <a:off x="5825551" y="2491625"/>
            <a:ext cx="2664938" cy="18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8690025" y="3619025"/>
            <a:ext cx="27744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Giudici Falcone e Borsellino: uccisi dalla mafia nel 1992</a:t>
            </a:r>
            <a:endParaRPr b="0" i="0" sz="14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&quot;I cento Passi&quot;- discorso alla radio- morte Peppino Impastato-" id="186" name="Google Shape;186;p14" title="i cento passi- discorso radio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7000" y="4568114"/>
            <a:ext cx="2837225" cy="212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9ad99ec2a_0_0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PALERMO AI GIORNI NOSTRI</a:t>
            </a:r>
            <a:endParaRPr/>
          </a:p>
        </p:txBody>
      </p:sp>
      <p:sp>
        <p:nvSpPr>
          <p:cNvPr id="192" name="Google Shape;192;ga9ad99ec2a_0_0"/>
          <p:cNvSpPr txBox="1"/>
          <p:nvPr>
            <p:ph idx="1" type="body"/>
          </p:nvPr>
        </p:nvSpPr>
        <p:spPr>
          <a:xfrm>
            <a:off x="1019725" y="1853625"/>
            <a:ext cx="7311900" cy="46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it-IT" sz="1900"/>
              <a:t>Iniziative culturali:</a:t>
            </a:r>
            <a:r>
              <a:rPr lang="it-IT" sz="1900"/>
              <a:t> Capitale della Cultura (2018), Fiera del Mediterraneo, le Vie dei Tesori; multiculturalità e integrazione</a:t>
            </a:r>
            <a:endParaRPr sz="1900"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it-IT" sz="1900"/>
              <a:t>La lotta alla mafia continua:</a:t>
            </a:r>
            <a:r>
              <a:rPr lang="it-IT" sz="1900"/>
              <a:t> Libera, Addio Pizzo, educazione alla legalità nelle scuole</a:t>
            </a:r>
            <a:endParaRPr sz="1900"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it-IT" sz="1900"/>
              <a:t>Turismo</a:t>
            </a:r>
            <a:r>
              <a:rPr lang="it-IT" sz="1900"/>
              <a:t> e </a:t>
            </a:r>
            <a:r>
              <a:rPr b="1" lang="it-IT" sz="1900"/>
              <a:t>cucina</a:t>
            </a:r>
            <a:endParaRPr b="1"/>
          </a:p>
        </p:txBody>
      </p:sp>
      <p:pic>
        <p:nvPicPr>
          <p:cNvPr id="193" name="Google Shape;193;ga9ad99ec2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727" y="4141750"/>
            <a:ext cx="3554396" cy="236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a9ad99ec2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00394" y="4252675"/>
            <a:ext cx="3959607" cy="225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a9ad99ec2a_0_0"/>
          <p:cNvPicPr preferRelativeResize="0"/>
          <p:nvPr/>
        </p:nvPicPr>
        <p:blipFill rotWithShape="1">
          <a:blip r:embed="rId5">
            <a:alphaModFix/>
          </a:blip>
          <a:srcRect b="7780" l="4098" r="2756" t="11929"/>
          <a:stretch/>
        </p:blipFill>
        <p:spPr>
          <a:xfrm>
            <a:off x="8331525" y="2034725"/>
            <a:ext cx="3097350" cy="201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a9ad99ec2a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4288" y="3897474"/>
            <a:ext cx="3554925" cy="23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FENICI E GRECI</a:t>
            </a:r>
            <a:endParaRPr/>
          </a:p>
        </p:txBody>
      </p:sp>
      <p:sp>
        <p:nvSpPr>
          <p:cNvPr id="78" name="Google Shape;78;p3"/>
          <p:cNvSpPr txBox="1"/>
          <p:nvPr>
            <p:ph idx="1" type="body"/>
          </p:nvPr>
        </p:nvSpPr>
        <p:spPr>
          <a:xfrm>
            <a:off x="1451575" y="2265753"/>
            <a:ext cx="6319200" cy="40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b="1" lang="it-IT" sz="2000"/>
              <a:t>Periodo</a:t>
            </a:r>
            <a:r>
              <a:rPr lang="it-IT" sz="2000"/>
              <a:t>: Fenici prima dell’VIII secolo a.C. e Greci dal VII secolo a.C. - fino al 254  a.C. (conquista romana)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it-IT" sz="2000"/>
              <a:t>Fondazione</a:t>
            </a:r>
            <a:r>
              <a:rPr lang="it-IT" sz="2000"/>
              <a:t>: circa 730 a.C.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it-IT" sz="2000"/>
              <a:t>Nome fenicio </a:t>
            </a:r>
            <a:r>
              <a:rPr b="1" lang="it-IT" sz="2000"/>
              <a:t>Zyz</a:t>
            </a:r>
            <a:r>
              <a:rPr lang="it-IT" sz="2000"/>
              <a:t> (fiore)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it-IT" sz="2000"/>
              <a:t>Nome greco </a:t>
            </a:r>
            <a:r>
              <a:rPr b="1" lang="it-IT" sz="2000"/>
              <a:t>Panòrmos</a:t>
            </a:r>
            <a:r>
              <a:rPr lang="it-IT" sz="2000"/>
              <a:t>: da πάν - ‘ορμος (tutto porto)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it-IT" sz="2000"/>
              <a:t>Parte del </a:t>
            </a:r>
            <a:r>
              <a:rPr b="1" lang="it-IT" sz="2000"/>
              <a:t>triangolo fenicio</a:t>
            </a:r>
            <a:r>
              <a:rPr lang="it-IT" sz="2000"/>
              <a:t> (Palermo - Mozia - Solunto)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it-IT" sz="2000"/>
              <a:t>Importanza commerciale</a:t>
            </a:r>
            <a:r>
              <a:rPr lang="it-IT" sz="2000"/>
              <a:t>: legame con Cartagine</a:t>
            </a:r>
            <a:endParaRPr sz="20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it-IT" sz="2000"/>
              <a:t>Alleanza con Cartagine</a:t>
            </a:r>
            <a:r>
              <a:rPr lang="it-IT" sz="2000"/>
              <a:t>: combatté in diverse occasioni contro i Greci di Sicilia</a:t>
            </a:r>
            <a:endParaRPr sz="2000"/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 b="0" l="5383" r="10632" t="0"/>
          <a:stretch/>
        </p:blipFill>
        <p:spPr>
          <a:xfrm>
            <a:off x="7915275" y="2265750"/>
            <a:ext cx="3139575" cy="4149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GUERRE PUNICHE, PERIODO IMPERIALE E PERIODO BIZANTINO</a:t>
            </a:r>
            <a:endParaRPr/>
          </a:p>
        </p:txBody>
      </p:sp>
      <p:sp>
        <p:nvSpPr>
          <p:cNvPr id="85" name="Google Shape;85;p4"/>
          <p:cNvSpPr txBox="1"/>
          <p:nvPr>
            <p:ph idx="1" type="body"/>
          </p:nvPr>
        </p:nvSpPr>
        <p:spPr>
          <a:xfrm>
            <a:off x="1308700" y="1967925"/>
            <a:ext cx="5892300" cy="45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264 a.C.</a:t>
            </a:r>
            <a:r>
              <a:rPr lang="it-IT"/>
              <a:t> - Roma combatte contro Cartagine e Palermo 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254 a.C.</a:t>
            </a:r>
            <a:r>
              <a:rPr lang="it-IT"/>
              <a:t> - Roma conquista Palermo e i Cartaginesi rimasti abbandonano la città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Periodo romano</a:t>
            </a:r>
            <a:r>
              <a:rPr lang="it-IT"/>
              <a:t>: tranquillità e agiatezza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395 d. C.</a:t>
            </a:r>
            <a:r>
              <a:rPr lang="it-IT"/>
              <a:t> - divisione dell’Impero Romano, Palermo farà parte di quello d’Occidente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445 d. C.</a:t>
            </a:r>
            <a:r>
              <a:rPr lang="it-IT"/>
              <a:t> - invasioni barbariche; Genserico, re dei vandali, finisce in mano agli Ostrogoti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476 d. C.</a:t>
            </a:r>
            <a:r>
              <a:rPr lang="it-IT"/>
              <a:t> - caduta dell’Impero Romano d’Occidente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535 d. C.</a:t>
            </a:r>
            <a:r>
              <a:rPr lang="it-IT"/>
              <a:t> - Belisario sottrae Palermo agli Ostrogoti, inizia il periodo bizantino</a:t>
            </a:r>
            <a:endParaRPr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it-IT"/>
              <a:t>830 d. C.circa</a:t>
            </a:r>
            <a:r>
              <a:rPr lang="it-IT"/>
              <a:t>  - gli Arabi nominano Palermo capitale, finisce il periodo bizantino</a:t>
            </a:r>
            <a:endParaRPr/>
          </a:p>
        </p:txBody>
      </p:sp>
      <p:pic>
        <p:nvPicPr>
          <p:cNvPr id="86" name="Google Shape;86;p4"/>
          <p:cNvPicPr preferRelativeResize="0"/>
          <p:nvPr/>
        </p:nvPicPr>
        <p:blipFill rotWithShape="1">
          <a:blip r:embed="rId3">
            <a:alphaModFix/>
          </a:blip>
          <a:srcRect b="0" l="16275" r="0" t="0"/>
          <a:stretch/>
        </p:blipFill>
        <p:spPr>
          <a:xfrm>
            <a:off x="7352538" y="2416375"/>
            <a:ext cx="3702324" cy="29353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 txBox="1"/>
          <p:nvPr/>
        </p:nvSpPr>
        <p:spPr>
          <a:xfrm>
            <a:off x="7509601" y="5351700"/>
            <a:ext cx="33882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it-IT" sz="15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Mura puniche inglobate dal convento di Santa Caterina</a:t>
            </a:r>
            <a:endParaRPr b="0" i="0" sz="15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/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ISLAMICI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 sz="2400"/>
              <a:t>(827, sbarco a Capo Granitola -1091, caduta di Noto)</a:t>
            </a:r>
            <a:endParaRPr sz="2400"/>
          </a:p>
        </p:txBody>
      </p:sp>
      <p:sp>
        <p:nvSpPr>
          <p:cNvPr id="93" name="Google Shape;93;p5"/>
          <p:cNvSpPr txBox="1"/>
          <p:nvPr>
            <p:ph idx="1" type="body"/>
          </p:nvPr>
        </p:nvSpPr>
        <p:spPr>
          <a:xfrm>
            <a:off x="900500" y="2036125"/>
            <a:ext cx="9603300" cy="43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it-IT" sz="2000"/>
              <a:t>L'</a:t>
            </a:r>
            <a:r>
              <a:rPr b="1" lang="it-IT" sz="2000"/>
              <a:t>opera di conquista musulmana</a:t>
            </a:r>
            <a:r>
              <a:rPr lang="it-IT" sz="2000"/>
              <a:t> della Sicilia durò 75 anni: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primi attacchi navali nel 652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spedizione del 669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attacchi del 703, 728, 729, 730, 731, 733 e 734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prima vera spedizione nel 740</a:t>
            </a:r>
            <a:endParaRPr sz="2000"/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Periodo di dominazione islamica</a:t>
            </a:r>
            <a:r>
              <a:rPr lang="it-IT" sz="2000"/>
              <a:t> in Sicilia: 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prima fase dal 827 al 910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seconda fase dal 910 al 948</a:t>
            </a:r>
            <a:endParaRPr sz="2000"/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- terza fase dal 948 al 1019</a:t>
            </a:r>
            <a:endParaRPr sz="2000"/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3">
            <a:alphaModFix/>
          </a:blip>
          <a:srcRect b="0" l="4770" r="4012" t="900"/>
          <a:stretch/>
        </p:blipFill>
        <p:spPr>
          <a:xfrm>
            <a:off x="7211775" y="2771025"/>
            <a:ext cx="4082150" cy="30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NORMANNI</a:t>
            </a:r>
            <a:endParaRPr/>
          </a:p>
        </p:txBody>
      </p:sp>
      <p:sp>
        <p:nvSpPr>
          <p:cNvPr id="100" name="Google Shape;100;p2"/>
          <p:cNvSpPr txBox="1"/>
          <p:nvPr>
            <p:ph idx="1" type="body"/>
          </p:nvPr>
        </p:nvSpPr>
        <p:spPr>
          <a:xfrm>
            <a:off x="1022950" y="2139375"/>
            <a:ext cx="9335400" cy="4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Estate 1038</a:t>
            </a:r>
            <a:r>
              <a:rPr lang="it-IT" sz="2000"/>
              <a:t>: il generale Maniace sbarca in Sicilia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Febbraio 1061</a:t>
            </a:r>
            <a:r>
              <a:rPr lang="it-IT" sz="2000"/>
              <a:t>: i Normanni occupano Messina 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1063</a:t>
            </a:r>
            <a:r>
              <a:rPr lang="it-IT" sz="2000"/>
              <a:t>: Pisa, alleata dei Normanni, attacca Palermo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1071</a:t>
            </a:r>
            <a:r>
              <a:rPr lang="it-IT" sz="2000"/>
              <a:t>: occupazione di Catania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1072</a:t>
            </a:r>
            <a:r>
              <a:rPr lang="it-IT" sz="2000"/>
              <a:t>: occupazione di Palermo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1086</a:t>
            </a:r>
            <a:r>
              <a:rPr lang="it-IT" sz="2000"/>
              <a:t>: anche Siracusa cade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b="1" lang="it-IT" sz="2000"/>
              <a:t>1091</a:t>
            </a:r>
            <a:r>
              <a:rPr lang="it-IT" sz="2000"/>
              <a:t>: dopo 30 anni di guerra, con la </a:t>
            </a:r>
            <a:r>
              <a:rPr b="1" lang="it-IT" sz="2000"/>
              <a:t>caduta di Noto</a:t>
            </a:r>
            <a:r>
              <a:rPr lang="it-IT" sz="2000"/>
              <a:t>, </a:t>
            </a:r>
            <a:endParaRPr sz="20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000"/>
              <a:t>la Sicilia è effettivamente territorio normanno</a:t>
            </a:r>
            <a:endParaRPr sz="2000"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10991" r="4640" t="0"/>
          <a:stretch/>
        </p:blipFill>
        <p:spPr>
          <a:xfrm>
            <a:off x="7808975" y="2384300"/>
            <a:ext cx="3245900" cy="349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"/>
          <p:cNvSpPr txBox="1"/>
          <p:nvPr>
            <p:ph type="title"/>
          </p:nvPr>
        </p:nvSpPr>
        <p:spPr>
          <a:xfrm>
            <a:off x="1451575" y="804526"/>
            <a:ext cx="9603300" cy="13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SVEVI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(1198, proclamazione di Federico II di Svevia - 1266, sconfitta di Manfredi di Sicilia)</a:t>
            </a:r>
            <a:endParaRPr sz="1800"/>
          </a:p>
        </p:txBody>
      </p:sp>
      <p:sp>
        <p:nvSpPr>
          <p:cNvPr id="107" name="Google Shape;107;p6"/>
          <p:cNvSpPr txBox="1"/>
          <p:nvPr>
            <p:ph idx="1" type="body"/>
          </p:nvPr>
        </p:nvSpPr>
        <p:spPr>
          <a:xfrm>
            <a:off x="1451575" y="2114625"/>
            <a:ext cx="61584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b="1" lang="it-IT" sz="1900"/>
              <a:t>Federico II</a:t>
            </a:r>
            <a:r>
              <a:rPr lang="it-IT" sz="1900"/>
              <a:t> incoronato nel 1198 da Costanza d’Altavilla: inizio della nuova dinastia degli Svevi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b="1" lang="it-IT" sz="1900"/>
              <a:t>1208</a:t>
            </a:r>
            <a:r>
              <a:rPr lang="it-IT" sz="1900"/>
              <a:t>: Federico II assume il regno di Sicilia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it-IT" sz="1900"/>
              <a:t>Palermo diventa il </a:t>
            </a:r>
            <a:r>
              <a:rPr b="1" lang="it-IT" sz="1900"/>
              <a:t>centro dell'Impero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it-IT" sz="1900"/>
              <a:t>Nasce a Palermo la </a:t>
            </a:r>
            <a:r>
              <a:rPr b="1" lang="it-IT" sz="1900"/>
              <a:t>«Scuola poetica siciliana»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b="1" lang="it-IT" sz="1900"/>
              <a:t>1220-1239</a:t>
            </a:r>
            <a:r>
              <a:rPr lang="it-IT" sz="1900"/>
              <a:t>: espulsione e deportazione dei musulmani rimasti in Sicilia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b="1" lang="it-IT" sz="1900"/>
              <a:t>Lotte contro il Papato e i Comuni italiani</a:t>
            </a:r>
            <a:endParaRPr b="1"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b="1" lang="it-IT" sz="1900"/>
              <a:t>1250</a:t>
            </a:r>
            <a:r>
              <a:rPr lang="it-IT" sz="1900"/>
              <a:t>: morte di Federico II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2100"/>
              </a:spcAft>
              <a:buSzPts val="1800"/>
              <a:buNone/>
            </a:pPr>
            <a:r>
              <a:t/>
            </a:r>
            <a:endParaRPr sz="2400"/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3">
            <a:alphaModFix/>
          </a:blip>
          <a:srcRect b="1641" l="0" r="0" t="0"/>
          <a:stretch/>
        </p:blipFill>
        <p:spPr>
          <a:xfrm>
            <a:off x="7864926" y="2114624"/>
            <a:ext cx="2965425" cy="439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SVEVI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1800"/>
              <a:t>(1198, proclamazione di Federico II di Svevia - 1266, sconfitta di Manfredi di Sicilia)</a:t>
            </a:r>
            <a:endParaRPr/>
          </a:p>
        </p:txBody>
      </p:sp>
      <p:sp>
        <p:nvSpPr>
          <p:cNvPr id="114" name="Google Shape;114;p7"/>
          <p:cNvSpPr txBox="1"/>
          <p:nvPr>
            <p:ph idx="1" type="body"/>
          </p:nvPr>
        </p:nvSpPr>
        <p:spPr>
          <a:xfrm>
            <a:off x="1119250" y="2139400"/>
            <a:ext cx="6690300" cy="42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Corrado IV</a:t>
            </a:r>
            <a:r>
              <a:rPr lang="it-IT" sz="2000"/>
              <a:t> è nominato erede universale e successore al trono imperiale, di Sicilia e di Gerusalemme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Manfredi di Svevia</a:t>
            </a:r>
            <a:r>
              <a:rPr lang="it-IT" sz="2000"/>
              <a:t> ottiene il Principato di Taranto e la luogotenenza del Regno di Sicilia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1253</a:t>
            </a:r>
            <a:r>
              <a:rPr lang="it-IT" sz="2000"/>
              <a:t>: conquista di Capua e Napoli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1258</a:t>
            </a:r>
            <a:r>
              <a:rPr lang="it-IT" sz="2000"/>
              <a:t>: incoronazione di Manfredi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it-IT" sz="2000"/>
              <a:t>1258 - 1260</a:t>
            </a:r>
            <a:r>
              <a:rPr lang="it-IT" sz="2000"/>
              <a:t>: espansione del regno a tutta la penisola</a:t>
            </a:r>
            <a:endParaRPr sz="600"/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it-IT" sz="2000"/>
              <a:t>La fine del regno svevo: </a:t>
            </a:r>
            <a:endParaRPr sz="2000"/>
          </a:p>
          <a:p>
            <a:pPr indent="-214674" lvl="0" marL="63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it-IT" sz="2000"/>
              <a:t>1263</a:t>
            </a:r>
            <a:r>
              <a:rPr lang="it-IT" sz="2000"/>
              <a:t>: papa Urbano IV scomunica Manfredi</a:t>
            </a:r>
            <a:endParaRPr sz="2000"/>
          </a:p>
          <a:p>
            <a:pPr indent="-214674" lvl="0" marL="630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it-IT" sz="2000"/>
              <a:t>1266</a:t>
            </a:r>
            <a:r>
              <a:rPr lang="it-IT" sz="2000"/>
              <a:t>: Manfredi sconfitto nella battaglia di Benevento da Carlo I d’Angiò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2100"/>
              </a:spcAft>
              <a:buSzPts val="1800"/>
              <a:buNone/>
            </a:pPr>
            <a:r>
              <a:t/>
            </a:r>
            <a:endParaRPr sz="2400"/>
          </a:p>
        </p:txBody>
      </p:sp>
      <p:pic>
        <p:nvPicPr>
          <p:cNvPr descr="Svevi contro Angioini: la guerra che insanguinò il Sud. E Napoli diventò  capitale" id="115" name="Google Shape;115;p7"/>
          <p:cNvPicPr preferRelativeResize="0"/>
          <p:nvPr/>
        </p:nvPicPr>
        <p:blipFill rotWithShape="1">
          <a:blip r:embed="rId3">
            <a:alphaModFix/>
          </a:blip>
          <a:srcRect b="0" l="23678" r="14846" t="0"/>
          <a:stretch/>
        </p:blipFill>
        <p:spPr>
          <a:xfrm>
            <a:off x="7972825" y="2264413"/>
            <a:ext cx="3245325" cy="39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/>
              <a:t>ANGIOINI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it-IT" sz="3000"/>
              <a:t>(1266-1282)</a:t>
            </a:r>
            <a:endParaRPr sz="3000"/>
          </a:p>
        </p:txBody>
      </p:sp>
      <p:sp>
        <p:nvSpPr>
          <p:cNvPr id="121" name="Google Shape;121;p8"/>
          <p:cNvSpPr txBox="1"/>
          <p:nvPr>
            <p:ph idx="1" type="body"/>
          </p:nvPr>
        </p:nvSpPr>
        <p:spPr>
          <a:xfrm>
            <a:off x="1451550" y="2015725"/>
            <a:ext cx="9603300" cy="4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-IT" sz="2200"/>
              <a:t>“Rivolta del Vespro” del 31 marzo 1282</a:t>
            </a:r>
            <a:endParaRPr sz="2200"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-IT" sz="2200"/>
              <a:t>Pietro III d’Aragona</a:t>
            </a:r>
            <a:endParaRPr sz="2200"/>
          </a:p>
        </p:txBody>
      </p:sp>
      <p:pic>
        <p:nvPicPr>
          <p:cNvPr id="122" name="Google Shape;12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2501" y="2285625"/>
            <a:ext cx="2212374" cy="318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1544" y="3123458"/>
            <a:ext cx="3174124" cy="23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5429" y="3705045"/>
            <a:ext cx="3512176" cy="17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/>
          <p:nvPr/>
        </p:nvSpPr>
        <p:spPr>
          <a:xfrm>
            <a:off x="1575350" y="5466175"/>
            <a:ext cx="3512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Angioini contro Aragonesi</a:t>
            </a:r>
            <a:endParaRPr b="0" i="0" sz="14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8"/>
          <p:cNvSpPr txBox="1"/>
          <p:nvPr/>
        </p:nvSpPr>
        <p:spPr>
          <a:xfrm>
            <a:off x="5231450" y="5466175"/>
            <a:ext cx="3174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Rivolta del Vespro</a:t>
            </a:r>
            <a:endParaRPr b="0" i="0" sz="14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8"/>
          <p:cNvSpPr txBox="1"/>
          <p:nvPr/>
        </p:nvSpPr>
        <p:spPr>
          <a:xfrm>
            <a:off x="8842500" y="5466175"/>
            <a:ext cx="2212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Carlo I d’Angiò</a:t>
            </a:r>
            <a:endParaRPr b="0" i="0" sz="14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f6b88c3fcf67a5_0"/>
          <p:cNvSpPr txBox="1"/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ARAGONESI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3000"/>
              <a:t>(26 settembre 1282 - 23 gennaio 1516) </a:t>
            </a:r>
            <a:endParaRPr sz="3000"/>
          </a:p>
        </p:txBody>
      </p:sp>
      <p:sp>
        <p:nvSpPr>
          <p:cNvPr id="133" name="Google Shape;133;g8f6b88c3fcf67a5_0"/>
          <p:cNvSpPr txBox="1"/>
          <p:nvPr>
            <p:ph idx="1" type="body"/>
          </p:nvPr>
        </p:nvSpPr>
        <p:spPr>
          <a:xfrm>
            <a:off x="1329650" y="1853625"/>
            <a:ext cx="4908900" cy="47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it-IT" sz="2000"/>
              <a:t>Dinastia aragonese:</a:t>
            </a:r>
            <a:endParaRPr sz="2000"/>
          </a:p>
          <a:p>
            <a:pPr indent="-355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1700"/>
              <a:t>Pietro III d’Aragona </a:t>
            </a:r>
            <a:endParaRPr sz="1700"/>
          </a:p>
          <a:p>
            <a:pPr indent="-355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1700"/>
              <a:t>Alfonso III d’Aragona </a:t>
            </a:r>
            <a:endParaRPr sz="1700"/>
          </a:p>
          <a:p>
            <a:pPr indent="-355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1700"/>
              <a:t>Giacomo II d’Aragona </a:t>
            </a:r>
            <a:endParaRPr sz="1700"/>
          </a:p>
          <a:p>
            <a:pPr indent="-355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1700"/>
              <a:t>Federico III d’Aragona </a:t>
            </a:r>
            <a:endParaRPr sz="17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it-IT" sz="2000"/>
              <a:t>Situazione politica non molto chiara</a:t>
            </a:r>
            <a:endParaRPr sz="2000"/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-IT" sz="2000"/>
              <a:t>Il Parlamento Siciliano</a:t>
            </a:r>
            <a:r>
              <a:rPr lang="it-IT" sz="2100"/>
              <a:t> </a:t>
            </a:r>
            <a:endParaRPr sz="2100"/>
          </a:p>
        </p:txBody>
      </p:sp>
      <p:pic>
        <p:nvPicPr>
          <p:cNvPr id="134" name="Google Shape;134;g8f6b88c3fcf67a5_0"/>
          <p:cNvPicPr preferRelativeResize="0"/>
          <p:nvPr/>
        </p:nvPicPr>
        <p:blipFill rotWithShape="1">
          <a:blip r:embed="rId3">
            <a:alphaModFix/>
          </a:blip>
          <a:srcRect b="7927" l="0" r="0" t="0"/>
          <a:stretch/>
        </p:blipFill>
        <p:spPr>
          <a:xfrm>
            <a:off x="5757450" y="1935525"/>
            <a:ext cx="1249225" cy="19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8f6b88c3fcf67a5_0"/>
          <p:cNvPicPr preferRelativeResize="0"/>
          <p:nvPr/>
        </p:nvPicPr>
        <p:blipFill rotWithShape="1">
          <a:blip r:embed="rId4">
            <a:alphaModFix/>
          </a:blip>
          <a:srcRect b="15023" l="0" r="0" t="0"/>
          <a:stretch/>
        </p:blipFill>
        <p:spPr>
          <a:xfrm>
            <a:off x="7006675" y="1935525"/>
            <a:ext cx="1307500" cy="190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8f6b88c3fcf67a5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4175" y="1932575"/>
            <a:ext cx="1249225" cy="19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8f6b88c3fcf67a5_0"/>
          <p:cNvPicPr preferRelativeResize="0"/>
          <p:nvPr/>
        </p:nvPicPr>
        <p:blipFill rotWithShape="1">
          <a:blip r:embed="rId6">
            <a:alphaModFix/>
          </a:blip>
          <a:srcRect b="10378" l="0" r="0" t="0"/>
          <a:stretch/>
        </p:blipFill>
        <p:spPr>
          <a:xfrm>
            <a:off x="9563400" y="1935525"/>
            <a:ext cx="1307500" cy="19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8f6b88c3fcf67a5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42685" y="4052938"/>
            <a:ext cx="4765541" cy="18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8f6b88c3fcf67a5_0"/>
          <p:cNvSpPr txBox="1"/>
          <p:nvPr/>
        </p:nvSpPr>
        <p:spPr>
          <a:xfrm>
            <a:off x="6449025" y="6114525"/>
            <a:ext cx="44592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Pietro III d’Aragona sbarca a Trapani il 30 agosto 1282</a:t>
            </a:r>
            <a:endParaRPr b="0" i="0" sz="14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-IT" sz="14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e per volontà del popolo viene eletto re di Sicilia.</a:t>
            </a:r>
            <a:r>
              <a:rPr b="0" i="0" lang="it-IT" sz="1800" u="none" cap="none" strike="noStrik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800" u="none" cap="none" strike="noStrik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l Castello di Milazzo" id="140" name="Google Shape;140;g8f6b88c3fcf67a5_0" title="Gli Aragonesi in Sicilia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16125" y="4025765"/>
            <a:ext cx="2535953" cy="19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