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7" r:id="rId2"/>
    <p:sldId id="260" r:id="rId3"/>
    <p:sldId id="259" r:id="rId4"/>
    <p:sldId id="261" r:id="rId5"/>
    <p:sldId id="258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D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6"/>
    <p:restoredTop sz="94737"/>
  </p:normalViewPr>
  <p:slideViewPr>
    <p:cSldViewPr snapToGrid="0" snapToObjects="1">
      <p:cViewPr varScale="1">
        <p:scale>
          <a:sx n="66" d="100"/>
          <a:sy n="66" d="100"/>
        </p:scale>
        <p:origin x="224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09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12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43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83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10/12/20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34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10/12/20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792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10/12/20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02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10/12/20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87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10/12/20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3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10/12/20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25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2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2BAEE9-4376-1341-B221-676D53A2A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ìì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F86331B-3513-B844-AD58-629798254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9513"/>
            <a:ext cx="12192000" cy="6937513"/>
          </a:xfr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53E4BC8-BD0C-424D-9111-5003930AD4BD}"/>
              </a:ext>
            </a:extLst>
          </p:cNvPr>
          <p:cNvSpPr txBox="1"/>
          <p:nvPr/>
        </p:nvSpPr>
        <p:spPr>
          <a:xfrm>
            <a:off x="3576431" y="724364"/>
            <a:ext cx="503913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Palazzo Conte Federico</a:t>
            </a:r>
          </a:p>
        </p:txBody>
      </p:sp>
    </p:spTree>
    <p:extLst>
      <p:ext uri="{BB962C8B-B14F-4D97-AF65-F5344CB8AC3E}">
        <p14:creationId xmlns:p14="http://schemas.microsoft.com/office/powerpoint/2010/main" val="81094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AF1659-C3B7-E540-8E6F-DB6489B6D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795" y="330376"/>
            <a:ext cx="9720072" cy="1499616"/>
          </a:xfrm>
        </p:spPr>
        <p:txBody>
          <a:bodyPr>
            <a:noAutofit/>
          </a:bodyPr>
          <a:lstStyle/>
          <a:p>
            <a:r>
              <a:rPr lang="it-IT" sz="2800" dirty="0">
                <a:ea typeface="Baskerville" panose="02020502070401020303" pitchFamily="18" charset="0"/>
              </a:rPr>
              <a:t>Posizione</a:t>
            </a:r>
            <a:r>
              <a:rPr lang="it-IT" sz="2400" dirty="0">
                <a:latin typeface="Baskerville" panose="02020502070401020303" pitchFamily="18" charset="0"/>
                <a:ea typeface="Baskerville" panose="02020502070401020303" pitchFamily="18" charset="0"/>
              </a:rPr>
              <a:t>: </a:t>
            </a:r>
            <a:r>
              <a:rPr lang="it-IT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Ubicato tra la Via dei </a:t>
            </a:r>
            <a:r>
              <a:rPr lang="it-IT" sz="20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Biscottari</a:t>
            </a:r>
            <a:r>
              <a:rPr lang="it-IT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 e la Piazza Conte Federico dentro le primitive mura della città punica, è a pochi passi dal Palazzo Reale, dalla Cappella Palatina e dalla Cattedrale.</a:t>
            </a:r>
            <a:r>
              <a:rPr lang="it-IT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  <a:endParaRPr lang="it-IT" sz="1800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AF19F65-8707-EE43-94A4-CC1974499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2670" y="1757685"/>
            <a:ext cx="2813304" cy="4436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BE5A52B-0F98-7C4B-AB03-235EA231930E}"/>
              </a:ext>
            </a:extLst>
          </p:cNvPr>
          <p:cNvSpPr txBox="1"/>
          <p:nvPr/>
        </p:nvSpPr>
        <p:spPr>
          <a:xfrm>
            <a:off x="8619051" y="1636717"/>
            <a:ext cx="3090672" cy="4678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>
                <a:latin typeface="Baskerville" panose="02020502070401020303" pitchFamily="18" charset="0"/>
                <a:ea typeface="Baskerville" panose="02020502070401020303" pitchFamily="18" charset="0"/>
              </a:rPr>
              <a:t>Curiosità: </a:t>
            </a:r>
            <a:r>
              <a:rPr lang="it-IT" sz="1400" dirty="0">
                <a:latin typeface="Baskerville" panose="02020502070401020303" pitchFamily="18" charset="0"/>
                <a:ea typeface="Baskerville" panose="02020502070401020303" pitchFamily="18" charset="0"/>
              </a:rPr>
              <a:t>Un’antica porta di accesso alla città fu inglobata al palazzo; Porta Buscemi (dall’arabo “</a:t>
            </a:r>
            <a:r>
              <a:rPr lang="it-IT" sz="14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Bab</a:t>
            </a:r>
            <a:r>
              <a:rPr lang="it-IT" sz="14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  <a:r>
              <a:rPr lang="it-IT" sz="14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el</a:t>
            </a:r>
            <a:r>
              <a:rPr lang="it-IT" sz="14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  <a:r>
              <a:rPr lang="it-IT" sz="14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Soudan</a:t>
            </a:r>
            <a:r>
              <a:rPr lang="it-IT" sz="1400" dirty="0">
                <a:latin typeface="Baskerville" panose="02020502070401020303" pitchFamily="18" charset="0"/>
                <a:ea typeface="Baskerville" panose="02020502070401020303" pitchFamily="18" charset="0"/>
              </a:rPr>
              <a:t>” Porta dei Negri).  </a:t>
            </a:r>
          </a:p>
          <a:p>
            <a:r>
              <a:rPr lang="it-IT" sz="1400" dirty="0">
                <a:latin typeface="Baskerville" panose="02020502070401020303" pitchFamily="18" charset="0"/>
                <a:ea typeface="Baskerville" panose="02020502070401020303" pitchFamily="18" charset="0"/>
              </a:rPr>
              <a:t>La parte più antica del palazzo è una torre arabo-normanna del XII secolo; essendo stata inglobata anch’essa al palazzo, è sopravvissuta fino ai nostri giorni e detiene il primato in antichità e altezza. Denominata “Torre di Scrigno”, era posta sopra le mura a difesa della città e ne costituiva anche l’accesso con la porta di Buscemi che lambiva uno dei bracci di mare che allora si inserivano nella città. Oggi nella torre è possibile ammirare due bellissime bifore, una normanna ed una aragonese dove troviamo gli stemmi autentici della Città di Palermo, degli Svevi e degli Aragonesi che la governarono.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3A22703-575A-7741-B2DE-49A4B38E8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68" y="1829992"/>
            <a:ext cx="4366325" cy="429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7973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94E3AB-8391-E04D-ACA7-90721CEA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68" y="623155"/>
            <a:ext cx="10833255" cy="1499616"/>
          </a:xfrm>
        </p:spPr>
        <p:txBody>
          <a:bodyPr>
            <a:normAutofit fontScale="90000"/>
          </a:bodyPr>
          <a:lstStyle/>
          <a:p>
            <a:r>
              <a:rPr lang="it-IT" sz="4000" dirty="0"/>
              <a:t>Interni</a:t>
            </a:r>
            <a:r>
              <a:rPr lang="it-IT" sz="4900" dirty="0"/>
              <a:t>: </a:t>
            </a:r>
            <a:r>
              <a:rPr lang="it-IT" sz="2200" dirty="0">
                <a:latin typeface="Baskerville" panose="02020502070401020303" pitchFamily="18" charset="0"/>
                <a:ea typeface="Baskerville" panose="02020502070401020303" pitchFamily="18" charset="0"/>
              </a:rPr>
              <a:t>Dal cortile interno, finemente decorato in pietra ad intaglio e attraverso la grande scala in marmo rosso si accede al piano nobiliare con i suoi numerosi saloni che rispecchiano le varie epoche attraverso le quali è passata la storia di questo palazzo</a:t>
            </a:r>
            <a:r>
              <a:rPr lang="it-IT" sz="3100" dirty="0"/>
              <a:t>. </a:t>
            </a:r>
            <a:endParaRPr lang="it-IT" sz="4400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C1F6D0F-A706-2244-9F95-97EAC9841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3646" y="2635045"/>
            <a:ext cx="3809197" cy="2708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Segnaposto contenuto 14">
            <a:extLst>
              <a:ext uri="{FF2B5EF4-FFF2-40B4-BE49-F238E27FC236}">
                <a16:creationId xmlns:a16="http://schemas.microsoft.com/office/drawing/2014/main" id="{810AA13D-CFD5-604F-87C0-2D43AD6EA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523" y="2635045"/>
            <a:ext cx="3872324" cy="270841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1087FF7-BF47-B548-A3F1-B86D64588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04" y="2635045"/>
            <a:ext cx="3886820" cy="2708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459523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80CB96-90B2-434B-AD66-41C9AC30D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10" y="349242"/>
            <a:ext cx="9720072" cy="1499616"/>
          </a:xfrm>
        </p:spPr>
        <p:txBody>
          <a:bodyPr>
            <a:normAutofit/>
          </a:bodyPr>
          <a:lstStyle/>
          <a:p>
            <a:r>
              <a:rPr lang="it-IT" sz="3200" dirty="0"/>
              <a:t>Interni</a:t>
            </a:r>
            <a:r>
              <a:rPr lang="it-IT" sz="4000" dirty="0"/>
              <a:t>: </a:t>
            </a:r>
            <a:r>
              <a:rPr lang="it-IT" sz="1600" dirty="0">
                <a:latin typeface="Baskerville" panose="02020502070401020303" pitchFamily="18" charset="0"/>
                <a:ea typeface="Baskerville" panose="02020502070401020303" pitchFamily="18" charset="0"/>
              </a:rPr>
              <a:t>Al loro interno, arredati con mobili originali e quadri di insigni artisti dell’epoca, si possono ammirare i soffitti lignei dipinti del XV secolo, gli affreschi settecenteschi del Vito D’Anna e del Gaspare </a:t>
            </a:r>
            <a:r>
              <a:rPr lang="it-IT" sz="16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Serenario</a:t>
            </a:r>
            <a:r>
              <a:rPr lang="it-IT" sz="1600" dirty="0">
                <a:latin typeface="Baskerville" panose="02020502070401020303" pitchFamily="18" charset="0"/>
                <a:ea typeface="Baskerville" panose="02020502070401020303" pitchFamily="18" charset="0"/>
              </a:rPr>
              <a:t>, porte dorate in oro zecchino e le varie collezioni di armi e di ceramiche antiche. </a:t>
            </a:r>
            <a:endParaRPr lang="it-IT" sz="40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AFA6557-82DA-514E-805D-20EED5E5F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805" y="1973683"/>
            <a:ext cx="4259548" cy="3823591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1B5D01C-7F28-F042-B428-441400346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826" y="1973682"/>
            <a:ext cx="2644346" cy="389053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EC0A739-8BD4-0540-B53F-02DE52C0860B}"/>
              </a:ext>
            </a:extLst>
          </p:cNvPr>
          <p:cNvSpPr txBox="1"/>
          <p:nvPr/>
        </p:nvSpPr>
        <p:spPr>
          <a:xfrm>
            <a:off x="7824701" y="1971080"/>
            <a:ext cx="3867629" cy="20928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>
                <a:latin typeface="Baskerville" panose="02020502070401020303" pitchFamily="18" charset="0"/>
                <a:ea typeface="Baskerville" panose="02020502070401020303" pitchFamily="18" charset="0"/>
              </a:rPr>
              <a:t>Curiosità: </a:t>
            </a:r>
            <a:r>
              <a:rPr lang="it-IT" sz="1600" dirty="0">
                <a:latin typeface="Baskerville" panose="02020502070401020303" pitchFamily="18" charset="0"/>
                <a:ea typeface="Baskerville" panose="02020502070401020303" pitchFamily="18" charset="0"/>
              </a:rPr>
              <a:t>il palazzo fu un importante centro massonico; nella sala da ballo, nel soffitto sono contenuti alcuni simboli quali un occhio nel triangolo, un anziano con la clessidra, un compasso… </a:t>
            </a:r>
          </a:p>
          <a:p>
            <a:r>
              <a:rPr lang="it-IT" sz="1600" dirty="0">
                <a:latin typeface="Baskerville" panose="02020502070401020303" pitchFamily="18" charset="0"/>
                <a:ea typeface="Baskerville" panose="02020502070401020303" pitchFamily="18" charset="0"/>
              </a:rPr>
              <a:t>Inoltre in questo salone stesso Garibaldi ricevette il 33° grado di massoneria e grazie a loro riuscì nell’impresa dell’unità d’Italia</a:t>
            </a:r>
            <a:r>
              <a:rPr lang="it-IT" sz="1400" dirty="0">
                <a:latin typeface="Baskerville" panose="02020502070401020303" pitchFamily="18" charset="0"/>
                <a:ea typeface="Baskerville" panose="02020502070401020303" pitchFamily="18" charset="0"/>
              </a:rPr>
              <a:t>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B2CBDA1-A33F-734C-9DE3-25CE125CD297}"/>
              </a:ext>
            </a:extLst>
          </p:cNvPr>
          <p:cNvSpPr txBox="1"/>
          <p:nvPr/>
        </p:nvSpPr>
        <p:spPr>
          <a:xfrm>
            <a:off x="7808588" y="4339831"/>
            <a:ext cx="3883742" cy="1107996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Baskerville" panose="02020502070401020303" pitchFamily="18" charset="0"/>
                <a:ea typeface="Baskerville" panose="02020502070401020303" pitchFamily="18" charset="0"/>
              </a:rPr>
              <a:t>Curiosità: </a:t>
            </a:r>
            <a:r>
              <a:rPr lang="it-IT" sz="1600" dirty="0">
                <a:latin typeface="Baskerville" panose="02020502070401020303" pitchFamily="18" charset="0"/>
                <a:ea typeface="Baskerville" panose="02020502070401020303" pitchFamily="18" charset="0"/>
              </a:rPr>
              <a:t>tra le varie aree del palazzo, la Galleria del Ballo ospita un pianoforte a coda che Wagner suonò nel 1882 mentre soggiornava a Palermo. </a:t>
            </a:r>
            <a:endParaRPr lang="it-IT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9417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BBB467-6777-0148-9DD0-B6C6F919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822" y="382623"/>
            <a:ext cx="10084859" cy="1499616"/>
          </a:xfrm>
        </p:spPr>
        <p:txBody>
          <a:bodyPr>
            <a:normAutofit/>
          </a:bodyPr>
          <a:lstStyle/>
          <a:p>
            <a:r>
              <a:rPr lang="it-IT" sz="3200" dirty="0">
                <a:ea typeface="Baskerville" panose="02020502070401020303" pitchFamily="18" charset="0"/>
              </a:rPr>
              <a:t>Federico II: </a:t>
            </a:r>
            <a:r>
              <a:rPr lang="it-IT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Il palazzo è al giorno d’oggi abitato dal Conte Alessandro Federico e dalla sua famiglia che trae le sue origini da Federico d’Antiochia, uno dei figli illegittimi del grande Imperatore Federico II.</a:t>
            </a:r>
            <a:endParaRPr lang="it-IT" sz="32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C40E8AF7-26F4-7A41-A3A7-5C7976DB0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8614" y="1951065"/>
            <a:ext cx="2788061" cy="4095774"/>
          </a:xfrm>
        </p:spPr>
      </p:pic>
      <p:pic>
        <p:nvPicPr>
          <p:cNvPr id="11" name="Segnaposto contenuto 5">
            <a:extLst>
              <a:ext uri="{FF2B5EF4-FFF2-40B4-BE49-F238E27FC236}">
                <a16:creationId xmlns:a16="http://schemas.microsoft.com/office/drawing/2014/main" id="{FFA404A8-9C8D-414C-87BC-8531133A4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21" y="2349911"/>
            <a:ext cx="4302537" cy="300711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F581061-578D-0A4A-B658-C97E1A017DE2}"/>
              </a:ext>
            </a:extLst>
          </p:cNvPr>
          <p:cNvSpPr txBox="1"/>
          <p:nvPr/>
        </p:nvSpPr>
        <p:spPr>
          <a:xfrm>
            <a:off x="7934631" y="2448234"/>
            <a:ext cx="3746092" cy="2554545"/>
          </a:xfrm>
          <a:prstGeom prst="rect">
            <a:avLst/>
          </a:prstGeom>
          <a:solidFill>
            <a:schemeClr val="bg1"/>
          </a:solidFill>
          <a:ln cap="flat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Nel salone verde del palazzo, è possibile ammirare su delle piastrelle in ceramica un’aquila sveva; simbolo e stemma di Federico II, del Regno di Sicilia, della Germania, e infine della città di Palermo, spesso denominata proprio come Città dell’Aquila</a:t>
            </a:r>
            <a:r>
              <a:rPr lang="it-IT" dirty="0">
                <a:latin typeface="Baskerville" panose="02020502070401020303" pitchFamily="18" charset="0"/>
                <a:ea typeface="Baskerville" panose="02020502070401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47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39E98F-6848-4247-8A85-B55BE7C39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779" y="1460287"/>
            <a:ext cx="9720072" cy="1499616"/>
          </a:xfrm>
        </p:spPr>
        <p:txBody>
          <a:bodyPr/>
          <a:lstStyle/>
          <a:p>
            <a:pPr algn="ctr"/>
            <a:r>
              <a:rPr lang="it-IT" dirty="0"/>
              <a:t>grazie per la vostra attenzione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247A5B5C-1A90-5D4D-9172-57885B007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52708" y="0"/>
            <a:ext cx="12544707" cy="6921021"/>
          </a:xfr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BA32DB-73B4-794F-AE33-D5561DDA1A24}"/>
              </a:ext>
            </a:extLst>
          </p:cNvPr>
          <p:cNvSpPr txBox="1"/>
          <p:nvPr/>
        </p:nvSpPr>
        <p:spPr>
          <a:xfrm>
            <a:off x="3571970" y="1150177"/>
            <a:ext cx="469534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Baskerville" panose="02020502070401020303" pitchFamily="18" charset="0"/>
                <a:ea typeface="Baskerville" panose="02020502070401020303" pitchFamily="18" charset="0"/>
              </a:rPr>
              <a:t>Giulia Raineri e Bianca Politi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1B812DB-5916-0A46-9CE8-64534F36A9C8}"/>
              </a:ext>
            </a:extLst>
          </p:cNvPr>
          <p:cNvSpPr txBox="1"/>
          <p:nvPr/>
        </p:nvSpPr>
        <p:spPr>
          <a:xfrm>
            <a:off x="2797903" y="380736"/>
            <a:ext cx="624348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latin typeface="+mj-lt"/>
              </a:rPr>
              <a:t>GRAZIE PER LA VOSTRA ATTENZIONE</a:t>
            </a:r>
          </a:p>
        </p:txBody>
      </p:sp>
    </p:spTree>
    <p:extLst>
      <p:ext uri="{BB962C8B-B14F-4D97-AF65-F5344CB8AC3E}">
        <p14:creationId xmlns:p14="http://schemas.microsoft.com/office/powerpoint/2010/main" val="3600041916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460</Words>
  <Application>Microsoft Macintosh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Baskerville</vt:lpstr>
      <vt:lpstr>Tw Cen MT</vt:lpstr>
      <vt:lpstr>Tw Cen MT Condensed</vt:lpstr>
      <vt:lpstr>Wingdings 3</vt:lpstr>
      <vt:lpstr>Integrale</vt:lpstr>
      <vt:lpstr>ìì</vt:lpstr>
      <vt:lpstr>Posizione: Ubicato tra la Via dei Biscottari e la Piazza Conte Federico dentro le primitive mura della città punica, è a pochi passi dal Palazzo Reale, dalla Cappella Palatina e dalla Cattedrale. </vt:lpstr>
      <vt:lpstr>Interni: Dal cortile interno, finemente decorato in pietra ad intaglio e attraverso la grande scala in marmo rosso si accede al piano nobiliare con i suoi numerosi saloni che rispecchiano le varie epoche attraverso le quali è passata la storia di questo palazzo. </vt:lpstr>
      <vt:lpstr>Interni: Al loro interno, arredati con mobili originali e quadri di insigni artisti dell’epoca, si possono ammirare i soffitti lignei dipinti del XV secolo, gli affreschi settecenteschi del Vito D’Anna e del Gaspare Serenario, porte dorate in oro zecchino e le varie collezioni di armi e di ceramiche antiche. </vt:lpstr>
      <vt:lpstr>Federico II: Il palazzo è al giorno d’oggi abitato dal Conte Alessandro Federico e dalla sua famiglia che trae le sue origini da Federico d’Antiochia, uno dei figli illegittimi del grande Imperatore Federico II.</vt:lpstr>
      <vt:lpstr>grazie per la vostra attenzione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di Microsoft Office</dc:creator>
  <cp:lastModifiedBy>Utente di Microsoft Office</cp:lastModifiedBy>
  <cp:revision>22</cp:revision>
  <dcterms:created xsi:type="dcterms:W3CDTF">2020-10-07T06:33:40Z</dcterms:created>
  <dcterms:modified xsi:type="dcterms:W3CDTF">2020-10-12T10:42:45Z</dcterms:modified>
</cp:coreProperties>
</file>