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A60E3E-5620-4EFA-AD01-D59E42660751}" type="datetimeFigureOut">
              <a:rPr lang="it-IT" smtClean="0"/>
              <a:pPr/>
              <a:t>20/12/2018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E201F1-F77F-483B-B605-C9E9A5501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Sicilian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culinary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traditions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alvo\Desktop\federico II\cannol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714644" cy="1857388"/>
          </a:xfrm>
          <a:prstGeom prst="rect">
            <a:avLst/>
          </a:prstGeom>
          <a:noFill/>
        </p:spPr>
      </p:pic>
      <p:pic>
        <p:nvPicPr>
          <p:cNvPr id="1027" name="Picture 3" descr="C:\Users\Salvo\Desktop\federico II\marto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2444328" cy="1428760"/>
          </a:xfrm>
          <a:prstGeom prst="rect">
            <a:avLst/>
          </a:prstGeom>
          <a:noFill/>
        </p:spPr>
      </p:pic>
      <p:pic>
        <p:nvPicPr>
          <p:cNvPr id="1028" name="Picture 4" descr="C:\Users\Salvo\Desktop\federico II\agrumi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043" y="3214686"/>
            <a:ext cx="2141467" cy="1428760"/>
          </a:xfrm>
          <a:prstGeom prst="rect">
            <a:avLst/>
          </a:prstGeom>
          <a:noFill/>
        </p:spPr>
      </p:pic>
      <p:pic>
        <p:nvPicPr>
          <p:cNvPr id="1029" name="Picture 5" descr="C:\Users\Salvo\Desktop\federico II\Le-vie-del-Ca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86124"/>
            <a:ext cx="3337511" cy="2214578"/>
          </a:xfrm>
          <a:prstGeom prst="rect">
            <a:avLst/>
          </a:prstGeom>
          <a:noFill/>
        </p:spPr>
      </p:pic>
      <p:pic>
        <p:nvPicPr>
          <p:cNvPr id="1030" name="Picture 6" descr="C:\Users\Salvo\Desktop\federico II\ballaro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400" b="1" dirty="0" err="1" smtClean="0"/>
              <a:t>Ballaro</a:t>
            </a:r>
            <a:r>
              <a:rPr lang="it-IT" sz="4400" b="1" dirty="0" smtClean="0"/>
              <a:t>’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err="1" smtClean="0"/>
              <a:t>permanent</a:t>
            </a:r>
            <a:r>
              <a:rPr lang="it-IT" sz="1600" dirty="0" smtClean="0"/>
              <a:t> market </a:t>
            </a:r>
            <a:r>
              <a:rPr lang="it-IT" sz="1600" dirty="0" err="1" smtClean="0"/>
              <a:t>stretches</a:t>
            </a:r>
            <a:r>
              <a:rPr lang="it-IT" sz="1600" dirty="0" smtClean="0"/>
              <a:t> from Piazza Casa Professa to </a:t>
            </a:r>
            <a:r>
              <a:rPr lang="it-IT" sz="1600" dirty="0" smtClean="0"/>
              <a:t>Corso </a:t>
            </a:r>
            <a:r>
              <a:rPr lang="it-IT" sz="1600" dirty="0" err="1" smtClean="0"/>
              <a:t>Tukory</a:t>
            </a:r>
            <a:r>
              <a:rPr lang="it-IT" sz="1600" dirty="0" smtClean="0"/>
              <a:t> </a:t>
            </a:r>
            <a:r>
              <a:rPr lang="it-IT" sz="1600" dirty="0" err="1" smtClean="0"/>
              <a:t>towards</a:t>
            </a:r>
            <a:r>
              <a:rPr lang="it-IT" sz="1600" dirty="0" smtClean="0"/>
              <a:t> Porta Sant'Agata. The market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famous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selling</a:t>
            </a:r>
            <a:r>
              <a:rPr lang="it-IT" sz="1600" dirty="0" smtClean="0"/>
              <a:t> the first </a:t>
            </a:r>
            <a:r>
              <a:rPr lang="it-IT" sz="1600" dirty="0" err="1" smtClean="0"/>
              <a:t>fruits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come </a:t>
            </a:r>
            <a:r>
              <a:rPr lang="it-IT" sz="1600" dirty="0" err="1" smtClean="0"/>
              <a:t>from</a:t>
            </a:r>
            <a:r>
              <a:rPr lang="it-IT" sz="1600" dirty="0" smtClean="0"/>
              <a:t> the </a:t>
            </a:r>
            <a:r>
              <a:rPr lang="it-IT" sz="1600" dirty="0" err="1" smtClean="0"/>
              <a:t>countryside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Palermo. Ballarò </a:t>
            </a:r>
            <a:r>
              <a:rPr lang="it-IT" sz="1600" dirty="0" err="1" smtClean="0"/>
              <a:t>is</a:t>
            </a:r>
            <a:r>
              <a:rPr lang="it-IT" sz="1600" dirty="0" smtClean="0"/>
              <a:t> the </a:t>
            </a:r>
            <a:r>
              <a:rPr lang="it-IT" sz="1600" dirty="0" err="1" smtClean="0"/>
              <a:t>oldest</a:t>
            </a:r>
            <a:r>
              <a:rPr lang="it-IT" sz="1600" dirty="0" smtClean="0"/>
              <a:t> of the city's </a:t>
            </a:r>
            <a:r>
              <a:rPr lang="it-IT" sz="1600" dirty="0" err="1" smtClean="0"/>
              <a:t>markets</a:t>
            </a:r>
            <a:r>
              <a:rPr lang="it-IT" sz="1600" dirty="0" smtClean="0"/>
              <a:t>, </a:t>
            </a:r>
            <a:r>
              <a:rPr lang="it-IT" sz="1600" dirty="0" err="1" smtClean="0"/>
              <a:t>frequented</a:t>
            </a:r>
            <a:r>
              <a:rPr lang="it-IT" sz="1600" dirty="0" smtClean="0"/>
              <a:t> </a:t>
            </a:r>
            <a:r>
              <a:rPr lang="it-IT" sz="1600" dirty="0" err="1" smtClean="0"/>
              <a:t>daily</a:t>
            </a:r>
            <a:r>
              <a:rPr lang="it-IT" sz="1600" dirty="0" smtClean="0"/>
              <a:t> by </a:t>
            </a:r>
            <a:r>
              <a:rPr lang="it-IT" sz="1600" dirty="0" err="1" smtClean="0"/>
              <a:t>hundreds</a:t>
            </a:r>
            <a:r>
              <a:rPr lang="it-IT" sz="1600" dirty="0" smtClean="0"/>
              <a:t> of people, </a:t>
            </a:r>
            <a:r>
              <a:rPr lang="it-IT" sz="1600" dirty="0" err="1" smtClean="0"/>
              <a:t>animated</a:t>
            </a:r>
            <a:r>
              <a:rPr lang="it-IT" sz="1600" dirty="0" smtClean="0"/>
              <a:t> by </a:t>
            </a:r>
            <a:r>
              <a:rPr lang="it-IT" sz="1600" dirty="0" smtClean="0"/>
              <a:t>the </a:t>
            </a:r>
            <a:r>
              <a:rPr lang="it-IT" sz="1600" dirty="0" err="1" smtClean="0"/>
              <a:t>merchants</a:t>
            </a:r>
            <a:r>
              <a:rPr lang="it-IT" sz="1600" dirty="0" smtClean="0"/>
              <a:t>’ </a:t>
            </a:r>
            <a:r>
              <a:rPr lang="it-IT" sz="1600" dirty="0" err="1" smtClean="0"/>
              <a:t>shouting</a:t>
            </a:r>
            <a:r>
              <a:rPr lang="it-IT" sz="1600" dirty="0" smtClean="0"/>
              <a:t> </a:t>
            </a:r>
            <a:r>
              <a:rPr lang="it-IT" sz="1600" dirty="0" err="1" smtClean="0"/>
              <a:t>called</a:t>
            </a:r>
            <a:r>
              <a:rPr lang="it-IT" sz="1600" dirty="0" smtClean="0"/>
              <a:t> </a:t>
            </a:r>
            <a:r>
              <a:rPr lang="it-IT" sz="1600" dirty="0" smtClean="0"/>
              <a:t>"</a:t>
            </a:r>
            <a:r>
              <a:rPr lang="it-IT" sz="1600" dirty="0" err="1" smtClean="0"/>
              <a:t>abbanniate</a:t>
            </a:r>
            <a:r>
              <a:rPr lang="it-IT" sz="1600" dirty="0" smtClean="0"/>
              <a:t>",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attract</a:t>
            </a:r>
            <a:r>
              <a:rPr lang="it-IT" sz="1600" dirty="0" err="1" smtClean="0"/>
              <a:t>s</a:t>
            </a:r>
            <a:r>
              <a:rPr lang="it-IT" sz="1600" dirty="0" smtClean="0"/>
              <a:t> the </a:t>
            </a:r>
            <a:r>
              <a:rPr lang="it-IT" sz="1600" dirty="0" err="1" smtClean="0"/>
              <a:t>customers</a:t>
            </a:r>
            <a:r>
              <a:rPr lang="it-IT" sz="1600" dirty="0" smtClean="0"/>
              <a:t>, </a:t>
            </a:r>
            <a:r>
              <a:rPr lang="it-IT" sz="1600" dirty="0" err="1" smtClean="0"/>
              <a:t>also</a:t>
            </a:r>
            <a:r>
              <a:rPr lang="it-IT" sz="1600" dirty="0" smtClean="0"/>
              <a:t> </a:t>
            </a:r>
            <a:r>
              <a:rPr lang="it-IT" sz="1600" dirty="0" smtClean="0"/>
              <a:t>with </a:t>
            </a:r>
            <a:r>
              <a:rPr lang="it-IT" sz="1600" dirty="0" err="1" smtClean="0"/>
              <a:t>their</a:t>
            </a:r>
            <a:r>
              <a:rPr lang="it-IT" sz="1600" dirty="0" smtClean="0"/>
              <a:t> </a:t>
            </a:r>
            <a:r>
              <a:rPr lang="it-IT" sz="1600" dirty="0" err="1" smtClean="0"/>
              <a:t>characteristic</a:t>
            </a:r>
            <a:r>
              <a:rPr lang="it-IT" sz="1600" dirty="0" smtClean="0"/>
              <a:t> and </a:t>
            </a:r>
            <a:r>
              <a:rPr lang="it-IT" sz="1600" dirty="0" err="1" smtClean="0"/>
              <a:t>colorful</a:t>
            </a:r>
            <a:r>
              <a:rPr lang="it-IT" sz="1600" dirty="0" smtClean="0"/>
              <a:t> </a:t>
            </a:r>
            <a:r>
              <a:rPr lang="it-IT" sz="1600" dirty="0" err="1" smtClean="0"/>
              <a:t>local</a:t>
            </a:r>
            <a:r>
              <a:rPr lang="it-IT" sz="1600" dirty="0" smtClean="0"/>
              <a:t> </a:t>
            </a:r>
            <a:r>
              <a:rPr lang="it-IT" sz="1600" dirty="0" err="1" smtClean="0"/>
              <a:t>accent</a:t>
            </a:r>
            <a:r>
              <a:rPr lang="it-IT" sz="1600" dirty="0"/>
              <a:t>.</a:t>
            </a:r>
            <a:endParaRPr lang="it-IT" sz="1600" dirty="0" smtClean="0"/>
          </a:p>
          <a:p>
            <a:endParaRPr lang="it-IT" dirty="0"/>
          </a:p>
        </p:txBody>
      </p:sp>
      <p:pic>
        <p:nvPicPr>
          <p:cNvPr id="2050" name="Picture 2" descr="C:\Users\Salvo\Desktop\federico II\mercato_ballaro_Palerm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749675" cy="2501033"/>
          </a:xfrm>
          <a:prstGeom prst="rect">
            <a:avLst/>
          </a:prstGeom>
          <a:noFill/>
        </p:spPr>
      </p:pic>
      <p:pic>
        <p:nvPicPr>
          <p:cNvPr id="2051" name="Picture 3" descr="C:\Users\Salvo\Desktop\federico II\ballar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43380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4400" b="1" dirty="0" smtClean="0"/>
              <a:t>Capo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The Capo market, </a:t>
            </a:r>
            <a:r>
              <a:rPr lang="it-IT" sz="1600" dirty="0" err="1" smtClean="0"/>
              <a:t>together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</a:t>
            </a:r>
            <a:r>
              <a:rPr lang="it-IT" sz="1600" dirty="0" err="1" smtClean="0"/>
              <a:t>other</a:t>
            </a:r>
            <a:r>
              <a:rPr lang="it-IT" sz="1600" dirty="0" smtClean="0"/>
              <a:t> </a:t>
            </a:r>
            <a:r>
              <a:rPr lang="it-IT" sz="1600" dirty="0" err="1" smtClean="0"/>
              <a:t>markets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Palermo,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an</a:t>
            </a:r>
            <a:r>
              <a:rPr lang="it-IT" sz="1600" dirty="0" smtClean="0"/>
              <a:t>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</a:t>
            </a:r>
            <a:r>
              <a:rPr lang="it-IT" sz="1600" dirty="0" err="1" smtClean="0"/>
              <a:t>point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agro-food</a:t>
            </a:r>
            <a:r>
              <a:rPr lang="it-IT" sz="1600" dirty="0" smtClean="0"/>
              <a:t> </a:t>
            </a:r>
            <a:r>
              <a:rPr lang="it-IT" sz="1600" dirty="0" err="1" smtClean="0"/>
              <a:t>retailing</a:t>
            </a:r>
            <a:r>
              <a:rPr lang="it-IT" sz="1600" dirty="0" smtClean="0"/>
              <a:t>.      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an </a:t>
            </a:r>
            <a:r>
              <a:rPr lang="it-IT" sz="1600" dirty="0" err="1" smtClean="0"/>
              <a:t>active</a:t>
            </a:r>
            <a:r>
              <a:rPr lang="it-IT" sz="1600" dirty="0" smtClean="0"/>
              <a:t>, </a:t>
            </a:r>
            <a:r>
              <a:rPr lang="it-IT" sz="1600" dirty="0" err="1" smtClean="0"/>
              <a:t>daily</a:t>
            </a:r>
            <a:r>
              <a:rPr lang="it-IT" sz="1600" dirty="0" smtClean="0"/>
              <a:t> </a:t>
            </a:r>
            <a:r>
              <a:rPr lang="it-IT" sz="1600" dirty="0" err="1" smtClean="0"/>
              <a:t>street</a:t>
            </a:r>
            <a:r>
              <a:rPr lang="it-IT" sz="1600" dirty="0" smtClean="0"/>
              <a:t> market </a:t>
            </a:r>
            <a:r>
              <a:rPr lang="it-IT" sz="1600" dirty="0" err="1" smtClean="0"/>
              <a:t>whic</a:t>
            </a:r>
            <a:r>
              <a:rPr lang="it-IT" sz="1600" dirty="0" smtClean="0"/>
              <a:t> </a:t>
            </a:r>
            <a:r>
              <a:rPr lang="it-IT" sz="1600" dirty="0" err="1" smtClean="0"/>
              <a:t>giv</a:t>
            </a:r>
            <a:r>
              <a:rPr lang="it-IT" sz="1600" dirty="0" err="1" smtClean="0"/>
              <a:t>es</a:t>
            </a:r>
            <a:r>
              <a:rPr lang="it-IT" sz="1600" dirty="0" smtClean="0"/>
              <a:t> </a:t>
            </a:r>
            <a:r>
              <a:rPr lang="it-IT" sz="1600" dirty="0" smtClean="0"/>
              <a:t>the </a:t>
            </a:r>
            <a:r>
              <a:rPr lang="it-IT" sz="1600" dirty="0" err="1" smtClean="0"/>
              <a:t>passers</a:t>
            </a:r>
            <a:r>
              <a:rPr lang="it-IT" sz="1600" dirty="0" smtClean="0"/>
              <a:t>-by the </a:t>
            </a:r>
            <a:r>
              <a:rPr lang="it-IT" sz="1600" dirty="0" err="1" smtClean="0"/>
              <a:t>possibility</a:t>
            </a:r>
            <a:r>
              <a:rPr lang="it-IT" sz="1600" dirty="0" smtClean="0"/>
              <a:t> </a:t>
            </a:r>
            <a:r>
              <a:rPr lang="it-IT" sz="1600" dirty="0" smtClean="0"/>
              <a:t>to </a:t>
            </a:r>
            <a:r>
              <a:rPr lang="it-IT" sz="1600" dirty="0" err="1" smtClean="0"/>
              <a:t>buy</a:t>
            </a:r>
            <a:r>
              <a:rPr lang="it-IT" sz="1600" dirty="0" smtClean="0"/>
              <a:t> </a:t>
            </a:r>
            <a:r>
              <a:rPr lang="it-IT" sz="1600" dirty="0" err="1" smtClean="0"/>
              <a:t>both</a:t>
            </a:r>
            <a:r>
              <a:rPr lang="it-IT" sz="1600" dirty="0" smtClean="0"/>
              <a:t> </a:t>
            </a:r>
            <a:r>
              <a:rPr lang="it-IT" sz="1600" dirty="0" err="1" smtClean="0"/>
              <a:t>groceries</a:t>
            </a:r>
            <a:r>
              <a:rPr lang="it-IT" sz="1600" dirty="0" smtClean="0"/>
              <a:t> and </a:t>
            </a:r>
            <a:r>
              <a:rPr lang="it-IT" sz="1600" dirty="0" err="1" smtClean="0"/>
              <a:t>other</a:t>
            </a:r>
            <a:r>
              <a:rPr lang="it-IT" sz="1600" dirty="0" smtClean="0"/>
              <a:t> </a:t>
            </a:r>
            <a:r>
              <a:rPr lang="it-IT" sz="1600" dirty="0" err="1" smtClean="0"/>
              <a:t>merchandise</a:t>
            </a:r>
            <a:r>
              <a:rPr lang="it-IT" sz="1600" dirty="0" smtClean="0"/>
              <a:t>.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extends</a:t>
            </a:r>
            <a:r>
              <a:rPr lang="it-IT" sz="1600" dirty="0" smtClean="0"/>
              <a:t> </a:t>
            </a:r>
            <a:r>
              <a:rPr lang="it-IT" sz="1600" dirty="0" err="1" smtClean="0"/>
              <a:t>along</a:t>
            </a:r>
            <a:r>
              <a:rPr lang="it-IT" sz="1600" dirty="0" smtClean="0"/>
              <a:t> Via Carini and Via Beati Paoli, </a:t>
            </a:r>
            <a:r>
              <a:rPr lang="it-IT" sz="1600" dirty="0" smtClean="0"/>
              <a:t>Via Sant'Agostino </a:t>
            </a:r>
            <a:r>
              <a:rPr lang="it-IT" sz="1600" dirty="0" smtClean="0"/>
              <a:t>and Via </a:t>
            </a:r>
            <a:r>
              <a:rPr lang="it-IT" sz="1600" dirty="0" err="1" smtClean="0"/>
              <a:t>Cappuccinelle</a:t>
            </a:r>
            <a:r>
              <a:rPr lang="it-IT" sz="1600" dirty="0" smtClean="0"/>
              <a:t>, the </a:t>
            </a:r>
            <a:r>
              <a:rPr lang="it-IT" sz="1600" dirty="0" err="1" smtClean="0"/>
              <a:t>most</a:t>
            </a:r>
            <a:r>
              <a:rPr lang="it-IT" sz="1600" dirty="0" smtClean="0"/>
              <a:t> </a:t>
            </a:r>
            <a:r>
              <a:rPr lang="it-IT" sz="1600" dirty="0" err="1" smtClean="0"/>
              <a:t>ancient</a:t>
            </a:r>
            <a:r>
              <a:rPr lang="it-IT" sz="1600" dirty="0" smtClean="0"/>
              <a:t> area of Palermo.</a:t>
            </a:r>
            <a:endParaRPr lang="it-IT" sz="1600" dirty="0"/>
          </a:p>
        </p:txBody>
      </p:sp>
      <p:pic>
        <p:nvPicPr>
          <p:cNvPr id="3074" name="Picture 2" descr="C:\Users\Salvo\Desktop\federico II\mercato-del-capo-palermo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9135" y="4000505"/>
            <a:ext cx="3431168" cy="2286016"/>
          </a:xfrm>
          <a:prstGeom prst="rect">
            <a:avLst/>
          </a:prstGeom>
          <a:noFill/>
        </p:spPr>
      </p:pic>
      <p:pic>
        <p:nvPicPr>
          <p:cNvPr id="3075" name="Picture 3" descr="C:\Users\Salvo\Desktop\federico II\Le-vie-del-Ca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552835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Traditional</a:t>
            </a:r>
            <a:r>
              <a:rPr lang="it-IT" dirty="0" smtClean="0"/>
              <a:t> </a:t>
            </a:r>
            <a:r>
              <a:rPr lang="it-IT" dirty="0" err="1" smtClean="0"/>
              <a:t>foods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fruit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Martorana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err="1" smtClean="0"/>
              <a:t>fruit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Martorana</a:t>
            </a:r>
            <a:r>
              <a:rPr lang="it-IT" sz="1600" dirty="0" smtClean="0"/>
              <a:t> (</a:t>
            </a:r>
            <a:r>
              <a:rPr lang="it-IT" sz="1600" dirty="0" err="1" smtClean="0"/>
              <a:t>Sicilian</a:t>
            </a:r>
            <a:r>
              <a:rPr lang="it-IT" sz="1600" dirty="0" smtClean="0"/>
              <a:t> </a:t>
            </a:r>
            <a:r>
              <a:rPr lang="it-IT" sz="1600" dirty="0" err="1" smtClean="0"/>
              <a:t>marturana</a:t>
            </a:r>
            <a:r>
              <a:rPr lang="it-IT" sz="1600" dirty="0" smtClean="0"/>
              <a:t> </a:t>
            </a:r>
            <a:r>
              <a:rPr lang="it-IT" sz="1600" dirty="0" err="1" smtClean="0"/>
              <a:t>fruit</a:t>
            </a:r>
            <a:r>
              <a:rPr lang="it-IT" sz="1600" dirty="0" smtClean="0"/>
              <a:t>) </a:t>
            </a:r>
            <a:r>
              <a:rPr lang="it-IT" sz="1600" dirty="0" err="1" smtClean="0"/>
              <a:t>is</a:t>
            </a:r>
            <a:r>
              <a:rPr lang="it-IT" sz="1600" dirty="0" smtClean="0"/>
              <a:t> a </a:t>
            </a:r>
            <a:r>
              <a:rPr lang="it-IT" sz="1600" dirty="0" err="1" smtClean="0"/>
              <a:t>typical</a:t>
            </a:r>
            <a:r>
              <a:rPr lang="it-IT" sz="1600" dirty="0" smtClean="0"/>
              <a:t> </a:t>
            </a:r>
            <a:r>
              <a:rPr lang="it-IT" sz="1600" dirty="0" err="1" smtClean="0"/>
              <a:t>Sicilian</a:t>
            </a:r>
            <a:r>
              <a:rPr lang="it-IT" sz="1600" dirty="0" smtClean="0"/>
              <a:t> </a:t>
            </a:r>
            <a:r>
              <a:rPr lang="it-IT" sz="1600" dirty="0" err="1" smtClean="0"/>
              <a:t>sweet</a:t>
            </a:r>
            <a:r>
              <a:rPr lang="it-IT" sz="1600" dirty="0" smtClean="0"/>
              <a:t> (the </a:t>
            </a:r>
            <a:r>
              <a:rPr lang="it-IT" sz="1600" dirty="0" err="1" smtClean="0"/>
              <a:t>origin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which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in Palermo). 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traditionally</a:t>
            </a:r>
            <a:r>
              <a:rPr lang="it-IT" sz="1600" dirty="0" smtClean="0"/>
              <a:t> </a:t>
            </a:r>
            <a:r>
              <a:rPr lang="it-IT" sz="1600" dirty="0" err="1" smtClean="0"/>
              <a:t>prepared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celebrations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Feast</a:t>
            </a:r>
            <a:r>
              <a:rPr lang="it-IT" sz="1600" dirty="0" smtClean="0"/>
              <a:t> of the Dead (</a:t>
            </a:r>
            <a:r>
              <a:rPr lang="it-IT" sz="1600" dirty="0" err="1" smtClean="0"/>
              <a:t>November</a:t>
            </a:r>
            <a:r>
              <a:rPr lang="it-IT" sz="1600" dirty="0" smtClean="0"/>
              <a:t> </a:t>
            </a:r>
            <a:r>
              <a:rPr lang="it-IT" sz="1600" dirty="0" smtClean="0"/>
              <a:t>2nd). </a:t>
            </a:r>
            <a:r>
              <a:rPr lang="it-IT" sz="1600" dirty="0" err="1" smtClean="0"/>
              <a:t>According</a:t>
            </a:r>
            <a:r>
              <a:rPr lang="it-IT" sz="1600" dirty="0" smtClean="0"/>
              <a:t> to a </a:t>
            </a:r>
            <a:r>
              <a:rPr lang="it-IT" sz="1600" dirty="0" err="1" smtClean="0"/>
              <a:t>well-known</a:t>
            </a:r>
            <a:r>
              <a:rPr lang="it-IT" sz="1600" dirty="0" smtClean="0"/>
              <a:t> </a:t>
            </a:r>
            <a:r>
              <a:rPr lang="it-IT" sz="1600" dirty="0" err="1" smtClean="0"/>
              <a:t>tradition</a:t>
            </a:r>
            <a:r>
              <a:rPr lang="it-IT" sz="1600" dirty="0" smtClean="0"/>
              <a:t>, the </a:t>
            </a:r>
            <a:r>
              <a:rPr lang="it-IT" sz="1600" dirty="0" err="1" smtClean="0"/>
              <a:t>fruit</a:t>
            </a:r>
            <a:r>
              <a:rPr lang="it-IT" sz="1600" dirty="0" smtClean="0"/>
              <a:t> of </a:t>
            </a:r>
            <a:r>
              <a:rPr lang="it-IT" sz="1600" dirty="0" err="1" smtClean="0"/>
              <a:t>Martorana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born</a:t>
            </a:r>
            <a:r>
              <a:rPr lang="it-IT" sz="1600" dirty="0" smtClean="0"/>
              <a:t> </a:t>
            </a:r>
            <a:r>
              <a:rPr lang="it-IT" sz="1600" dirty="0" err="1" smtClean="0"/>
              <a:t>because</a:t>
            </a:r>
            <a:r>
              <a:rPr lang="it-IT" sz="1600" dirty="0" smtClean="0"/>
              <a:t> the </a:t>
            </a:r>
            <a:r>
              <a:rPr lang="it-IT" sz="1600" dirty="0" err="1" smtClean="0"/>
              <a:t>nuns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Martorana</a:t>
            </a:r>
            <a:r>
              <a:rPr lang="it-IT" sz="1600" dirty="0" smtClean="0"/>
              <a:t> </a:t>
            </a:r>
            <a:r>
              <a:rPr lang="it-IT" sz="1600" dirty="0" err="1" smtClean="0"/>
              <a:t>monastery</a:t>
            </a:r>
            <a:r>
              <a:rPr lang="it-IT" sz="1600" dirty="0"/>
              <a:t>,</a:t>
            </a:r>
            <a:r>
              <a:rPr lang="it-IT" sz="1600" dirty="0" smtClean="0"/>
              <a:t> in </a:t>
            </a:r>
            <a:r>
              <a:rPr lang="it-IT" sz="1600" dirty="0" err="1" smtClean="0"/>
              <a:t>order</a:t>
            </a:r>
            <a:r>
              <a:rPr lang="it-IT" sz="1600" dirty="0" smtClean="0"/>
              <a:t> to </a:t>
            </a:r>
            <a:r>
              <a:rPr lang="it-IT" sz="1600" dirty="0" err="1" smtClean="0"/>
              <a:t>replace</a:t>
            </a:r>
            <a:r>
              <a:rPr lang="it-IT" sz="1600" dirty="0" smtClean="0"/>
              <a:t> the </a:t>
            </a:r>
            <a:r>
              <a:rPr lang="it-IT" sz="1600" dirty="0" err="1" smtClean="0"/>
              <a:t>fruits</a:t>
            </a:r>
            <a:r>
              <a:rPr lang="it-IT" sz="1600" dirty="0" smtClean="0"/>
              <a:t> </a:t>
            </a:r>
            <a:r>
              <a:rPr lang="it-IT" sz="1600" dirty="0" err="1" smtClean="0"/>
              <a:t>collected</a:t>
            </a:r>
            <a:r>
              <a:rPr lang="it-IT" sz="1600" dirty="0" smtClean="0"/>
              <a:t> from </a:t>
            </a:r>
            <a:r>
              <a:rPr lang="it-IT" sz="1600" dirty="0" err="1" smtClean="0"/>
              <a:t>their</a:t>
            </a:r>
            <a:r>
              <a:rPr lang="it-IT" sz="1600" dirty="0" smtClean="0"/>
              <a:t> garden, </a:t>
            </a:r>
            <a:r>
              <a:rPr lang="it-IT" sz="1600" dirty="0" err="1" smtClean="0"/>
              <a:t>created</a:t>
            </a:r>
            <a:r>
              <a:rPr lang="it-IT" sz="1600" dirty="0" smtClean="0"/>
              <a:t> new </a:t>
            </a:r>
            <a:r>
              <a:rPr lang="it-IT" sz="1600" dirty="0" err="1" smtClean="0"/>
              <a:t>ones</a:t>
            </a:r>
            <a:r>
              <a:rPr lang="it-IT" sz="1600" dirty="0" smtClean="0"/>
              <a:t> with </a:t>
            </a:r>
            <a:r>
              <a:rPr lang="it-IT" sz="1600" dirty="0" err="1" smtClean="0"/>
              <a:t>almond</a:t>
            </a:r>
            <a:r>
              <a:rPr lang="it-IT" sz="1600" dirty="0" smtClean="0"/>
              <a:t> </a:t>
            </a:r>
            <a:r>
              <a:rPr lang="it-IT" sz="1600" dirty="0" err="1" smtClean="0"/>
              <a:t>flour</a:t>
            </a:r>
            <a:r>
              <a:rPr lang="it-IT" sz="1600" dirty="0" smtClean="0"/>
              <a:t> and sugar, </a:t>
            </a:r>
            <a:r>
              <a:rPr lang="it-IT" sz="1600" dirty="0" smtClean="0"/>
              <a:t>to decorate </a:t>
            </a:r>
            <a:r>
              <a:rPr lang="it-IT" sz="1600" dirty="0" smtClean="0"/>
              <a:t>the </a:t>
            </a:r>
            <a:r>
              <a:rPr lang="it-IT" sz="1600" dirty="0" err="1" smtClean="0"/>
              <a:t>monastery</a:t>
            </a:r>
            <a:r>
              <a:rPr lang="it-IT" sz="1600" dirty="0" smtClean="0"/>
              <a:t> for the </a:t>
            </a:r>
            <a:r>
              <a:rPr lang="it-IT" sz="1600" dirty="0" err="1" smtClean="0"/>
              <a:t>visit</a:t>
            </a:r>
            <a:r>
              <a:rPr lang="it-IT" sz="1600" dirty="0" smtClean="0"/>
              <a:t> of the </a:t>
            </a:r>
            <a:r>
              <a:rPr lang="it-IT" sz="1600" dirty="0" smtClean="0"/>
              <a:t>Pope </a:t>
            </a:r>
            <a:r>
              <a:rPr lang="it-IT" sz="1600" dirty="0" smtClean="0"/>
              <a:t>of the time .</a:t>
            </a:r>
          </a:p>
          <a:p>
            <a:endParaRPr lang="it-IT" dirty="0"/>
          </a:p>
        </p:txBody>
      </p:sp>
      <p:pic>
        <p:nvPicPr>
          <p:cNvPr id="4101" name="Picture 5" descr="C:\Users\Salvo\Desktop\federico II\martora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428691" cy="1714512"/>
          </a:xfrm>
          <a:prstGeom prst="rect">
            <a:avLst/>
          </a:prstGeom>
          <a:noFill/>
        </p:spPr>
      </p:pic>
      <p:pic>
        <p:nvPicPr>
          <p:cNvPr id="4105" name="Picture 9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246383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 smtClean="0"/>
              <a:t>Arancine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Arancina </a:t>
            </a:r>
            <a:r>
              <a:rPr lang="it-IT" sz="1600" dirty="0" err="1" smtClean="0"/>
              <a:t>is</a:t>
            </a:r>
            <a:r>
              <a:rPr lang="it-IT" sz="1600" dirty="0" smtClean="0"/>
              <a:t> a </a:t>
            </a:r>
            <a:r>
              <a:rPr lang="it-IT" sz="1600" dirty="0" err="1" smtClean="0"/>
              <a:t>speciality</a:t>
            </a:r>
            <a:r>
              <a:rPr lang="it-IT" sz="1600" dirty="0" smtClean="0"/>
              <a:t> </a:t>
            </a:r>
            <a:r>
              <a:rPr lang="it-IT" sz="1600" dirty="0" smtClean="0"/>
              <a:t>of </a:t>
            </a:r>
            <a:r>
              <a:rPr lang="it-IT" sz="1600" dirty="0" err="1" smtClean="0"/>
              <a:t>Sicilian</a:t>
            </a:r>
            <a:r>
              <a:rPr lang="it-IT" sz="1600" dirty="0" smtClean="0"/>
              <a:t> </a:t>
            </a:r>
            <a:r>
              <a:rPr lang="it-IT" sz="1600" dirty="0" err="1" smtClean="0"/>
              <a:t>cuisine</a:t>
            </a:r>
            <a:r>
              <a:rPr lang="it-IT" sz="1600" dirty="0" smtClean="0"/>
              <a:t>.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a ball or a </a:t>
            </a:r>
            <a:r>
              <a:rPr lang="it-IT" sz="1600" dirty="0" err="1" smtClean="0"/>
              <a:t>cone</a:t>
            </a:r>
            <a:r>
              <a:rPr lang="it-IT" sz="1600" dirty="0" smtClean="0"/>
              <a:t> </a:t>
            </a:r>
            <a:r>
              <a:rPr lang="it-IT" sz="1600" dirty="0" smtClean="0"/>
              <a:t>of  </a:t>
            </a:r>
            <a:r>
              <a:rPr lang="it-IT" sz="1600" dirty="0" err="1" smtClean="0"/>
              <a:t>fried</a:t>
            </a:r>
            <a:r>
              <a:rPr lang="it-IT" sz="1600" dirty="0" smtClean="0"/>
              <a:t> </a:t>
            </a:r>
            <a:r>
              <a:rPr lang="it-IT" sz="1600" dirty="0" err="1" smtClean="0"/>
              <a:t>rice</a:t>
            </a:r>
            <a:r>
              <a:rPr lang="it-IT" sz="1600" dirty="0" smtClean="0"/>
              <a:t>, 8-10 cm in </a:t>
            </a:r>
            <a:r>
              <a:rPr lang="it-IT" sz="1600" dirty="0" err="1" smtClean="0"/>
              <a:t>diameter</a:t>
            </a:r>
            <a:r>
              <a:rPr lang="it-IT" sz="1600" dirty="0" smtClean="0"/>
              <a:t>, </a:t>
            </a:r>
            <a:r>
              <a:rPr lang="it-IT" sz="1600" dirty="0" err="1" smtClean="0"/>
              <a:t>generally</a:t>
            </a:r>
            <a:r>
              <a:rPr lang="it-IT" sz="1600" dirty="0" smtClean="0"/>
              <a:t> </a:t>
            </a:r>
            <a:r>
              <a:rPr lang="it-IT" sz="1600" dirty="0" err="1" smtClean="0"/>
              <a:t>stuffed</a:t>
            </a:r>
            <a:r>
              <a:rPr lang="it-IT" sz="1600" dirty="0" smtClean="0"/>
              <a:t>  </a:t>
            </a:r>
            <a:r>
              <a:rPr lang="it-IT" sz="1600" dirty="0" smtClean="0"/>
              <a:t>with </a:t>
            </a:r>
            <a:r>
              <a:rPr lang="it-IT" sz="1600" dirty="0" err="1" smtClean="0"/>
              <a:t>meat</a:t>
            </a:r>
            <a:r>
              <a:rPr lang="it-IT" sz="1600" dirty="0" smtClean="0"/>
              <a:t> </a:t>
            </a:r>
            <a:r>
              <a:rPr lang="it-IT" sz="1600" dirty="0" err="1" smtClean="0"/>
              <a:t>sauce</a:t>
            </a:r>
            <a:r>
              <a:rPr lang="it-IT" sz="1600" dirty="0" smtClean="0"/>
              <a:t>, </a:t>
            </a:r>
            <a:r>
              <a:rPr lang="it-IT" sz="1600" dirty="0" err="1" smtClean="0"/>
              <a:t>peas</a:t>
            </a:r>
            <a:r>
              <a:rPr lang="it-IT" sz="1600" dirty="0" smtClean="0"/>
              <a:t> and </a:t>
            </a:r>
            <a:r>
              <a:rPr lang="it-IT" sz="1600" dirty="0" smtClean="0"/>
              <a:t>caciocavallo </a:t>
            </a:r>
            <a:r>
              <a:rPr lang="it-IT" sz="1600" dirty="0" err="1" smtClean="0"/>
              <a:t>cheese</a:t>
            </a:r>
            <a:r>
              <a:rPr lang="it-IT" sz="1600" dirty="0" smtClean="0"/>
              <a:t>, </a:t>
            </a:r>
            <a:r>
              <a:rPr lang="it-IT" sz="1600" dirty="0" smtClean="0"/>
              <a:t>or </a:t>
            </a:r>
            <a:r>
              <a:rPr lang="it-IT" sz="1600" dirty="0" err="1" smtClean="0"/>
              <a:t>diced</a:t>
            </a:r>
            <a:r>
              <a:rPr lang="it-IT" sz="1600" dirty="0" smtClean="0"/>
              <a:t> </a:t>
            </a:r>
            <a:r>
              <a:rPr lang="it-IT" sz="1600" dirty="0" err="1" smtClean="0"/>
              <a:t>ham</a:t>
            </a:r>
            <a:r>
              <a:rPr lang="it-IT" sz="1600" dirty="0" smtClean="0"/>
              <a:t> and </a:t>
            </a:r>
            <a:r>
              <a:rPr lang="it-IT" sz="1600" dirty="0" smtClean="0"/>
              <a:t>mozzarella </a:t>
            </a:r>
            <a:r>
              <a:rPr lang="it-IT" sz="1600" dirty="0" err="1" smtClean="0"/>
              <a:t>cheese</a:t>
            </a:r>
            <a:r>
              <a:rPr lang="it-IT" sz="1600" dirty="0" smtClean="0"/>
              <a:t>. </a:t>
            </a:r>
            <a:r>
              <a:rPr lang="it-IT" sz="1600" dirty="0" smtClean="0"/>
              <a:t>The </a:t>
            </a:r>
            <a:r>
              <a:rPr lang="it-IT" sz="1600" dirty="0" err="1" smtClean="0"/>
              <a:t>name</a:t>
            </a:r>
            <a:r>
              <a:rPr lang="it-IT" sz="1600" dirty="0" smtClean="0"/>
              <a:t> </a:t>
            </a:r>
            <a:r>
              <a:rPr lang="it-IT" sz="1600" dirty="0" err="1" smtClean="0"/>
              <a:t>derives</a:t>
            </a:r>
            <a:r>
              <a:rPr lang="it-IT" sz="1600" dirty="0" smtClean="0"/>
              <a:t> from the </a:t>
            </a:r>
            <a:r>
              <a:rPr lang="it-IT" sz="1600" dirty="0" err="1" smtClean="0"/>
              <a:t>original</a:t>
            </a:r>
            <a:r>
              <a:rPr lang="it-IT" sz="1600" dirty="0" smtClean="0"/>
              <a:t> </a:t>
            </a:r>
            <a:r>
              <a:rPr lang="it-IT" sz="1600" dirty="0" err="1" smtClean="0"/>
              <a:t>shape</a:t>
            </a:r>
            <a:r>
              <a:rPr lang="it-IT" sz="1600" dirty="0" smtClean="0"/>
              <a:t> and the </a:t>
            </a:r>
            <a:r>
              <a:rPr lang="it-IT" sz="1600" dirty="0" err="1" smtClean="0"/>
              <a:t>typical</a:t>
            </a:r>
            <a:r>
              <a:rPr lang="it-IT" sz="1600" dirty="0" smtClean="0"/>
              <a:t> </a:t>
            </a:r>
            <a:r>
              <a:rPr lang="it-IT" sz="1600" dirty="0" err="1" smtClean="0"/>
              <a:t>golden</a:t>
            </a:r>
            <a:r>
              <a:rPr lang="it-IT" sz="1600" dirty="0" smtClean="0"/>
              <a:t> color, </a:t>
            </a:r>
            <a:r>
              <a:rPr lang="it-IT" sz="1600" dirty="0" err="1" smtClean="0"/>
              <a:t>reminiscent</a:t>
            </a:r>
            <a:r>
              <a:rPr lang="it-IT" sz="1600" dirty="0" smtClean="0"/>
              <a:t> of an </a:t>
            </a:r>
            <a:r>
              <a:rPr lang="it-IT" sz="1600" dirty="0" err="1" smtClean="0"/>
              <a:t>orange</a:t>
            </a:r>
            <a:r>
              <a:rPr lang="it-IT" sz="1600" dirty="0" smtClean="0"/>
              <a:t>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smtClean="0"/>
              <a:t> </a:t>
            </a:r>
            <a:r>
              <a:rPr lang="it-IT" sz="1600" dirty="0" err="1" smtClean="0"/>
              <a:t>said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in </a:t>
            </a:r>
            <a:r>
              <a:rPr lang="it-IT" sz="1600" dirty="0" err="1" smtClean="0"/>
              <a:t>eastern</a:t>
            </a:r>
            <a:r>
              <a:rPr lang="it-IT" sz="1600" dirty="0" smtClean="0"/>
              <a:t> </a:t>
            </a:r>
            <a:r>
              <a:rPr lang="it-IT" sz="1600" dirty="0" err="1" smtClean="0"/>
              <a:t>Sicily</a:t>
            </a:r>
            <a:r>
              <a:rPr lang="it-IT" sz="1600" dirty="0" smtClean="0"/>
              <a:t> the </a:t>
            </a:r>
            <a:r>
              <a:rPr lang="it-IT" sz="1600" dirty="0" smtClean="0"/>
              <a:t>arancine </a:t>
            </a:r>
            <a:r>
              <a:rPr lang="it-IT" sz="1600" dirty="0" err="1" smtClean="0"/>
              <a:t>have</a:t>
            </a:r>
            <a:r>
              <a:rPr lang="it-IT" sz="1600" dirty="0" smtClean="0"/>
              <a:t> </a:t>
            </a:r>
            <a:r>
              <a:rPr lang="it-IT" sz="1600" dirty="0" smtClean="0"/>
              <a:t>a </a:t>
            </a:r>
            <a:r>
              <a:rPr lang="it-IT" sz="1600" dirty="0" err="1" smtClean="0"/>
              <a:t>conical</a:t>
            </a:r>
            <a:r>
              <a:rPr lang="it-IT" sz="1600" dirty="0" smtClean="0"/>
              <a:t> </a:t>
            </a:r>
            <a:r>
              <a:rPr lang="it-IT" sz="1600" dirty="0" err="1" smtClean="0"/>
              <a:t>shape</a:t>
            </a:r>
            <a:r>
              <a:rPr lang="it-IT" sz="1600" dirty="0"/>
              <a:t> </a:t>
            </a:r>
            <a:r>
              <a:rPr lang="it-IT" sz="1600" dirty="0" smtClean="0"/>
              <a:t>and for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reason</a:t>
            </a:r>
            <a:r>
              <a:rPr lang="it-IT" sz="1600" dirty="0" smtClean="0"/>
              <a:t> </a:t>
            </a:r>
            <a:r>
              <a:rPr lang="it-IT" sz="1600" dirty="0" err="1" smtClean="0"/>
              <a:t>they</a:t>
            </a:r>
            <a:r>
              <a:rPr lang="it-IT" sz="1600" dirty="0" smtClean="0"/>
              <a:t> are </a:t>
            </a:r>
            <a:r>
              <a:rPr lang="it-IT" sz="1600" dirty="0" err="1" smtClean="0"/>
              <a:t>called</a:t>
            </a:r>
            <a:r>
              <a:rPr lang="it-IT" sz="1600" dirty="0" smtClean="0"/>
              <a:t> «arancini», </a:t>
            </a:r>
            <a:r>
              <a:rPr lang="it-IT" sz="1600" dirty="0" err="1" smtClean="0"/>
              <a:t>creating</a:t>
            </a:r>
            <a:r>
              <a:rPr lang="it-IT" sz="1600" dirty="0" smtClean="0"/>
              <a:t> a </a:t>
            </a:r>
            <a:r>
              <a:rPr lang="it-IT" sz="1600" dirty="0" err="1" smtClean="0"/>
              <a:t>competition</a:t>
            </a:r>
            <a:r>
              <a:rPr lang="it-IT" sz="1600" dirty="0" smtClean="0"/>
              <a:t>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the </a:t>
            </a:r>
            <a:r>
              <a:rPr lang="it-IT" sz="1600" dirty="0" err="1" smtClean="0"/>
              <a:t>two</a:t>
            </a:r>
            <a:r>
              <a:rPr lang="it-IT" sz="1600" dirty="0"/>
              <a:t> </a:t>
            </a:r>
            <a:r>
              <a:rPr lang="it-IT" sz="1600" dirty="0" smtClean="0"/>
              <a:t>big </a:t>
            </a:r>
            <a:r>
              <a:rPr lang="it-IT" sz="1600" dirty="0" err="1"/>
              <a:t>S</a:t>
            </a:r>
            <a:r>
              <a:rPr lang="it-IT" sz="1600" dirty="0" err="1" smtClean="0"/>
              <a:t>icilian</a:t>
            </a:r>
            <a:r>
              <a:rPr lang="it-IT" sz="1600" dirty="0" smtClean="0"/>
              <a:t> </a:t>
            </a:r>
            <a:r>
              <a:rPr lang="it-IT" sz="1600" dirty="0" err="1" smtClean="0"/>
              <a:t>cities</a:t>
            </a:r>
            <a:r>
              <a:rPr lang="it-IT" sz="1600" dirty="0" smtClean="0"/>
              <a:t> of Palermo in the western part and Catania in the </a:t>
            </a:r>
            <a:r>
              <a:rPr lang="it-IT" sz="1600" dirty="0" err="1" smtClean="0"/>
              <a:t>eastern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r>
              <a:rPr lang="it-IT" sz="1600" dirty="0" smtClean="0"/>
              <a:t>.</a:t>
            </a:r>
            <a:endParaRPr lang="it-IT" sz="1600" dirty="0" smtClean="0"/>
          </a:p>
          <a:p>
            <a:endParaRPr lang="it-IT" dirty="0"/>
          </a:p>
        </p:txBody>
      </p:sp>
      <p:pic>
        <p:nvPicPr>
          <p:cNvPr id="18434" name="Picture 2" descr="C:\Users\Salvo\Desktop\federico II\arancine-arancinA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314036" cy="2428892"/>
          </a:xfrm>
          <a:prstGeom prst="rect">
            <a:avLst/>
          </a:prstGeom>
          <a:noFill/>
        </p:spPr>
      </p:pic>
      <p:pic>
        <p:nvPicPr>
          <p:cNvPr id="18436" name="Picture 4" descr="Risultati immagini per aran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73" y="4149080"/>
            <a:ext cx="3357586" cy="22383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b="1" dirty="0" err="1" smtClean="0"/>
              <a:t>Citrus</a:t>
            </a:r>
            <a:r>
              <a:rPr lang="it-IT" b="1" dirty="0" smtClean="0"/>
              <a:t> </a:t>
            </a:r>
            <a:r>
              <a:rPr lang="it-IT" b="1" dirty="0" err="1" smtClean="0"/>
              <a:t>fruit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cultivation of the citrus fruit is among the most important </a:t>
            </a:r>
            <a:r>
              <a:rPr lang="en-US" sz="1600" dirty="0" smtClean="0"/>
              <a:t>in</a:t>
            </a:r>
            <a:r>
              <a:rPr lang="en-US" sz="1600" dirty="0" smtClean="0"/>
              <a:t> </a:t>
            </a:r>
            <a:r>
              <a:rPr lang="en-US" sz="1600" dirty="0" smtClean="0"/>
              <a:t>Sicily, </a:t>
            </a:r>
            <a:r>
              <a:rPr lang="en-US" sz="1600" dirty="0" smtClean="0"/>
              <a:t>the major part is </a:t>
            </a:r>
            <a:r>
              <a:rPr lang="en-US" sz="1600" dirty="0" smtClean="0"/>
              <a:t>represented</a:t>
            </a:r>
            <a:r>
              <a:rPr lang="en-US" sz="1600" dirty="0" smtClean="0"/>
              <a:t>, of course, by </a:t>
            </a:r>
            <a:r>
              <a:rPr lang="en-US" sz="1600" dirty="0" smtClean="0"/>
              <a:t>the </a:t>
            </a:r>
            <a:r>
              <a:rPr lang="en-US" sz="1600" dirty="0" smtClean="0"/>
              <a:t> </a:t>
            </a:r>
            <a:r>
              <a:rPr lang="en-US" sz="1600" dirty="0" smtClean="0"/>
              <a:t>oranges</a:t>
            </a:r>
            <a:r>
              <a:rPr lang="en-US" sz="1600" dirty="0" smtClean="0"/>
              <a:t>, </a:t>
            </a:r>
            <a:r>
              <a:rPr lang="en-US" sz="1600" dirty="0" smtClean="0"/>
              <a:t>the mandarins</a:t>
            </a:r>
            <a:r>
              <a:rPr lang="en-US" sz="1600" dirty="0" smtClean="0"/>
              <a:t>, </a:t>
            </a:r>
            <a:r>
              <a:rPr lang="en-US" sz="1600" dirty="0" smtClean="0"/>
              <a:t>the lemons </a:t>
            </a:r>
            <a:r>
              <a:rPr lang="en-US" sz="1600" dirty="0" smtClean="0"/>
              <a:t>and </a:t>
            </a:r>
            <a:r>
              <a:rPr lang="en-US" sz="1600" dirty="0" smtClean="0"/>
              <a:t>the cedars, </a:t>
            </a:r>
            <a:r>
              <a:rPr lang="en-US" sz="1600" dirty="0" smtClean="0"/>
              <a:t>that develops especially </a:t>
            </a:r>
            <a:r>
              <a:rPr lang="en-US" sz="1600" dirty="0" smtClean="0"/>
              <a:t>in the coastal </a:t>
            </a:r>
            <a:r>
              <a:rPr lang="en-US" sz="1600" dirty="0" smtClean="0"/>
              <a:t>borders </a:t>
            </a:r>
            <a:r>
              <a:rPr lang="en-US" sz="1600" dirty="0" smtClean="0"/>
              <a:t>of the island.</a:t>
            </a:r>
            <a:endParaRPr lang="it-IT" sz="1600" dirty="0"/>
          </a:p>
        </p:txBody>
      </p:sp>
      <p:pic>
        <p:nvPicPr>
          <p:cNvPr id="19459" name="Picture 3" descr="C:\Users\Salvo\Desktop\federico II\agrum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868742" cy="2566469"/>
          </a:xfrm>
          <a:prstGeom prst="rect">
            <a:avLst/>
          </a:prstGeom>
          <a:noFill/>
        </p:spPr>
      </p:pic>
      <p:pic>
        <p:nvPicPr>
          <p:cNvPr id="19461" name="Picture 5" descr="Risultati immagini per agrumi sicili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4088320" cy="2714644"/>
          </a:xfrm>
          <a:prstGeom prst="rect">
            <a:avLst/>
          </a:prstGeom>
          <a:noFill/>
        </p:spPr>
      </p:pic>
      <p:pic>
        <p:nvPicPr>
          <p:cNvPr id="19462" name="Picture 6" descr="C:\Users\Salvo\Desktop\federico II\agrumi-arance-frutt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3248737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</TotalTime>
  <Words>399</Words>
  <Application>Microsoft Office PowerPoint</Application>
  <PresentationFormat>Presentazione su schermo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Rockwell</vt:lpstr>
      <vt:lpstr>Wingdings 2</vt:lpstr>
      <vt:lpstr>Universo</vt:lpstr>
      <vt:lpstr>Sicilian culinary traditions</vt:lpstr>
      <vt:lpstr>Ballaro’</vt:lpstr>
      <vt:lpstr>Capo</vt:lpstr>
      <vt:lpstr>Traditional foods</vt:lpstr>
      <vt:lpstr>The fruit of Martorana</vt:lpstr>
      <vt:lpstr>Arancine</vt:lpstr>
      <vt:lpstr>Citrus fruit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Tipical Sicilian dessert:</dc:title>
  <dc:creator>Salvo</dc:creator>
  <cp:lastModifiedBy>Acer-12</cp:lastModifiedBy>
  <cp:revision>11</cp:revision>
  <dcterms:created xsi:type="dcterms:W3CDTF">2018-12-03T14:03:25Z</dcterms:created>
  <dcterms:modified xsi:type="dcterms:W3CDTF">2018-12-20T08:19:59Z</dcterms:modified>
</cp:coreProperties>
</file>