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lv-LV"/>
              <a:t>Rediģēt šablona virsraksta stilu</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6678D56-9B7A-46DA-B59C-2BD59F74737A}" type="datetimeFigureOut">
              <a:rPr lang="lv-LV" smtClean="0"/>
              <a:t>15.03.2022</a:t>
            </a:fld>
            <a:endParaRPr lang="lv-LV"/>
          </a:p>
        </p:txBody>
      </p:sp>
      <p:sp>
        <p:nvSpPr>
          <p:cNvPr id="5" name="Footer Placeholder 4"/>
          <p:cNvSpPr>
            <a:spLocks noGrp="1"/>
          </p:cNvSpPr>
          <p:nvPr>
            <p:ph type="ftr" sz="quarter" idx="11"/>
          </p:nvPr>
        </p:nvSpPr>
        <p:spPr>
          <a:xfrm>
            <a:off x="2692397" y="5037663"/>
            <a:ext cx="5214635" cy="279400"/>
          </a:xfrm>
        </p:spPr>
        <p:txBody>
          <a:bodyPr/>
          <a:lstStyle/>
          <a:p>
            <a:endParaRPr lang="lv-LV"/>
          </a:p>
        </p:txBody>
      </p:sp>
      <p:sp>
        <p:nvSpPr>
          <p:cNvPr id="6" name="Slide Number Placeholder 5"/>
          <p:cNvSpPr>
            <a:spLocks noGrp="1"/>
          </p:cNvSpPr>
          <p:nvPr>
            <p:ph type="sldNum" sz="quarter" idx="12"/>
          </p:nvPr>
        </p:nvSpPr>
        <p:spPr>
          <a:xfrm>
            <a:off x="8956900" y="5037663"/>
            <a:ext cx="551167" cy="279400"/>
          </a:xfrm>
        </p:spPr>
        <p:txBody>
          <a:bodyPr/>
          <a:lstStyle/>
          <a:p>
            <a:fld id="{11C62D28-BE9A-411D-A3CE-4AE38765C479}" type="slidenum">
              <a:rPr lang="lv-LV" smtClean="0"/>
              <a:t>‹#›</a:t>
            </a:fld>
            <a:endParaRPr lang="lv-LV"/>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55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56678D56-9B7A-46DA-B59C-2BD59F74737A}" type="datetimeFigureOut">
              <a:rPr lang="lv-LV" smtClean="0"/>
              <a:t>15.03.2022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1C62D28-BE9A-411D-A3CE-4AE38765C479}" type="slidenum">
              <a:rPr lang="lv-LV" smtClean="0"/>
              <a:t>‹#›</a:t>
            </a:fld>
            <a:endParaRPr lang="lv-LV"/>
          </a:p>
        </p:txBody>
      </p:sp>
    </p:spTree>
    <p:extLst>
      <p:ext uri="{BB962C8B-B14F-4D97-AF65-F5344CB8AC3E}">
        <p14:creationId xmlns:p14="http://schemas.microsoft.com/office/powerpoint/2010/main" val="259959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lv-LV"/>
              <a:t>Rediģēt šablona virsraksta stilu</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56678D56-9B7A-46DA-B59C-2BD59F74737A}" type="datetimeFigureOut">
              <a:rPr lang="lv-LV" smtClean="0"/>
              <a:t>15.03.2022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1C62D28-BE9A-411D-A3CE-4AE38765C479}" type="slidenum">
              <a:rPr lang="lv-LV" smtClean="0"/>
              <a:t>‹#›</a:t>
            </a:fld>
            <a:endParaRPr lang="lv-LV"/>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9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lv-LV"/>
              <a:t>Rediģēt šablona virsraksta stilu</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Noklikšķiniet, lai rediģētu šablona teksta stilus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56678D56-9B7A-46DA-B59C-2BD59F74737A}" type="datetimeFigureOut">
              <a:rPr lang="lv-LV" smtClean="0"/>
              <a:t>15.03.2022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1C62D28-BE9A-411D-A3CE-4AE38765C479}" type="slidenum">
              <a:rPr lang="lv-LV" smtClean="0"/>
              <a:t>‹#›</a:t>
            </a:fld>
            <a:endParaRPr lang="lv-LV"/>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41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lv-LV"/>
              <a:t>Rediģēt šablona virsraksta stilu</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56678D56-9B7A-46DA-B59C-2BD59F74737A}" type="datetimeFigureOut">
              <a:rPr lang="lv-LV" smtClean="0"/>
              <a:t>15.03.2022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1C62D28-BE9A-411D-A3CE-4AE38765C479}" type="slidenum">
              <a:rPr lang="lv-LV" smtClean="0"/>
              <a:t>‹#›</a:t>
            </a:fld>
            <a:endParaRPr lang="lv-LV"/>
          </a:p>
        </p:txBody>
      </p:sp>
    </p:spTree>
    <p:extLst>
      <p:ext uri="{BB962C8B-B14F-4D97-AF65-F5344CB8AC3E}">
        <p14:creationId xmlns:p14="http://schemas.microsoft.com/office/powerpoint/2010/main" val="1305253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lv-LV"/>
              <a:t>Rediģēt šablona virsraksta stilu</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56678D56-9B7A-46DA-B59C-2BD59F74737A}" type="datetimeFigureOut">
              <a:rPr lang="lv-LV" smtClean="0"/>
              <a:t>15.03.2022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1C62D28-BE9A-411D-A3CE-4AE38765C479}" type="slidenum">
              <a:rPr lang="lv-LV" smtClean="0"/>
              <a:t>‹#›</a:t>
            </a:fld>
            <a:endParaRPr lang="lv-LV"/>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31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lv-LV"/>
              <a:t>Rediģēt šablona virsraksta stilu</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56678D56-9B7A-46DA-B59C-2BD59F74737A}" type="datetimeFigureOut">
              <a:rPr lang="lv-LV" smtClean="0"/>
              <a:t>15.03.2022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1C62D28-BE9A-411D-A3CE-4AE38765C479}" type="slidenum">
              <a:rPr lang="lv-LV" smtClean="0"/>
              <a:t>‹#›</a:t>
            </a:fld>
            <a:endParaRPr lang="lv-LV"/>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985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ncho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56678D56-9B7A-46DA-B59C-2BD59F74737A}" type="datetimeFigureOut">
              <a:rPr lang="lv-LV" smtClean="0"/>
              <a:t>15.03.2022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1C62D28-BE9A-411D-A3CE-4AE38765C479}" type="slidenum">
              <a:rPr lang="lv-LV" smtClean="0"/>
              <a:t>‹#›</a:t>
            </a:fld>
            <a:endParaRPr lang="lv-LV"/>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474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lv-LV"/>
              <a:t>Rediģēt šablona virsraksta stilu</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56678D56-9B7A-46DA-B59C-2BD59F74737A}" type="datetimeFigureOut">
              <a:rPr lang="lv-LV" smtClean="0"/>
              <a:t>15.03.2022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1C62D28-BE9A-411D-A3CE-4AE38765C479}" type="slidenum">
              <a:rPr lang="lv-LV" smtClean="0"/>
              <a:t>‹#›</a:t>
            </a:fld>
            <a:endParaRPr lang="lv-LV"/>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407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56678D56-9B7A-46DA-B59C-2BD59F74737A}" type="datetimeFigureOut">
              <a:rPr lang="lv-LV" smtClean="0"/>
              <a:t>15.03.2022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1C62D28-BE9A-411D-A3CE-4AE38765C479}" type="slidenum">
              <a:rPr lang="lv-LV" smtClean="0"/>
              <a:t>‹#›</a:t>
            </a:fld>
            <a:endParaRPr lang="lv-LV"/>
          </a:p>
        </p:txBody>
      </p:sp>
    </p:spTree>
    <p:extLst>
      <p:ext uri="{BB962C8B-B14F-4D97-AF65-F5344CB8AC3E}">
        <p14:creationId xmlns:p14="http://schemas.microsoft.com/office/powerpoint/2010/main" val="81272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lv-LV"/>
              <a:t>Rediģēt šablona virsraksta stilu</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56678D56-9B7A-46DA-B59C-2BD59F74737A}" type="datetimeFigureOut">
              <a:rPr lang="lv-LV" smtClean="0"/>
              <a:t>15.03.2022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1C62D28-BE9A-411D-A3CE-4AE38765C479}" type="slidenum">
              <a:rPr lang="lv-LV" smtClean="0"/>
              <a:t>‹#›</a:t>
            </a:fld>
            <a:endParaRPr lang="lv-LV"/>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80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56678D56-9B7A-46DA-B59C-2BD59F74737A}" type="datetimeFigureOut">
              <a:rPr lang="lv-LV" smtClean="0"/>
              <a:t>15.03.2022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1C62D28-BE9A-411D-A3CE-4AE38765C479}" type="slidenum">
              <a:rPr lang="lv-LV" smtClean="0"/>
              <a:t>‹#›</a:t>
            </a:fld>
            <a:endParaRPr lang="lv-LV"/>
          </a:p>
        </p:txBody>
      </p:sp>
    </p:spTree>
    <p:extLst>
      <p:ext uri="{BB962C8B-B14F-4D97-AF65-F5344CB8AC3E}">
        <p14:creationId xmlns:p14="http://schemas.microsoft.com/office/powerpoint/2010/main" val="244019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Rediģēt šablona virsraksta stilu</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56678D56-9B7A-46DA-B59C-2BD59F74737A}" type="datetimeFigureOut">
              <a:rPr lang="lv-LV" smtClean="0"/>
              <a:t>15.03.2022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1C62D28-BE9A-411D-A3CE-4AE38765C479}" type="slidenum">
              <a:rPr lang="lv-LV" smtClean="0"/>
              <a:t>‹#›</a:t>
            </a:fld>
            <a:endParaRPr lang="lv-LV"/>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09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56678D56-9B7A-46DA-B59C-2BD59F74737A}" type="datetimeFigureOut">
              <a:rPr lang="lv-LV" smtClean="0"/>
              <a:t>15.03.2022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1C62D28-BE9A-411D-A3CE-4AE38765C479}" type="slidenum">
              <a:rPr lang="lv-LV" smtClean="0"/>
              <a:t>‹#›</a:t>
            </a:fld>
            <a:endParaRPr lang="lv-LV"/>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14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78D56-9B7A-46DA-B59C-2BD59F74737A}" type="datetimeFigureOut">
              <a:rPr lang="lv-LV" smtClean="0"/>
              <a:t>15.03.2022</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11C62D28-BE9A-411D-A3CE-4AE38765C479}" type="slidenum">
              <a:rPr lang="lv-LV" smtClean="0"/>
              <a:t>‹#›</a:t>
            </a:fld>
            <a:endParaRPr lang="lv-LV"/>
          </a:p>
        </p:txBody>
      </p:sp>
    </p:spTree>
    <p:extLst>
      <p:ext uri="{BB962C8B-B14F-4D97-AF65-F5344CB8AC3E}">
        <p14:creationId xmlns:p14="http://schemas.microsoft.com/office/powerpoint/2010/main" val="45001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lv-LV"/>
              <a:t>Rediģēt šablona virsraksta stilu</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56678D56-9B7A-46DA-B59C-2BD59F74737A}" type="datetimeFigureOut">
              <a:rPr lang="lv-LV" smtClean="0"/>
              <a:t>15.03.2022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1C62D28-BE9A-411D-A3CE-4AE38765C479}" type="slidenum">
              <a:rPr lang="lv-LV" smtClean="0"/>
              <a:t>‹#›</a:t>
            </a:fld>
            <a:endParaRPr lang="lv-LV"/>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23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lv-LV"/>
              <a:t>Rediģēt šablona virsraksta stilu</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56678D56-9B7A-46DA-B59C-2BD59F74737A}" type="datetimeFigureOut">
              <a:rPr lang="lv-LV" smtClean="0"/>
              <a:t>15.03.2022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1C62D28-BE9A-411D-A3CE-4AE38765C479}" type="slidenum">
              <a:rPr lang="lv-LV" smtClean="0"/>
              <a:t>‹#›</a:t>
            </a:fld>
            <a:endParaRPr lang="lv-LV"/>
          </a:p>
        </p:txBody>
      </p:sp>
    </p:spTree>
    <p:extLst>
      <p:ext uri="{BB962C8B-B14F-4D97-AF65-F5344CB8AC3E}">
        <p14:creationId xmlns:p14="http://schemas.microsoft.com/office/powerpoint/2010/main" val="2262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678D56-9B7A-46DA-B59C-2BD59F74737A}" type="datetimeFigureOut">
              <a:rPr lang="lv-LV" smtClean="0"/>
              <a:t>15.03.2022</a:t>
            </a:fld>
            <a:endParaRPr lang="lv-LV"/>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v-LV"/>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C62D28-BE9A-411D-A3CE-4AE38765C479}" type="slidenum">
              <a:rPr lang="lv-LV" smtClean="0"/>
              <a:t>‹#›</a:t>
            </a:fld>
            <a:endParaRPr lang="lv-LV"/>
          </a:p>
        </p:txBody>
      </p:sp>
    </p:spTree>
    <p:extLst>
      <p:ext uri="{BB962C8B-B14F-4D97-AF65-F5344CB8AC3E}">
        <p14:creationId xmlns:p14="http://schemas.microsoft.com/office/powerpoint/2010/main" val="3610420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62539BD-B7DA-434F-802A-0E74D1DB6D48}"/>
              </a:ext>
            </a:extLst>
          </p:cNvPr>
          <p:cNvSpPr>
            <a:spLocks noGrp="1"/>
          </p:cNvSpPr>
          <p:nvPr>
            <p:ph type="ctrTitle"/>
          </p:nvPr>
        </p:nvSpPr>
        <p:spPr/>
        <p:txBody>
          <a:bodyPr/>
          <a:lstStyle/>
          <a:p>
            <a:r>
              <a:rPr lang="lv-LV" dirty="0"/>
              <a:t>Atjaunojamā enerģija</a:t>
            </a:r>
          </a:p>
        </p:txBody>
      </p:sp>
      <p:sp>
        <p:nvSpPr>
          <p:cNvPr id="3" name="Apakšvirsraksts 2">
            <a:extLst>
              <a:ext uri="{FF2B5EF4-FFF2-40B4-BE49-F238E27FC236}">
                <a16:creationId xmlns:a16="http://schemas.microsoft.com/office/drawing/2014/main" id="{FCEDA34A-3321-4A89-ADE4-BBB144A822DA}"/>
              </a:ext>
            </a:extLst>
          </p:cNvPr>
          <p:cNvSpPr>
            <a:spLocks noGrp="1"/>
          </p:cNvSpPr>
          <p:nvPr>
            <p:ph type="subTitle" idx="1"/>
          </p:nvPr>
        </p:nvSpPr>
        <p:spPr/>
        <p:txBody>
          <a:bodyPr>
            <a:normAutofit/>
          </a:bodyPr>
          <a:lstStyle/>
          <a:p>
            <a:pPr algn="l"/>
            <a:r>
              <a:rPr lang="lv-LV" dirty="0"/>
              <a:t>Kas tāda ir? Kā tā strādā?</a:t>
            </a:r>
            <a:endParaRPr lang="lv-LV" b="0" i="0" dirty="0">
              <a:solidFill>
                <a:srgbClr val="111111"/>
              </a:solidFill>
              <a:effectLst/>
              <a:latin typeface="Roboto" panose="02000000000000000000" pitchFamily="2" charset="0"/>
            </a:endParaRPr>
          </a:p>
        </p:txBody>
      </p:sp>
      <p:pic>
        <p:nvPicPr>
          <p:cNvPr id="5" name="Attēls 4">
            <a:extLst>
              <a:ext uri="{FF2B5EF4-FFF2-40B4-BE49-F238E27FC236}">
                <a16:creationId xmlns:a16="http://schemas.microsoft.com/office/drawing/2014/main" id="{4FFD4F4A-2C86-492F-98C4-330F0505F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4997" y="3573201"/>
            <a:ext cx="1723070" cy="1723070"/>
          </a:xfrm>
          <a:prstGeom prst="rect">
            <a:avLst/>
          </a:prstGeom>
        </p:spPr>
      </p:pic>
    </p:spTree>
    <p:extLst>
      <p:ext uri="{BB962C8B-B14F-4D97-AF65-F5344CB8AC3E}">
        <p14:creationId xmlns:p14="http://schemas.microsoft.com/office/powerpoint/2010/main" val="357280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6FADCA6-C524-43DE-ADB5-1C51EE4EF879}"/>
              </a:ext>
            </a:extLst>
          </p:cNvPr>
          <p:cNvSpPr>
            <a:spLocks noGrp="1"/>
          </p:cNvSpPr>
          <p:nvPr>
            <p:ph type="title"/>
          </p:nvPr>
        </p:nvSpPr>
        <p:spPr/>
        <p:txBody>
          <a:bodyPr/>
          <a:lstStyle/>
          <a:p>
            <a:r>
              <a:rPr lang="lv-LV" dirty="0"/>
              <a:t>Kas tāda ir?</a:t>
            </a:r>
          </a:p>
        </p:txBody>
      </p:sp>
      <p:sp>
        <p:nvSpPr>
          <p:cNvPr id="3" name="Satura vietturis 2">
            <a:extLst>
              <a:ext uri="{FF2B5EF4-FFF2-40B4-BE49-F238E27FC236}">
                <a16:creationId xmlns:a16="http://schemas.microsoft.com/office/drawing/2014/main" id="{7162AA9C-E3E4-4513-96C1-F98CC88DC329}"/>
              </a:ext>
            </a:extLst>
          </p:cNvPr>
          <p:cNvSpPr>
            <a:spLocks noGrp="1"/>
          </p:cNvSpPr>
          <p:nvPr>
            <p:ph idx="1"/>
          </p:nvPr>
        </p:nvSpPr>
        <p:spPr/>
        <p:txBody>
          <a:bodyPr>
            <a:normAutofit/>
          </a:bodyPr>
          <a:lstStyle/>
          <a:p>
            <a:pPr algn="l"/>
            <a:r>
              <a:rPr lang="lv-LV" sz="1800" b="0" i="0" dirty="0">
                <a:solidFill>
                  <a:srgbClr val="111111"/>
                </a:solidFill>
                <a:effectLst/>
                <a:latin typeface="Roboto" panose="02000000000000000000" pitchFamily="2" charset="0"/>
              </a:rPr>
              <a:t>Atjaunojamo enerģiju izmanto aizvien vairāk valstis un arī cilvēku izmanto dažādām ikdienas rūpēm. Arī Latvijā šāda veida enerģija nav sveša, tomēr tai ir nepieciešama liela modernizācija, lai atjaunojamā enerģija spētu</a:t>
            </a:r>
            <a:r>
              <a:rPr lang="lv-LV" sz="1800" b="1" i="0" dirty="0">
                <a:solidFill>
                  <a:srgbClr val="111111"/>
                </a:solidFill>
                <a:effectLst/>
                <a:latin typeface="Roboto" panose="02000000000000000000" pitchFamily="2" charset="0"/>
              </a:rPr>
              <a:t> samazināt atkarību no enerģijas importa, kā arī cilvēki to varētu izmantot savā ikdienas dzīvē</a:t>
            </a:r>
            <a:r>
              <a:rPr lang="lv-LV" sz="1800" b="0" i="0" dirty="0">
                <a:solidFill>
                  <a:srgbClr val="111111"/>
                </a:solidFill>
                <a:effectLst/>
                <a:latin typeface="Roboto" panose="02000000000000000000" pitchFamily="2" charset="0"/>
              </a:rPr>
              <a:t>.</a:t>
            </a:r>
          </a:p>
          <a:p>
            <a:r>
              <a:rPr lang="lv-LV" sz="1600" b="0" i="0" dirty="0">
                <a:solidFill>
                  <a:srgbClr val="111111"/>
                </a:solidFill>
                <a:effectLst/>
                <a:latin typeface="Roboto" panose="02000000000000000000" pitchFamily="2" charset="0"/>
              </a:rPr>
              <a:t>Atjaunojamās enerģijas pamatā ir</a:t>
            </a:r>
            <a:r>
              <a:rPr lang="lv-LV" sz="1600" b="1" i="0" dirty="0">
                <a:solidFill>
                  <a:srgbClr val="111111"/>
                </a:solidFill>
                <a:effectLst/>
                <a:latin typeface="Roboto" panose="02000000000000000000" pitchFamily="2" charset="0"/>
              </a:rPr>
              <a:t> enerģija, kas ir iegūta no dažādiem avotiem, kas pēc būtības ir neizsmeļami</a:t>
            </a:r>
            <a:r>
              <a:rPr lang="lv-LV" sz="1600" b="0" i="0" dirty="0">
                <a:solidFill>
                  <a:srgbClr val="111111"/>
                </a:solidFill>
                <a:effectLst/>
                <a:latin typeface="Roboto" panose="02000000000000000000" pitchFamily="2" charset="0"/>
              </a:rPr>
              <a:t>. Tas ietver dabā notiekošos bioloģiskos un nebioloģiskos procesus. Viens no avotiem noteikti ir saule, ko var izmantot saules baterijās un saules paneļos.</a:t>
            </a:r>
            <a:br>
              <a:rPr lang="lv-LV" sz="1600" b="0" i="0" dirty="0">
                <a:solidFill>
                  <a:srgbClr val="444444"/>
                </a:solidFill>
                <a:effectLst/>
                <a:latin typeface="Roboto" panose="02000000000000000000" pitchFamily="2" charset="0"/>
              </a:rPr>
            </a:br>
            <a:endParaRPr lang="lv-LV" sz="1600" dirty="0"/>
          </a:p>
        </p:txBody>
      </p:sp>
    </p:spTree>
    <p:extLst>
      <p:ext uri="{BB962C8B-B14F-4D97-AF65-F5344CB8AC3E}">
        <p14:creationId xmlns:p14="http://schemas.microsoft.com/office/powerpoint/2010/main" val="111390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F5171AE-6FEE-46B8-99A9-84D0E5B1C5B2}"/>
              </a:ext>
            </a:extLst>
          </p:cNvPr>
          <p:cNvSpPr>
            <a:spLocks noGrp="1"/>
          </p:cNvSpPr>
          <p:nvPr>
            <p:ph type="title"/>
          </p:nvPr>
        </p:nvSpPr>
        <p:spPr/>
        <p:txBody>
          <a:bodyPr/>
          <a:lstStyle/>
          <a:p>
            <a:r>
              <a:rPr lang="lv-LV" dirty="0"/>
              <a:t>Vēja enerģija</a:t>
            </a:r>
          </a:p>
        </p:txBody>
      </p:sp>
      <p:sp>
        <p:nvSpPr>
          <p:cNvPr id="3" name="Satura vietturis 2">
            <a:extLst>
              <a:ext uri="{FF2B5EF4-FFF2-40B4-BE49-F238E27FC236}">
                <a16:creationId xmlns:a16="http://schemas.microsoft.com/office/drawing/2014/main" id="{15ED5635-02B5-49A8-97A4-858AC8792922}"/>
              </a:ext>
            </a:extLst>
          </p:cNvPr>
          <p:cNvSpPr>
            <a:spLocks noGrp="1"/>
          </p:cNvSpPr>
          <p:nvPr>
            <p:ph idx="1"/>
          </p:nvPr>
        </p:nvSpPr>
        <p:spPr/>
        <p:txBody>
          <a:bodyPr/>
          <a:lstStyle/>
          <a:p>
            <a:r>
              <a:rPr lang="lv-LV" sz="1800" b="0" i="0" dirty="0">
                <a:solidFill>
                  <a:srgbClr val="111111"/>
                </a:solidFill>
                <a:effectLst/>
                <a:latin typeface="Roboto" panose="02000000000000000000" pitchFamily="2" charset="0"/>
              </a:rPr>
              <a:t>Vēja enerģija ir </a:t>
            </a:r>
            <a:r>
              <a:rPr lang="lv-LV" sz="1800" b="1" i="0" dirty="0">
                <a:solidFill>
                  <a:srgbClr val="111111"/>
                </a:solidFill>
                <a:effectLst/>
                <a:latin typeface="Roboto" panose="02000000000000000000" pitchFamily="2" charset="0"/>
              </a:rPr>
              <a:t>enerģijas avots, kurš pats pilnībā atjaunojas</a:t>
            </a:r>
            <a:r>
              <a:rPr lang="lv-LV" sz="1800" b="0" i="0" dirty="0">
                <a:solidFill>
                  <a:srgbClr val="111111"/>
                </a:solidFill>
                <a:effectLst/>
                <a:latin typeface="Roboto" panose="02000000000000000000" pitchFamily="2" charset="0"/>
              </a:rPr>
              <a:t>. Saules darbības laikā, atmosfērā pastāvīgi kustas gaisa plūsmas, kuru radīšanai nav jāiegūst, jātransportē, utt. Vēja enerģijas iegūšanas avots ir neizsmeļams. </a:t>
            </a:r>
            <a:endParaRPr lang="lv-LV" sz="1800" dirty="0">
              <a:solidFill>
                <a:srgbClr val="111111"/>
              </a:solidFill>
              <a:latin typeface="Roboto" panose="02000000000000000000" pitchFamily="2" charset="0"/>
            </a:endParaRPr>
          </a:p>
          <a:p>
            <a:r>
              <a:rPr lang="lv-LV" sz="1800" dirty="0">
                <a:solidFill>
                  <a:schemeClr val="tx1"/>
                </a:solidFill>
                <a:latin typeface="Roboto" panose="02000000000000000000" pitchFamily="2" charset="0"/>
                <a:ea typeface="Roboto" panose="02000000000000000000" pitchFamily="2" charset="0"/>
              </a:rPr>
              <a:t>Visvairāk vēja enerģijas atrodas Ķīnā, viņiem arī ir vēja enerģijas </a:t>
            </a:r>
            <a:r>
              <a:rPr lang="lv-LV" sz="1800" dirty="0" err="1">
                <a:solidFill>
                  <a:schemeClr val="tx1"/>
                </a:solidFill>
                <a:latin typeface="Roboto" panose="02000000000000000000" pitchFamily="2" charset="0"/>
                <a:ea typeface="Roboto" panose="02000000000000000000" pitchFamily="2" charset="0"/>
              </a:rPr>
              <a:t>farmas</a:t>
            </a:r>
            <a:r>
              <a:rPr lang="lv-LV" sz="1800" dirty="0">
                <a:solidFill>
                  <a:schemeClr val="tx1"/>
                </a:solidFill>
                <a:latin typeface="Roboto" panose="02000000000000000000" pitchFamily="2" charset="0"/>
                <a:ea typeface="Roboto" panose="02000000000000000000" pitchFamily="2" charset="0"/>
              </a:rPr>
              <a:t>.</a:t>
            </a:r>
          </a:p>
          <a:p>
            <a:endParaRPr lang="lv-LV" sz="1800" dirty="0"/>
          </a:p>
        </p:txBody>
      </p:sp>
      <p:pic>
        <p:nvPicPr>
          <p:cNvPr id="1028" name="Picture 4">
            <a:extLst>
              <a:ext uri="{FF2B5EF4-FFF2-40B4-BE49-F238E27FC236}">
                <a16:creationId xmlns:a16="http://schemas.microsoft.com/office/drawing/2014/main" id="{4CD92DBB-8620-447B-85FC-0F65F6D0CD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198" y="3853926"/>
            <a:ext cx="2416728" cy="241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41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994FB70-58E0-48F3-AA06-52855C4D98CA}"/>
              </a:ext>
            </a:extLst>
          </p:cNvPr>
          <p:cNvSpPr>
            <a:spLocks noGrp="1"/>
          </p:cNvSpPr>
          <p:nvPr>
            <p:ph type="title"/>
          </p:nvPr>
        </p:nvSpPr>
        <p:spPr/>
        <p:txBody>
          <a:bodyPr/>
          <a:lstStyle/>
          <a:p>
            <a:r>
              <a:rPr lang="lv-LV" dirty="0"/>
              <a:t>Saules baterijas</a:t>
            </a:r>
          </a:p>
        </p:txBody>
      </p:sp>
      <p:sp>
        <p:nvSpPr>
          <p:cNvPr id="3" name="Satura vietturis 2">
            <a:extLst>
              <a:ext uri="{FF2B5EF4-FFF2-40B4-BE49-F238E27FC236}">
                <a16:creationId xmlns:a16="http://schemas.microsoft.com/office/drawing/2014/main" id="{DF8450AF-AA0C-4F0E-9659-849A426EC799}"/>
              </a:ext>
            </a:extLst>
          </p:cNvPr>
          <p:cNvSpPr>
            <a:spLocks noGrp="1"/>
          </p:cNvSpPr>
          <p:nvPr>
            <p:ph idx="1"/>
          </p:nvPr>
        </p:nvSpPr>
        <p:spPr/>
        <p:txBody>
          <a:bodyPr>
            <a:normAutofit/>
          </a:bodyPr>
          <a:lstStyle/>
          <a:p>
            <a:r>
              <a:rPr lang="lv-LV" sz="1800" b="0" i="0" dirty="0">
                <a:solidFill>
                  <a:schemeClr val="tx1"/>
                </a:solidFill>
                <a:effectLst/>
                <a:latin typeface="Roboto" panose="02000000000000000000" pitchFamily="2" charset="0"/>
                <a:ea typeface="Roboto" panose="02000000000000000000" pitchFamily="2" charset="0"/>
              </a:rPr>
              <a:t>Saules </a:t>
            </a:r>
            <a:r>
              <a:rPr lang="lv-LV" sz="1800" b="0" i="0" dirty="0">
                <a:solidFill>
                  <a:srgbClr val="000000"/>
                </a:solidFill>
                <a:effectLst/>
                <a:latin typeface="Roboto" panose="02000000000000000000" pitchFamily="2" charset="0"/>
                <a:ea typeface="Roboto" panose="02000000000000000000" pitchFamily="2" charset="0"/>
              </a:rPr>
              <a:t>starojuma enerģijas tiešai pārvēršanai elektriskajā enerģijā.</a:t>
            </a:r>
          </a:p>
          <a:p>
            <a:r>
              <a:rPr lang="lv-LV" sz="1800" dirty="0">
                <a:solidFill>
                  <a:srgbClr val="000000"/>
                </a:solidFill>
                <a:latin typeface="Roboto" panose="02000000000000000000" pitchFamily="2" charset="0"/>
                <a:ea typeface="Roboto" panose="02000000000000000000" pitchFamily="2" charset="0"/>
              </a:rPr>
              <a:t>Visvairāk saules baterijas ir Ķīnā. Ķīnā arī visvairāk cilvēki lieto saules baterijas.</a:t>
            </a:r>
            <a:endParaRPr lang="lv-LV" sz="1800" b="0" i="0" dirty="0">
              <a:solidFill>
                <a:srgbClr val="000000"/>
              </a:solidFill>
              <a:effectLst/>
              <a:latin typeface="Roboto" panose="02000000000000000000" pitchFamily="2" charset="0"/>
              <a:ea typeface="Roboto" panose="02000000000000000000" pitchFamily="2" charset="0"/>
            </a:endParaRPr>
          </a:p>
          <a:p>
            <a:endParaRPr lang="lv-LV" sz="1800" b="0" i="0" dirty="0">
              <a:solidFill>
                <a:srgbClr val="000000"/>
              </a:solidFill>
              <a:effectLst/>
              <a:latin typeface="Roboto" panose="02000000000000000000" pitchFamily="2" charset="0"/>
              <a:ea typeface="Roboto" panose="02000000000000000000" pitchFamily="2" charset="0"/>
            </a:endParaRPr>
          </a:p>
        </p:txBody>
      </p:sp>
      <p:pic>
        <p:nvPicPr>
          <p:cNvPr id="2050" name="Picture 2" descr="See the source image">
            <a:extLst>
              <a:ext uri="{FF2B5EF4-FFF2-40B4-BE49-F238E27FC236}">
                <a16:creationId xmlns:a16="http://schemas.microsoft.com/office/drawing/2014/main" id="{894AEA28-E689-4898-8AB6-AD2F14197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3540641"/>
            <a:ext cx="3502841" cy="23352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15D4D549-2F2B-46F8-8A53-BEBC62244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209" y="3540641"/>
            <a:ext cx="4151513" cy="233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8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1000" fill="hold"/>
                                        <p:tgtEl>
                                          <p:spTgt spid="2052"/>
                                        </p:tgtEl>
                                        <p:attrNameLst>
                                          <p:attrName>ppt_w</p:attrName>
                                        </p:attrNameLst>
                                      </p:cBhvr>
                                      <p:tavLst>
                                        <p:tav tm="0">
                                          <p:val>
                                            <p:fltVal val="0"/>
                                          </p:val>
                                        </p:tav>
                                        <p:tav tm="100000">
                                          <p:val>
                                            <p:strVal val="#ppt_w"/>
                                          </p:val>
                                        </p:tav>
                                      </p:tavLst>
                                    </p:anim>
                                    <p:anim calcmode="lin" valueType="num">
                                      <p:cBhvr>
                                        <p:cTn id="16" dur="1000" fill="hold"/>
                                        <p:tgtEl>
                                          <p:spTgt spid="2052"/>
                                        </p:tgtEl>
                                        <p:attrNameLst>
                                          <p:attrName>ppt_h</p:attrName>
                                        </p:attrNameLst>
                                      </p:cBhvr>
                                      <p:tavLst>
                                        <p:tav tm="0">
                                          <p:val>
                                            <p:fltVal val="0"/>
                                          </p:val>
                                        </p:tav>
                                        <p:tav tm="100000">
                                          <p:val>
                                            <p:strVal val="#ppt_h"/>
                                          </p:val>
                                        </p:tav>
                                      </p:tavLst>
                                    </p:anim>
                                    <p:anim calcmode="lin" valueType="num">
                                      <p:cBhvr>
                                        <p:cTn id="17" dur="1000" fill="hold"/>
                                        <p:tgtEl>
                                          <p:spTgt spid="2052"/>
                                        </p:tgtEl>
                                        <p:attrNameLst>
                                          <p:attrName>style.rotation</p:attrName>
                                        </p:attrNameLst>
                                      </p:cBhvr>
                                      <p:tavLst>
                                        <p:tav tm="0">
                                          <p:val>
                                            <p:fltVal val="90"/>
                                          </p:val>
                                        </p:tav>
                                        <p:tav tm="100000">
                                          <p:val>
                                            <p:fltVal val="0"/>
                                          </p:val>
                                        </p:tav>
                                      </p:tavLst>
                                    </p:anim>
                                    <p:animEffect transition="in" filter="fade">
                                      <p:cBhvr>
                                        <p:cTn id="18"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p:cNvSpPr/>
          <p:nvPr/>
        </p:nvSpPr>
        <p:spPr>
          <a:xfrm>
            <a:off x="1054100" y="1447800"/>
            <a:ext cx="9486900" cy="1200329"/>
          </a:xfrm>
          <a:prstGeom prst="rect">
            <a:avLst/>
          </a:prstGeom>
        </p:spPr>
        <p:txBody>
          <a:bodyPr wrap="square">
            <a:spAutoFit/>
          </a:bodyPr>
          <a:lstStyle/>
          <a:p>
            <a:r>
              <a:rPr lang="lv-LV" b="1" dirty="0">
                <a:solidFill>
                  <a:schemeClr val="tx1">
                    <a:lumMod val="95000"/>
                    <a:lumOff val="5000"/>
                  </a:schemeClr>
                </a:solidFill>
                <a:latin typeface="Arial" panose="020B0604020202020204" pitchFamily="34" charset="0"/>
              </a:rPr>
              <a:t>Saules enerģija</a:t>
            </a:r>
            <a:r>
              <a:rPr lang="lv-LV" dirty="0">
                <a:solidFill>
                  <a:schemeClr val="tx1">
                    <a:lumMod val="95000"/>
                    <a:lumOff val="5000"/>
                  </a:schemeClr>
                </a:solidFill>
                <a:latin typeface="Arial" panose="020B0604020202020204" pitchFamily="34" charset="0"/>
              </a:rPr>
              <a:t> ir enerģija, kuru Saule izstaro elektromagnētisko viļņu veidā, cilvēki galvenokārt to jūt gaismas un siltuma veidā. Saules enerģija ir ļoti svarīga dzīvības norisēm uz Zemes, piemēram, augi fotosintēzē iegūst sev nepieciešamo enerģiju. Tā nosaka arī Zemes klimatu. Saules enerģija ir viens no </a:t>
            </a:r>
            <a:r>
              <a:rPr lang="lv-LV" dirty="0" err="1">
                <a:solidFill>
                  <a:schemeClr val="tx1">
                    <a:lumMod val="95000"/>
                    <a:lumOff val="5000"/>
                  </a:schemeClr>
                </a:solidFill>
                <a:latin typeface="Arial" panose="020B0604020202020204" pitchFamily="34" charset="0"/>
              </a:rPr>
              <a:t>atjaunīgās</a:t>
            </a:r>
            <a:r>
              <a:rPr lang="lv-LV" dirty="0">
                <a:solidFill>
                  <a:schemeClr val="tx1">
                    <a:lumMod val="95000"/>
                    <a:lumOff val="5000"/>
                  </a:schemeClr>
                </a:solidFill>
                <a:latin typeface="Arial" panose="020B0604020202020204" pitchFamily="34" charset="0"/>
              </a:rPr>
              <a:t> enerģijas avotiem. </a:t>
            </a:r>
            <a:endParaRPr lang="en-GB" dirty="0">
              <a:solidFill>
                <a:schemeClr val="tx1">
                  <a:lumMod val="95000"/>
                  <a:lumOff val="5000"/>
                </a:schemeClr>
              </a:solidFill>
            </a:endParaRPr>
          </a:p>
        </p:txBody>
      </p:sp>
      <p:pic>
        <p:nvPicPr>
          <p:cNvPr id="3" name="Picture 2" descr="Investori priekšroku dod ieguldījumiem atjaunojamajā, it īpaši saules  enerģijā - BiSMART - biznesa tehnoloģiju platforma">
            <a:extLst>
              <a:ext uri="{FF2B5EF4-FFF2-40B4-BE49-F238E27FC236}">
                <a16:creationId xmlns:a16="http://schemas.microsoft.com/office/drawing/2014/main" id="{911A60A1-1AC9-4176-8808-F3E0B7800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899" y="3229743"/>
            <a:ext cx="3120101" cy="212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7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E0B78E4-665E-4C37-B4E6-BC2A8EB87B87}"/>
              </a:ext>
            </a:extLst>
          </p:cNvPr>
          <p:cNvSpPr>
            <a:spLocks noGrp="1"/>
          </p:cNvSpPr>
          <p:nvPr>
            <p:ph type="title"/>
          </p:nvPr>
        </p:nvSpPr>
        <p:spPr/>
        <p:txBody>
          <a:bodyPr>
            <a:normAutofit fontScale="90000"/>
          </a:bodyPr>
          <a:lstStyle/>
          <a:p>
            <a:r>
              <a:rPr lang="lv-LV" b="0" i="0" dirty="0">
                <a:solidFill>
                  <a:srgbClr val="000000"/>
                </a:solidFill>
                <a:effectLst/>
                <a:latin typeface="Arial" panose="020B0604020202020204" pitchFamily="34" charset="0"/>
              </a:rPr>
              <a:t>Hidroelektrostacija</a:t>
            </a:r>
            <a:br>
              <a:rPr lang="lv-LV" b="0" i="0" dirty="0">
                <a:solidFill>
                  <a:srgbClr val="000000"/>
                </a:solidFill>
                <a:effectLst/>
                <a:latin typeface="Arial" panose="020B0604020202020204" pitchFamily="34" charset="0"/>
              </a:rPr>
            </a:br>
            <a:endParaRPr lang="lv-LV" dirty="0"/>
          </a:p>
        </p:txBody>
      </p:sp>
      <p:sp>
        <p:nvSpPr>
          <p:cNvPr id="3" name="Satura vietturis 2">
            <a:extLst>
              <a:ext uri="{FF2B5EF4-FFF2-40B4-BE49-F238E27FC236}">
                <a16:creationId xmlns:a16="http://schemas.microsoft.com/office/drawing/2014/main" id="{B369B944-F650-4D98-8115-11CC392B90CB}"/>
              </a:ext>
            </a:extLst>
          </p:cNvPr>
          <p:cNvSpPr>
            <a:spLocks noGrp="1"/>
          </p:cNvSpPr>
          <p:nvPr>
            <p:ph idx="1"/>
          </p:nvPr>
        </p:nvSpPr>
        <p:spPr>
          <a:xfrm>
            <a:off x="1310932" y="2449730"/>
            <a:ext cx="9827701" cy="4021901"/>
          </a:xfrm>
        </p:spPr>
        <p:txBody>
          <a:bodyPr>
            <a:normAutofit/>
          </a:bodyPr>
          <a:lstStyle/>
          <a:p>
            <a:r>
              <a:rPr lang="lv-LV" sz="1800" b="0" i="0" dirty="0">
                <a:solidFill>
                  <a:srgbClr val="000000"/>
                </a:solidFill>
                <a:effectLst/>
                <a:latin typeface="Roboto" panose="02000000000000000000" pitchFamily="2" charset="0"/>
                <a:ea typeface="Roboto" panose="02000000000000000000" pitchFamily="2" charset="0"/>
              </a:rPr>
              <a:t>Hidroelektrostacija ir </a:t>
            </a:r>
            <a:r>
              <a:rPr lang="lv-LV" sz="1800" dirty="0">
                <a:solidFill>
                  <a:schemeClr val="tx1"/>
                </a:solidFill>
                <a:latin typeface="Roboto" panose="02000000000000000000" pitchFamily="2" charset="0"/>
                <a:ea typeface="Roboto" panose="02000000000000000000" pitchFamily="2" charset="0"/>
              </a:rPr>
              <a:t>elektrostacija</a:t>
            </a:r>
            <a:r>
              <a:rPr lang="lv-LV" sz="1800" b="0" i="0" dirty="0">
                <a:solidFill>
                  <a:srgbClr val="000000"/>
                </a:solidFill>
                <a:effectLst/>
                <a:latin typeface="Roboto" panose="02000000000000000000" pitchFamily="2" charset="0"/>
                <a:ea typeface="Roboto" panose="02000000000000000000" pitchFamily="2" charset="0"/>
              </a:rPr>
              <a:t>, kur par </a:t>
            </a:r>
            <a:r>
              <a:rPr lang="lv-LV" sz="1800" dirty="0">
                <a:solidFill>
                  <a:schemeClr val="tx1"/>
                </a:solidFill>
                <a:latin typeface="Roboto" panose="02000000000000000000" pitchFamily="2" charset="0"/>
                <a:ea typeface="Roboto" panose="02000000000000000000" pitchFamily="2" charset="0"/>
              </a:rPr>
              <a:t>enerģijas</a:t>
            </a:r>
            <a:r>
              <a:rPr lang="lv-LV" sz="1800" dirty="0">
                <a:solidFill>
                  <a:srgbClr val="000000"/>
                </a:solidFill>
                <a:latin typeface="Roboto" panose="02000000000000000000" pitchFamily="2" charset="0"/>
                <a:ea typeface="Roboto" panose="02000000000000000000" pitchFamily="2" charset="0"/>
              </a:rPr>
              <a:t> </a:t>
            </a:r>
            <a:r>
              <a:rPr lang="lv-LV" sz="1800" b="0" i="0" dirty="0">
                <a:solidFill>
                  <a:srgbClr val="000000"/>
                </a:solidFill>
                <a:effectLst/>
                <a:latin typeface="Roboto" panose="02000000000000000000" pitchFamily="2" charset="0"/>
                <a:ea typeface="Roboto" panose="02000000000000000000" pitchFamily="2" charset="0"/>
              </a:rPr>
              <a:t>avotu izmanto </a:t>
            </a:r>
            <a:r>
              <a:rPr lang="lv-LV" sz="1800" dirty="0">
                <a:solidFill>
                  <a:schemeClr val="tx1"/>
                </a:solidFill>
                <a:latin typeface="Roboto" panose="02000000000000000000" pitchFamily="2" charset="0"/>
                <a:ea typeface="Roboto" panose="02000000000000000000" pitchFamily="2" charset="0"/>
              </a:rPr>
              <a:t>ūdens</a:t>
            </a:r>
            <a:r>
              <a:rPr lang="lv-LV" sz="1800" b="0" i="0" dirty="0">
                <a:solidFill>
                  <a:srgbClr val="000000"/>
                </a:solidFill>
                <a:effectLst/>
                <a:latin typeface="Roboto" panose="02000000000000000000" pitchFamily="2" charset="0"/>
                <a:ea typeface="Roboto" panose="02000000000000000000" pitchFamily="2" charset="0"/>
              </a:rPr>
              <a:t> plūsmas enerģiju. Parasti ceļ uz </a:t>
            </a:r>
            <a:r>
              <a:rPr lang="lv-LV" sz="1800" dirty="0">
                <a:solidFill>
                  <a:schemeClr val="tx1"/>
                </a:solidFill>
                <a:latin typeface="Roboto" panose="02000000000000000000" pitchFamily="2" charset="0"/>
                <a:ea typeface="Roboto" panose="02000000000000000000" pitchFamily="2" charset="0"/>
              </a:rPr>
              <a:t>upēm</a:t>
            </a:r>
            <a:r>
              <a:rPr lang="lv-LV" sz="1800" b="0" i="0" dirty="0">
                <a:solidFill>
                  <a:srgbClr val="000000"/>
                </a:solidFill>
                <a:effectLst/>
                <a:latin typeface="Roboto" panose="02000000000000000000" pitchFamily="2" charset="0"/>
                <a:ea typeface="Roboto" panose="02000000000000000000" pitchFamily="2" charset="0"/>
              </a:rPr>
              <a:t>, uzbūvējot arī dambi un izveidojot </a:t>
            </a:r>
            <a:r>
              <a:rPr lang="lv-LV" sz="1800" dirty="0">
                <a:solidFill>
                  <a:schemeClr val="tx1"/>
                </a:solidFill>
                <a:latin typeface="Roboto" panose="02000000000000000000" pitchFamily="2" charset="0"/>
                <a:ea typeface="Roboto" panose="02000000000000000000" pitchFamily="2" charset="0"/>
              </a:rPr>
              <a:t>ūdenskrātuvi</a:t>
            </a:r>
            <a:r>
              <a:rPr lang="lv-LV" sz="1800" b="0" i="0" dirty="0">
                <a:solidFill>
                  <a:srgbClr val="000000"/>
                </a:solidFill>
                <a:effectLst/>
                <a:latin typeface="Roboto" panose="02000000000000000000" pitchFamily="2" charset="0"/>
                <a:ea typeface="Roboto" panose="02000000000000000000" pitchFamily="2" charset="0"/>
              </a:rPr>
              <a:t>.</a:t>
            </a:r>
          </a:p>
          <a:p>
            <a:r>
              <a:rPr lang="lv-LV" sz="1800" dirty="0">
                <a:solidFill>
                  <a:schemeClr val="tx1"/>
                </a:solidFill>
                <a:latin typeface="Roboto" panose="02000000000000000000" pitchFamily="2" charset="0"/>
                <a:ea typeface="Roboto" panose="02000000000000000000" pitchFamily="2" charset="0"/>
              </a:rPr>
              <a:t>Vislielākā h</a:t>
            </a:r>
            <a:r>
              <a:rPr lang="lv-LV" sz="1800" b="0" i="0" dirty="0">
                <a:solidFill>
                  <a:schemeClr val="tx1"/>
                </a:solidFill>
                <a:effectLst/>
                <a:latin typeface="Roboto" panose="02000000000000000000" pitchFamily="2" charset="0"/>
                <a:ea typeface="Roboto" panose="02000000000000000000" pitchFamily="2" charset="0"/>
              </a:rPr>
              <a:t>idroelektrostacija ir Ķīnā, Trīs Aizas dambis, arī </a:t>
            </a:r>
            <a:r>
              <a:rPr lang="lv-LV" sz="1800" dirty="0">
                <a:solidFill>
                  <a:schemeClr val="tx1"/>
                </a:solidFill>
                <a:latin typeface="Roboto" panose="02000000000000000000" pitchFamily="2" charset="0"/>
                <a:ea typeface="Roboto" panose="02000000000000000000" pitchFamily="2" charset="0"/>
              </a:rPr>
              <a:t>L</a:t>
            </a:r>
            <a:r>
              <a:rPr lang="lv-LV" sz="1800" b="0" i="0" dirty="0">
                <a:solidFill>
                  <a:schemeClr val="tx1"/>
                </a:solidFill>
                <a:effectLst/>
                <a:latin typeface="Roboto" panose="02000000000000000000" pitchFamily="2" charset="0"/>
                <a:ea typeface="Roboto" panose="02000000000000000000" pitchFamily="2" charset="0"/>
              </a:rPr>
              <a:t>atvijā ir, lielākā hidroelektrostacija Latvijā — </a:t>
            </a:r>
            <a:r>
              <a:rPr lang="lv-LV" sz="1800" dirty="0">
                <a:solidFill>
                  <a:schemeClr val="tx1"/>
                </a:solidFill>
                <a:latin typeface="Roboto" panose="02000000000000000000" pitchFamily="2" charset="0"/>
                <a:ea typeface="Roboto" panose="02000000000000000000" pitchFamily="2" charset="0"/>
              </a:rPr>
              <a:t> Pļaviņu HES. </a:t>
            </a:r>
            <a:r>
              <a:rPr lang="lv-LV" sz="1800" b="0" dirty="0">
                <a:solidFill>
                  <a:schemeClr val="tx1"/>
                </a:solidFill>
                <a:effectLst/>
                <a:latin typeface="Roboto" panose="02000000000000000000" pitchFamily="2" charset="0"/>
                <a:ea typeface="Roboto" panose="02000000000000000000" pitchFamily="2" charset="0"/>
              </a:rPr>
              <a:t>Pļaviņu HES saražo aptuveni 38% no visas Latvijā saražotās </a:t>
            </a:r>
            <a:r>
              <a:rPr lang="lv-LV" sz="1800" b="0" dirty="0" err="1">
                <a:solidFill>
                  <a:schemeClr val="tx1"/>
                </a:solidFill>
                <a:effectLst/>
                <a:latin typeface="Roboto" panose="02000000000000000000" pitchFamily="2" charset="0"/>
                <a:ea typeface="Roboto" panose="02000000000000000000" pitchFamily="2" charset="0"/>
              </a:rPr>
              <a:t>atjaunīgo</a:t>
            </a:r>
            <a:r>
              <a:rPr lang="lv-LV" sz="1800" b="0" dirty="0">
                <a:solidFill>
                  <a:schemeClr val="tx1"/>
                </a:solidFill>
                <a:effectLst/>
                <a:latin typeface="Roboto" panose="02000000000000000000" pitchFamily="2" charset="0"/>
                <a:ea typeface="Roboto" panose="02000000000000000000" pitchFamily="2" charset="0"/>
              </a:rPr>
              <a:t> energoresursu elektroenerģijas</a:t>
            </a:r>
            <a:r>
              <a:rPr lang="lv-LV" sz="1800" b="0" i="1" dirty="0">
                <a:solidFill>
                  <a:schemeClr val="tx1"/>
                </a:solidFill>
                <a:effectLst/>
                <a:latin typeface="Roboto" panose="02000000000000000000" pitchFamily="2" charset="0"/>
                <a:ea typeface="Roboto" panose="02000000000000000000" pitchFamily="2" charset="0"/>
              </a:rPr>
              <a:t>.</a:t>
            </a:r>
            <a:endParaRPr lang="lv-LV" sz="1800" dirty="0">
              <a:solidFill>
                <a:schemeClr val="tx1"/>
              </a:solidFill>
              <a:latin typeface="Roboto" panose="02000000000000000000" pitchFamily="2" charset="0"/>
              <a:ea typeface="Roboto" panose="02000000000000000000" pitchFamily="2" charset="0"/>
            </a:endParaRPr>
          </a:p>
        </p:txBody>
      </p:sp>
      <p:pic>
        <p:nvPicPr>
          <p:cNvPr id="3074" name="Picture 2">
            <a:extLst>
              <a:ext uri="{FF2B5EF4-FFF2-40B4-BE49-F238E27FC236}">
                <a16:creationId xmlns:a16="http://schemas.microsoft.com/office/drawing/2014/main" id="{182DD640-9CCE-42FD-8BE3-F9FE30D24F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255" y="4476268"/>
            <a:ext cx="3052345" cy="17183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8B7C691-10BA-4209-A9DB-1B4D5C0971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706" y="4389016"/>
            <a:ext cx="2433424" cy="18056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556C666-A2C0-45C1-90E6-52FF7E9021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1303" y="4438084"/>
            <a:ext cx="3126403" cy="175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2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p:cTn id="15" dur="1000" fill="hold"/>
                                        <p:tgtEl>
                                          <p:spTgt spid="3078"/>
                                        </p:tgtEl>
                                        <p:attrNameLst>
                                          <p:attrName>ppt_w</p:attrName>
                                        </p:attrNameLst>
                                      </p:cBhvr>
                                      <p:tavLst>
                                        <p:tav tm="0">
                                          <p:val>
                                            <p:fltVal val="0"/>
                                          </p:val>
                                        </p:tav>
                                        <p:tav tm="100000">
                                          <p:val>
                                            <p:strVal val="#ppt_w"/>
                                          </p:val>
                                        </p:tav>
                                      </p:tavLst>
                                    </p:anim>
                                    <p:anim calcmode="lin" valueType="num">
                                      <p:cBhvr>
                                        <p:cTn id="16" dur="1000" fill="hold"/>
                                        <p:tgtEl>
                                          <p:spTgt spid="3078"/>
                                        </p:tgtEl>
                                        <p:attrNameLst>
                                          <p:attrName>ppt_h</p:attrName>
                                        </p:attrNameLst>
                                      </p:cBhvr>
                                      <p:tavLst>
                                        <p:tav tm="0">
                                          <p:val>
                                            <p:fltVal val="0"/>
                                          </p:val>
                                        </p:tav>
                                        <p:tav tm="100000">
                                          <p:val>
                                            <p:strVal val="#ppt_h"/>
                                          </p:val>
                                        </p:tav>
                                      </p:tavLst>
                                    </p:anim>
                                    <p:anim calcmode="lin" valueType="num">
                                      <p:cBhvr>
                                        <p:cTn id="17" dur="1000" fill="hold"/>
                                        <p:tgtEl>
                                          <p:spTgt spid="3078"/>
                                        </p:tgtEl>
                                        <p:attrNameLst>
                                          <p:attrName>style.rotation</p:attrName>
                                        </p:attrNameLst>
                                      </p:cBhvr>
                                      <p:tavLst>
                                        <p:tav tm="0">
                                          <p:val>
                                            <p:fltVal val="90"/>
                                          </p:val>
                                        </p:tav>
                                        <p:tav tm="100000">
                                          <p:val>
                                            <p:fltVal val="0"/>
                                          </p:val>
                                        </p:tav>
                                      </p:tavLst>
                                    </p:anim>
                                    <p:animEffect transition="in" filter="fade">
                                      <p:cBhvr>
                                        <p:cTn id="18" dur="1000"/>
                                        <p:tgtEl>
                                          <p:spTgt spid="307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p:cTn id="23" dur="1000" fill="hold"/>
                                        <p:tgtEl>
                                          <p:spTgt spid="3076"/>
                                        </p:tgtEl>
                                        <p:attrNameLst>
                                          <p:attrName>ppt_w</p:attrName>
                                        </p:attrNameLst>
                                      </p:cBhvr>
                                      <p:tavLst>
                                        <p:tav tm="0">
                                          <p:val>
                                            <p:fltVal val="0"/>
                                          </p:val>
                                        </p:tav>
                                        <p:tav tm="100000">
                                          <p:val>
                                            <p:strVal val="#ppt_w"/>
                                          </p:val>
                                        </p:tav>
                                      </p:tavLst>
                                    </p:anim>
                                    <p:anim calcmode="lin" valueType="num">
                                      <p:cBhvr>
                                        <p:cTn id="24" dur="1000" fill="hold"/>
                                        <p:tgtEl>
                                          <p:spTgt spid="3076"/>
                                        </p:tgtEl>
                                        <p:attrNameLst>
                                          <p:attrName>ppt_h</p:attrName>
                                        </p:attrNameLst>
                                      </p:cBhvr>
                                      <p:tavLst>
                                        <p:tav tm="0">
                                          <p:val>
                                            <p:fltVal val="0"/>
                                          </p:val>
                                        </p:tav>
                                        <p:tav tm="100000">
                                          <p:val>
                                            <p:strVal val="#ppt_h"/>
                                          </p:val>
                                        </p:tav>
                                      </p:tavLst>
                                    </p:anim>
                                    <p:anim calcmode="lin" valueType="num">
                                      <p:cBhvr>
                                        <p:cTn id="25" dur="1000" fill="hold"/>
                                        <p:tgtEl>
                                          <p:spTgt spid="3076"/>
                                        </p:tgtEl>
                                        <p:attrNameLst>
                                          <p:attrName>style.rotation</p:attrName>
                                        </p:attrNameLst>
                                      </p:cBhvr>
                                      <p:tavLst>
                                        <p:tav tm="0">
                                          <p:val>
                                            <p:fltVal val="90"/>
                                          </p:val>
                                        </p:tav>
                                        <p:tav tm="100000">
                                          <p:val>
                                            <p:fltVal val="0"/>
                                          </p:val>
                                        </p:tav>
                                      </p:tavLst>
                                    </p:anim>
                                    <p:animEffect transition="in" filter="fade">
                                      <p:cBhvr>
                                        <p:cTn id="26"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A4C57A2-DF48-42D5-9BE9-B57CE0317705}"/>
              </a:ext>
            </a:extLst>
          </p:cNvPr>
          <p:cNvSpPr>
            <a:spLocks noGrp="1"/>
          </p:cNvSpPr>
          <p:nvPr>
            <p:ph type="title"/>
          </p:nvPr>
        </p:nvSpPr>
        <p:spPr/>
        <p:txBody>
          <a:bodyPr/>
          <a:lstStyle/>
          <a:p>
            <a:r>
              <a:rPr lang="lv-LV" dirty="0"/>
              <a:t>Statistika </a:t>
            </a:r>
          </a:p>
        </p:txBody>
      </p:sp>
      <p:sp>
        <p:nvSpPr>
          <p:cNvPr id="5" name="Satura vietturis 4">
            <a:extLst>
              <a:ext uri="{FF2B5EF4-FFF2-40B4-BE49-F238E27FC236}">
                <a16:creationId xmlns:a16="http://schemas.microsoft.com/office/drawing/2014/main" id="{FD9FC9D0-CE54-4713-87B1-4F30D404FD69}"/>
              </a:ext>
            </a:extLst>
          </p:cNvPr>
          <p:cNvSpPr>
            <a:spLocks noGrp="1"/>
          </p:cNvSpPr>
          <p:nvPr>
            <p:ph idx="1"/>
          </p:nvPr>
        </p:nvSpPr>
        <p:spPr/>
        <p:txBody>
          <a:bodyPr>
            <a:normAutofit/>
          </a:bodyPr>
          <a:lstStyle/>
          <a:p>
            <a:pPr marL="0" indent="0">
              <a:buNone/>
            </a:pPr>
            <a:r>
              <a:rPr lang="lv-LV" sz="1800" dirty="0">
                <a:latin typeface="Roboto" panose="02000000000000000000" pitchFamily="2" charset="0"/>
                <a:ea typeface="Roboto" panose="02000000000000000000" pitchFamily="2" charset="0"/>
              </a:rPr>
              <a:t>Šeit mēs redzam, cik cilvēki valstī visvairāk lietoja atjaunojamo enerģiju 2020. gadā.</a:t>
            </a:r>
          </a:p>
        </p:txBody>
      </p:sp>
      <p:pic>
        <p:nvPicPr>
          <p:cNvPr id="8" name="Picture 4">
            <a:extLst>
              <a:ext uri="{FF2B5EF4-FFF2-40B4-BE49-F238E27FC236}">
                <a16:creationId xmlns:a16="http://schemas.microsoft.com/office/drawing/2014/main" id="{8CD78C18-2C31-44A9-8DC2-D85721E1CF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1" t="11953" r="1275" b="10838"/>
          <a:stretch/>
        </p:blipFill>
        <p:spPr bwMode="auto">
          <a:xfrm>
            <a:off x="972408" y="3056358"/>
            <a:ext cx="3992346" cy="319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0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1C2157C-C233-4B9E-8527-28E885FDBDC5}"/>
              </a:ext>
            </a:extLst>
          </p:cNvPr>
          <p:cNvSpPr>
            <a:spLocks noGrp="1"/>
          </p:cNvSpPr>
          <p:nvPr>
            <p:ph type="title"/>
          </p:nvPr>
        </p:nvSpPr>
        <p:spPr>
          <a:xfrm>
            <a:off x="1060510" y="789185"/>
            <a:ext cx="9685788" cy="1635233"/>
          </a:xfrm>
        </p:spPr>
        <p:txBody>
          <a:bodyPr>
            <a:normAutofit/>
          </a:bodyPr>
          <a:lstStyle/>
          <a:p>
            <a:r>
              <a:rPr lang="lv-LV" dirty="0"/>
              <a:t>	</a:t>
            </a:r>
            <a:r>
              <a:rPr lang="lv-LV" sz="2000" dirty="0">
                <a:latin typeface="Roboto" panose="02000000000000000000" pitchFamily="2" charset="0"/>
                <a:ea typeface="Roboto" panose="02000000000000000000" pitchFamily="2" charset="0"/>
              </a:rPr>
              <a:t>Paldies! Un atceramies, kaut kad, izzudīs, tiks izmantoti visi neatjaunojamo enerģija, tad mēs varēsim pastāvēt tikai no atjaunojamās enerģijas.</a:t>
            </a:r>
          </a:p>
        </p:txBody>
      </p:sp>
      <p:pic>
        <p:nvPicPr>
          <p:cNvPr id="5122" name="Picture 2" descr="See the source image">
            <a:extLst>
              <a:ext uri="{FF2B5EF4-FFF2-40B4-BE49-F238E27FC236}">
                <a16:creationId xmlns:a16="http://schemas.microsoft.com/office/drawing/2014/main" id="{4A3A387F-6465-4DB7-9B0A-B1AF997534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472" y="2424418"/>
            <a:ext cx="6585358" cy="370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9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abisks">
  <a:themeElements>
    <a:clrScheme name="Dabisks">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Dabisk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abisks">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73</TotalTime>
  <Words>375</Words>
  <Application>Microsoft Office PowerPoint</Application>
  <PresentationFormat>Platekrāna</PresentationFormat>
  <Paragraphs>18</Paragraphs>
  <Slides>8</Slides>
  <Notes>0</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8</vt:i4>
      </vt:variant>
    </vt:vector>
  </HeadingPairs>
  <TitlesOfParts>
    <vt:vector size="12" baseType="lpstr">
      <vt:lpstr>Arial</vt:lpstr>
      <vt:lpstr>Garamond</vt:lpstr>
      <vt:lpstr>Roboto</vt:lpstr>
      <vt:lpstr>Dabisks</vt:lpstr>
      <vt:lpstr>Atjaunojamā enerģija</vt:lpstr>
      <vt:lpstr>Kas tāda ir?</vt:lpstr>
      <vt:lpstr>Vēja enerģija</vt:lpstr>
      <vt:lpstr>Saules baterijas</vt:lpstr>
      <vt:lpstr>PowerPoint prezentācija</vt:lpstr>
      <vt:lpstr>Hidroelektrostacija </vt:lpstr>
      <vt:lpstr>Statistika </vt:lpstr>
      <vt:lpstr> Paldies! Un atceramies, kaut kad, izzudīs, tiks izmantoti visi neatjaunojamo enerģija, tad mēs varēsim pastāvēt tikai no atjaunojamās enerģijas.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Atjaunojamā enerģija</dc:title>
  <dc:creator>Ivars Začests</dc:creator>
  <cp:lastModifiedBy>Skola</cp:lastModifiedBy>
  <cp:revision>5</cp:revision>
  <dcterms:created xsi:type="dcterms:W3CDTF">2021-11-30T12:39:17Z</dcterms:created>
  <dcterms:modified xsi:type="dcterms:W3CDTF">2022-03-15T18:44:49Z</dcterms:modified>
</cp:coreProperties>
</file>