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Lst>
  <p:sldSz cx="21599525" cy="37799963"/>
  <p:notesSz cx="6858000" cy="9144000"/>
  <p:defaultTextStyle>
    <a:defPPr>
      <a:defRPr lang="sl-SI"/>
    </a:defPPr>
    <a:lvl1pPr marL="0" algn="l" defTabSz="1215329" rtl="0" eaLnBrk="1" latinLnBrk="0" hangingPunct="1">
      <a:defRPr sz="2392" kern="1200">
        <a:solidFill>
          <a:schemeClr val="tx1"/>
        </a:solidFill>
        <a:latin typeface="+mn-lt"/>
        <a:ea typeface="+mn-ea"/>
        <a:cs typeface="+mn-cs"/>
      </a:defRPr>
    </a:lvl1pPr>
    <a:lvl2pPr marL="607665" algn="l" defTabSz="1215329" rtl="0" eaLnBrk="1" latinLnBrk="0" hangingPunct="1">
      <a:defRPr sz="2392" kern="1200">
        <a:solidFill>
          <a:schemeClr val="tx1"/>
        </a:solidFill>
        <a:latin typeface="+mn-lt"/>
        <a:ea typeface="+mn-ea"/>
        <a:cs typeface="+mn-cs"/>
      </a:defRPr>
    </a:lvl2pPr>
    <a:lvl3pPr marL="1215329" algn="l" defTabSz="1215329" rtl="0" eaLnBrk="1" latinLnBrk="0" hangingPunct="1">
      <a:defRPr sz="2392" kern="1200">
        <a:solidFill>
          <a:schemeClr val="tx1"/>
        </a:solidFill>
        <a:latin typeface="+mn-lt"/>
        <a:ea typeface="+mn-ea"/>
        <a:cs typeface="+mn-cs"/>
      </a:defRPr>
    </a:lvl3pPr>
    <a:lvl4pPr marL="1822994" algn="l" defTabSz="1215329" rtl="0" eaLnBrk="1" latinLnBrk="0" hangingPunct="1">
      <a:defRPr sz="2392" kern="1200">
        <a:solidFill>
          <a:schemeClr val="tx1"/>
        </a:solidFill>
        <a:latin typeface="+mn-lt"/>
        <a:ea typeface="+mn-ea"/>
        <a:cs typeface="+mn-cs"/>
      </a:defRPr>
    </a:lvl4pPr>
    <a:lvl5pPr marL="2430658" algn="l" defTabSz="1215329" rtl="0" eaLnBrk="1" latinLnBrk="0" hangingPunct="1">
      <a:defRPr sz="2392" kern="1200">
        <a:solidFill>
          <a:schemeClr val="tx1"/>
        </a:solidFill>
        <a:latin typeface="+mn-lt"/>
        <a:ea typeface="+mn-ea"/>
        <a:cs typeface="+mn-cs"/>
      </a:defRPr>
    </a:lvl5pPr>
    <a:lvl6pPr marL="3038323" algn="l" defTabSz="1215329" rtl="0" eaLnBrk="1" latinLnBrk="0" hangingPunct="1">
      <a:defRPr sz="2392" kern="1200">
        <a:solidFill>
          <a:schemeClr val="tx1"/>
        </a:solidFill>
        <a:latin typeface="+mn-lt"/>
        <a:ea typeface="+mn-ea"/>
        <a:cs typeface="+mn-cs"/>
      </a:defRPr>
    </a:lvl6pPr>
    <a:lvl7pPr marL="3645987" algn="l" defTabSz="1215329" rtl="0" eaLnBrk="1" latinLnBrk="0" hangingPunct="1">
      <a:defRPr sz="2392" kern="1200">
        <a:solidFill>
          <a:schemeClr val="tx1"/>
        </a:solidFill>
        <a:latin typeface="+mn-lt"/>
        <a:ea typeface="+mn-ea"/>
        <a:cs typeface="+mn-cs"/>
      </a:defRPr>
    </a:lvl7pPr>
    <a:lvl8pPr marL="4253652" algn="l" defTabSz="1215329" rtl="0" eaLnBrk="1" latinLnBrk="0" hangingPunct="1">
      <a:defRPr sz="2392" kern="1200">
        <a:solidFill>
          <a:schemeClr val="tx1"/>
        </a:solidFill>
        <a:latin typeface="+mn-lt"/>
        <a:ea typeface="+mn-ea"/>
        <a:cs typeface="+mn-cs"/>
      </a:defRPr>
    </a:lvl8pPr>
    <a:lvl9pPr marL="4861316" algn="l" defTabSz="1215329" rtl="0" eaLnBrk="1" latinLnBrk="0" hangingPunct="1">
      <a:defRPr sz="2392"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1908" y="-17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1619965" y="6186247"/>
            <a:ext cx="18359596" cy="13159987"/>
          </a:xfrm>
        </p:spPr>
        <p:txBody>
          <a:bodyPr anchor="b"/>
          <a:lstStyle>
            <a:lvl1pPr algn="ctr">
              <a:defRPr sz="14173"/>
            </a:lvl1pPr>
          </a:lstStyle>
          <a:p>
            <a:r>
              <a:rPr lang="sl-SI" smtClean="0"/>
              <a:t>Uredite slog naslova matrice</a:t>
            </a:r>
            <a:endParaRPr lang="en-US" dirty="0"/>
          </a:p>
        </p:txBody>
      </p:sp>
      <p:sp>
        <p:nvSpPr>
          <p:cNvPr id="3" name="Subtitle 2"/>
          <p:cNvSpPr>
            <a:spLocks noGrp="1"/>
          </p:cNvSpPr>
          <p:nvPr>
            <p:ph type="subTitle" idx="1"/>
          </p:nvPr>
        </p:nvSpPr>
        <p:spPr>
          <a:xfrm>
            <a:off x="2699941" y="19853733"/>
            <a:ext cx="16199644" cy="9126238"/>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C373C3CF-8B8F-4C52-8186-A1BD33B48E79}" type="datetimeFigureOut">
              <a:rPr lang="sl-SI" smtClean="0"/>
              <a:t>8. 04. 2020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300575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373C3CF-8B8F-4C52-8186-A1BD33B48E79}" type="datetimeFigureOut">
              <a:rPr lang="sl-SI" smtClean="0"/>
              <a:t>8. 04. 2020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105802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457161" y="2012498"/>
            <a:ext cx="4657398" cy="32033721"/>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484968" y="2012498"/>
            <a:ext cx="13702199" cy="32033721"/>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373C3CF-8B8F-4C52-8186-A1BD33B48E79}" type="datetimeFigureOut">
              <a:rPr lang="sl-SI" smtClean="0"/>
              <a:t>8. 04. 2020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1378914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C373C3CF-8B8F-4C52-8186-A1BD33B48E79}" type="datetimeFigureOut">
              <a:rPr lang="sl-SI" smtClean="0"/>
              <a:t>8. 04. 2020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189812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473719" y="9423752"/>
            <a:ext cx="18629590" cy="15723732"/>
          </a:xfrm>
        </p:spPr>
        <p:txBody>
          <a:bodyPr anchor="b"/>
          <a:lstStyle>
            <a:lvl1pPr>
              <a:defRPr sz="14173"/>
            </a:lvl1pPr>
          </a:lstStyle>
          <a:p>
            <a:r>
              <a:rPr lang="sl-SI" smtClean="0"/>
              <a:t>Uredite slog naslova matrice</a:t>
            </a:r>
            <a:endParaRPr lang="en-US" dirty="0"/>
          </a:p>
        </p:txBody>
      </p:sp>
      <p:sp>
        <p:nvSpPr>
          <p:cNvPr id="3" name="Text Placeholder 2"/>
          <p:cNvSpPr>
            <a:spLocks noGrp="1"/>
          </p:cNvSpPr>
          <p:nvPr>
            <p:ph type="body" idx="1"/>
          </p:nvPr>
        </p:nvSpPr>
        <p:spPr>
          <a:xfrm>
            <a:off x="1473719" y="25296236"/>
            <a:ext cx="18629590" cy="8268739"/>
          </a:xfrm>
        </p:spPr>
        <p:txBody>
          <a:bodyPr/>
          <a:lstStyle>
            <a:lvl1pPr marL="0" indent="0">
              <a:buNone/>
              <a:defRPr sz="5669">
                <a:solidFill>
                  <a:schemeClr val="tx1"/>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C373C3CF-8B8F-4C52-8186-A1BD33B48E79}" type="datetimeFigureOut">
              <a:rPr lang="sl-SI" smtClean="0"/>
              <a:t>8. 04. 2020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143242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484967" y="10062490"/>
            <a:ext cx="9179798" cy="2398372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10934760" y="10062490"/>
            <a:ext cx="9179798" cy="2398372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C373C3CF-8B8F-4C52-8186-A1BD33B48E79}" type="datetimeFigureOut">
              <a:rPr lang="sl-SI" smtClean="0"/>
              <a:t>8. 04. 2020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319377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487781" y="2012506"/>
            <a:ext cx="18629590" cy="7306246"/>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1487783" y="9266244"/>
            <a:ext cx="9137610" cy="4541243"/>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sl-SI" smtClean="0"/>
              <a:t>Uredite sloge besedila matrice</a:t>
            </a:r>
          </a:p>
        </p:txBody>
      </p:sp>
      <p:sp>
        <p:nvSpPr>
          <p:cNvPr id="4" name="Content Placeholder 3"/>
          <p:cNvSpPr>
            <a:spLocks noGrp="1"/>
          </p:cNvSpPr>
          <p:nvPr>
            <p:ph sz="half" idx="2"/>
          </p:nvPr>
        </p:nvSpPr>
        <p:spPr>
          <a:xfrm>
            <a:off x="1487783" y="13807486"/>
            <a:ext cx="9137610" cy="2030873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10934761" y="9266244"/>
            <a:ext cx="9182611" cy="4541243"/>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sl-SI" smtClean="0"/>
              <a:t>Uredite sloge besedila matrice</a:t>
            </a:r>
          </a:p>
        </p:txBody>
      </p:sp>
      <p:sp>
        <p:nvSpPr>
          <p:cNvPr id="6" name="Content Placeholder 5"/>
          <p:cNvSpPr>
            <a:spLocks noGrp="1"/>
          </p:cNvSpPr>
          <p:nvPr>
            <p:ph sz="quarter" idx="4"/>
          </p:nvPr>
        </p:nvSpPr>
        <p:spPr>
          <a:xfrm>
            <a:off x="10934761" y="13807486"/>
            <a:ext cx="9182611" cy="20308733"/>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C373C3CF-8B8F-4C52-8186-A1BD33B48E79}" type="datetimeFigureOut">
              <a:rPr lang="sl-SI" smtClean="0"/>
              <a:t>8. 04. 2020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2860383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C373C3CF-8B8F-4C52-8186-A1BD33B48E79}" type="datetimeFigureOut">
              <a:rPr lang="sl-SI" smtClean="0"/>
              <a:t>8. 04. 2020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14875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3C3CF-8B8F-4C52-8186-A1BD33B48E79}" type="datetimeFigureOut">
              <a:rPr lang="sl-SI" smtClean="0"/>
              <a:t>8. 04. 2020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233984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487781" y="2519998"/>
            <a:ext cx="6966409" cy="8819991"/>
          </a:xfrm>
        </p:spPr>
        <p:txBody>
          <a:bodyPr anchor="b"/>
          <a:lstStyle>
            <a:lvl1pPr>
              <a:defRPr sz="7559"/>
            </a:lvl1pPr>
          </a:lstStyle>
          <a:p>
            <a:r>
              <a:rPr lang="sl-SI" smtClean="0"/>
              <a:t>Uredite slog naslova matrice</a:t>
            </a:r>
            <a:endParaRPr lang="en-US" dirty="0"/>
          </a:p>
        </p:txBody>
      </p:sp>
      <p:sp>
        <p:nvSpPr>
          <p:cNvPr id="3" name="Content Placeholder 2"/>
          <p:cNvSpPr>
            <a:spLocks noGrp="1"/>
          </p:cNvSpPr>
          <p:nvPr>
            <p:ph idx="1"/>
          </p:nvPr>
        </p:nvSpPr>
        <p:spPr>
          <a:xfrm>
            <a:off x="9182611" y="5442503"/>
            <a:ext cx="10934760" cy="26862474"/>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487781" y="11339989"/>
            <a:ext cx="6966409" cy="21008732"/>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373C3CF-8B8F-4C52-8186-A1BD33B48E79}" type="datetimeFigureOut">
              <a:rPr lang="sl-SI" smtClean="0"/>
              <a:t>8. 04. 2020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416845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487781" y="2519998"/>
            <a:ext cx="6966409" cy="8819991"/>
          </a:xfrm>
        </p:spPr>
        <p:txBody>
          <a:bodyPr anchor="b"/>
          <a:lstStyle>
            <a:lvl1pPr>
              <a:defRPr sz="7559"/>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9182611" y="5442503"/>
            <a:ext cx="10934760" cy="26862474"/>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487781" y="11339989"/>
            <a:ext cx="6966409" cy="21008732"/>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sl-SI" smtClean="0"/>
              <a:t>Uredite sloge besedila matrice</a:t>
            </a:r>
          </a:p>
        </p:txBody>
      </p:sp>
      <p:sp>
        <p:nvSpPr>
          <p:cNvPr id="5" name="Date Placeholder 4"/>
          <p:cNvSpPr>
            <a:spLocks noGrp="1"/>
          </p:cNvSpPr>
          <p:nvPr>
            <p:ph type="dt" sz="half" idx="10"/>
          </p:nvPr>
        </p:nvSpPr>
        <p:spPr/>
        <p:txBody>
          <a:bodyPr/>
          <a:lstStyle/>
          <a:p>
            <a:fld id="{C373C3CF-8B8F-4C52-8186-A1BD33B48E79}" type="datetimeFigureOut">
              <a:rPr lang="sl-SI" smtClean="0"/>
              <a:t>8. 04. 2020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97BC94F-B387-4C39-B41D-90D0197670D4}" type="slidenum">
              <a:rPr lang="sl-SI" smtClean="0"/>
              <a:t>‹#›</a:t>
            </a:fld>
            <a:endParaRPr lang="sl-SI"/>
          </a:p>
        </p:txBody>
      </p:sp>
    </p:spTree>
    <p:extLst>
      <p:ext uri="{BB962C8B-B14F-4D97-AF65-F5344CB8AC3E}">
        <p14:creationId xmlns:p14="http://schemas.microsoft.com/office/powerpoint/2010/main" val="55236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84968" y="2012506"/>
            <a:ext cx="18629590" cy="7306246"/>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484968" y="10062490"/>
            <a:ext cx="18629590" cy="23983729"/>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484967" y="35034974"/>
            <a:ext cx="4859893" cy="2012498"/>
          </a:xfrm>
          <a:prstGeom prst="rect">
            <a:avLst/>
          </a:prstGeom>
        </p:spPr>
        <p:txBody>
          <a:bodyPr vert="horz" lIns="91440" tIns="45720" rIns="91440" bIns="45720" rtlCol="0" anchor="ctr"/>
          <a:lstStyle>
            <a:lvl1pPr algn="l">
              <a:defRPr sz="2835">
                <a:solidFill>
                  <a:schemeClr val="tx1">
                    <a:tint val="75000"/>
                  </a:schemeClr>
                </a:solidFill>
              </a:defRPr>
            </a:lvl1pPr>
          </a:lstStyle>
          <a:p>
            <a:fld id="{C373C3CF-8B8F-4C52-8186-A1BD33B48E79}" type="datetimeFigureOut">
              <a:rPr lang="sl-SI" smtClean="0"/>
              <a:t>8. 04. 2020</a:t>
            </a:fld>
            <a:endParaRPr lang="sl-SI"/>
          </a:p>
        </p:txBody>
      </p:sp>
      <p:sp>
        <p:nvSpPr>
          <p:cNvPr id="5" name="Footer Placeholder 4"/>
          <p:cNvSpPr>
            <a:spLocks noGrp="1"/>
          </p:cNvSpPr>
          <p:nvPr>
            <p:ph type="ftr" sz="quarter" idx="3"/>
          </p:nvPr>
        </p:nvSpPr>
        <p:spPr>
          <a:xfrm>
            <a:off x="7154843" y="35034974"/>
            <a:ext cx="7289840" cy="2012498"/>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15254665" y="35034974"/>
            <a:ext cx="4859893" cy="2012498"/>
          </a:xfrm>
          <a:prstGeom prst="rect">
            <a:avLst/>
          </a:prstGeom>
        </p:spPr>
        <p:txBody>
          <a:bodyPr vert="horz" lIns="91440" tIns="45720" rIns="91440" bIns="45720" rtlCol="0" anchor="ctr"/>
          <a:lstStyle>
            <a:lvl1pPr algn="r">
              <a:defRPr sz="2835">
                <a:solidFill>
                  <a:schemeClr val="tx1">
                    <a:tint val="75000"/>
                  </a:schemeClr>
                </a:solidFill>
              </a:defRPr>
            </a:lvl1pPr>
          </a:lstStyle>
          <a:p>
            <a:fld id="{E97BC94F-B387-4C39-B41D-90D0197670D4}" type="slidenum">
              <a:rPr lang="sl-SI" smtClean="0"/>
              <a:t>‹#›</a:t>
            </a:fld>
            <a:endParaRPr lang="sl-SI"/>
          </a:p>
        </p:txBody>
      </p:sp>
    </p:spTree>
    <p:extLst>
      <p:ext uri="{BB962C8B-B14F-4D97-AF65-F5344CB8AC3E}">
        <p14:creationId xmlns:p14="http://schemas.microsoft.com/office/powerpoint/2010/main" val="408217845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oljeZBesedilom 4"/>
          <p:cNvSpPr txBox="1"/>
          <p:nvPr/>
        </p:nvSpPr>
        <p:spPr>
          <a:xfrm>
            <a:off x="-6948554" y="934912"/>
            <a:ext cx="34323046" cy="1569660"/>
          </a:xfrm>
          <a:prstGeom prst="rect">
            <a:avLst/>
          </a:prstGeom>
          <a:noFill/>
        </p:spPr>
        <p:txBody>
          <a:bodyPr wrap="square" rtlCol="0">
            <a:spAutoFit/>
          </a:bodyPr>
          <a:lstStyle/>
          <a:p>
            <a:pPr algn="ctr"/>
            <a:r>
              <a:rPr lang="sl-SI" sz="9600" dirty="0" err="1">
                <a:solidFill>
                  <a:schemeClr val="bg1"/>
                </a:solidFill>
              </a:rPr>
              <a:t>Lenght</a:t>
            </a:r>
            <a:r>
              <a:rPr lang="sl-SI" sz="9600" dirty="0">
                <a:solidFill>
                  <a:schemeClr val="bg1"/>
                </a:solidFill>
              </a:rPr>
              <a:t> </a:t>
            </a:r>
            <a:r>
              <a:rPr lang="sl-SI" sz="9600" dirty="0" err="1">
                <a:solidFill>
                  <a:schemeClr val="bg1"/>
                </a:solidFill>
              </a:rPr>
              <a:t>and</a:t>
            </a:r>
            <a:r>
              <a:rPr lang="sl-SI" sz="9600" dirty="0">
                <a:solidFill>
                  <a:schemeClr val="bg1"/>
                </a:solidFill>
              </a:rPr>
              <a:t> </a:t>
            </a:r>
            <a:r>
              <a:rPr lang="sl-SI" sz="9600" dirty="0" err="1">
                <a:solidFill>
                  <a:schemeClr val="bg1"/>
                </a:solidFill>
              </a:rPr>
              <a:t>azimuth</a:t>
            </a:r>
            <a:r>
              <a:rPr lang="sl-SI" sz="9600" dirty="0">
                <a:solidFill>
                  <a:schemeClr val="bg1"/>
                </a:solidFill>
              </a:rPr>
              <a:t> </a:t>
            </a:r>
            <a:r>
              <a:rPr lang="sl-SI" sz="9600" dirty="0" err="1">
                <a:solidFill>
                  <a:schemeClr val="bg1"/>
                </a:solidFill>
              </a:rPr>
              <a:t>of</a:t>
            </a:r>
            <a:r>
              <a:rPr lang="sl-SI" sz="9600" dirty="0">
                <a:solidFill>
                  <a:schemeClr val="bg1"/>
                </a:solidFill>
              </a:rPr>
              <a:t> </a:t>
            </a:r>
            <a:r>
              <a:rPr lang="sl-SI" sz="9600" dirty="0" err="1">
                <a:solidFill>
                  <a:schemeClr val="bg1"/>
                </a:solidFill>
              </a:rPr>
              <a:t>the</a:t>
            </a:r>
            <a:r>
              <a:rPr lang="sl-SI" sz="9600" dirty="0">
                <a:solidFill>
                  <a:schemeClr val="bg1"/>
                </a:solidFill>
              </a:rPr>
              <a:t> </a:t>
            </a:r>
            <a:r>
              <a:rPr lang="sl-SI" sz="9600" dirty="0" err="1">
                <a:solidFill>
                  <a:schemeClr val="bg1"/>
                </a:solidFill>
              </a:rPr>
              <a:t>shadows</a:t>
            </a:r>
            <a:endParaRPr lang="sl-SI" sz="9600" dirty="0">
              <a:solidFill>
                <a:schemeClr val="bg1"/>
              </a:solidFill>
            </a:endParaRPr>
          </a:p>
        </p:txBody>
      </p:sp>
      <p:sp>
        <p:nvSpPr>
          <p:cNvPr id="6" name="PoljeZBesedilom 5"/>
          <p:cNvSpPr txBox="1"/>
          <p:nvPr/>
        </p:nvSpPr>
        <p:spPr>
          <a:xfrm>
            <a:off x="278673" y="5515310"/>
            <a:ext cx="13372014" cy="5509200"/>
          </a:xfrm>
          <a:prstGeom prst="rect">
            <a:avLst/>
          </a:prstGeom>
          <a:solidFill>
            <a:schemeClr val="bg2">
              <a:lumMod val="25000"/>
            </a:schemeClr>
          </a:solidFill>
        </p:spPr>
        <p:txBody>
          <a:bodyPr wrap="square" rtlCol="0">
            <a:spAutoFit/>
          </a:bodyPr>
          <a:lstStyle/>
          <a:p>
            <a:r>
              <a:rPr lang="sl-SI" sz="3200" dirty="0">
                <a:solidFill>
                  <a:schemeClr val="bg1"/>
                </a:solidFill>
              </a:rPr>
              <a:t>INTRODUCTION</a:t>
            </a:r>
          </a:p>
          <a:p>
            <a:pPr algn="just"/>
            <a:r>
              <a:rPr lang="sl-SI" sz="3200" dirty="0" err="1">
                <a:solidFill>
                  <a:schemeClr val="bg1"/>
                </a:solidFill>
              </a:rPr>
              <a:t>We</a:t>
            </a:r>
            <a:r>
              <a:rPr lang="sl-SI" sz="3200" dirty="0">
                <a:solidFill>
                  <a:schemeClr val="bg1"/>
                </a:solidFill>
              </a:rPr>
              <a:t> are </a:t>
            </a:r>
            <a:r>
              <a:rPr lang="sl-SI" sz="3200" dirty="0" err="1">
                <a:solidFill>
                  <a:schemeClr val="bg1"/>
                </a:solidFill>
              </a:rPr>
              <a:t>five</a:t>
            </a:r>
            <a:r>
              <a:rPr lang="sl-SI" sz="3200" dirty="0">
                <a:solidFill>
                  <a:schemeClr val="bg1"/>
                </a:solidFill>
              </a:rPr>
              <a:t> </a:t>
            </a:r>
            <a:r>
              <a:rPr lang="sl-SI" sz="3200" dirty="0" err="1">
                <a:solidFill>
                  <a:schemeClr val="bg1"/>
                </a:solidFill>
              </a:rPr>
              <a:t>girls</a:t>
            </a:r>
            <a:r>
              <a:rPr lang="sl-SI" sz="3200" dirty="0">
                <a:solidFill>
                  <a:schemeClr val="bg1"/>
                </a:solidFill>
              </a:rPr>
              <a:t> </a:t>
            </a:r>
            <a:r>
              <a:rPr lang="sl-SI" sz="3200" dirty="0" err="1">
                <a:solidFill>
                  <a:schemeClr val="bg1"/>
                </a:solidFill>
              </a:rPr>
              <a:t>from</a:t>
            </a:r>
            <a:r>
              <a:rPr lang="sl-SI" sz="3200" dirty="0">
                <a:solidFill>
                  <a:schemeClr val="bg1"/>
                </a:solidFill>
              </a:rPr>
              <a:t> </a:t>
            </a:r>
            <a:r>
              <a:rPr lang="sl-SI" sz="3200" dirty="0" err="1">
                <a:solidFill>
                  <a:schemeClr val="bg1"/>
                </a:solidFill>
              </a:rPr>
              <a:t>Slovenia</a:t>
            </a:r>
            <a:r>
              <a:rPr lang="sl-SI" sz="3200" dirty="0">
                <a:solidFill>
                  <a:schemeClr val="bg1"/>
                </a:solidFill>
              </a:rPr>
              <a:t> </a:t>
            </a:r>
            <a:r>
              <a:rPr lang="sl-SI" sz="3200" dirty="0" err="1">
                <a:solidFill>
                  <a:schemeClr val="bg1"/>
                </a:solidFill>
              </a:rPr>
              <a:t>and</a:t>
            </a:r>
            <a:r>
              <a:rPr lang="sl-SI" sz="3200" dirty="0">
                <a:solidFill>
                  <a:schemeClr val="bg1"/>
                </a:solidFill>
              </a:rPr>
              <a:t> </a:t>
            </a:r>
            <a:r>
              <a:rPr lang="sl-SI" sz="3200" dirty="0" err="1">
                <a:solidFill>
                  <a:schemeClr val="bg1"/>
                </a:solidFill>
              </a:rPr>
              <a:t>we</a:t>
            </a:r>
            <a:r>
              <a:rPr lang="sl-SI" sz="3200" dirty="0">
                <a:solidFill>
                  <a:schemeClr val="bg1"/>
                </a:solidFill>
              </a:rPr>
              <a:t> </a:t>
            </a:r>
            <a:r>
              <a:rPr lang="sl-SI" sz="3200" dirty="0" err="1">
                <a:solidFill>
                  <a:schemeClr val="bg1"/>
                </a:solidFill>
              </a:rPr>
              <a:t>were</a:t>
            </a:r>
            <a:r>
              <a:rPr lang="sl-SI" sz="3200" dirty="0">
                <a:solidFill>
                  <a:schemeClr val="bg1"/>
                </a:solidFill>
              </a:rPr>
              <a:t> </a:t>
            </a:r>
            <a:r>
              <a:rPr lang="sl-SI" sz="3200" dirty="0" err="1">
                <a:solidFill>
                  <a:schemeClr val="bg1"/>
                </a:solidFill>
              </a:rPr>
              <a:t>comparing</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size</a:t>
            </a:r>
            <a:r>
              <a:rPr lang="sl-SI" sz="3200" dirty="0">
                <a:solidFill>
                  <a:schemeClr val="bg1"/>
                </a:solidFill>
              </a:rPr>
              <a:t> </a:t>
            </a:r>
            <a:r>
              <a:rPr lang="sl-SI" sz="3200" dirty="0" err="1">
                <a:solidFill>
                  <a:schemeClr val="bg1"/>
                </a:solidFill>
              </a:rPr>
              <a:t>of</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toothpicks</a:t>
            </a:r>
            <a:r>
              <a:rPr lang="sl-SI" sz="3200" dirty="0">
                <a:solidFill>
                  <a:schemeClr val="bg1"/>
                </a:solidFill>
              </a:rPr>
              <a:t> </a:t>
            </a:r>
            <a:r>
              <a:rPr lang="sl-SI" sz="3200" dirty="0" err="1">
                <a:solidFill>
                  <a:schemeClr val="bg1"/>
                </a:solidFill>
              </a:rPr>
              <a:t>shadow</a:t>
            </a:r>
            <a:r>
              <a:rPr lang="sl-SI" sz="3200" dirty="0">
                <a:solidFill>
                  <a:schemeClr val="bg1"/>
                </a:solidFill>
              </a:rPr>
              <a:t> </a:t>
            </a:r>
            <a:r>
              <a:rPr lang="sl-SI" sz="3200" dirty="0" err="1">
                <a:solidFill>
                  <a:schemeClr val="bg1"/>
                </a:solidFill>
              </a:rPr>
              <a:t>and</a:t>
            </a:r>
            <a:r>
              <a:rPr lang="sl-SI" sz="3200" dirty="0">
                <a:solidFill>
                  <a:schemeClr val="bg1"/>
                </a:solidFill>
              </a:rPr>
              <a:t> </a:t>
            </a:r>
            <a:r>
              <a:rPr lang="sl-SI" sz="3200" dirty="0" err="1">
                <a:solidFill>
                  <a:schemeClr val="bg1"/>
                </a:solidFill>
              </a:rPr>
              <a:t>their</a:t>
            </a:r>
            <a:r>
              <a:rPr lang="sl-SI" sz="3200" dirty="0">
                <a:solidFill>
                  <a:schemeClr val="bg1"/>
                </a:solidFill>
              </a:rPr>
              <a:t> azimut (</a:t>
            </a:r>
            <a:r>
              <a:rPr lang="sl-SI" sz="3200" dirty="0" err="1">
                <a:solidFill>
                  <a:schemeClr val="bg1"/>
                </a:solidFill>
              </a:rPr>
              <a:t>angle</a:t>
            </a:r>
            <a:r>
              <a:rPr lang="sl-SI" sz="3200" dirty="0">
                <a:solidFill>
                  <a:schemeClr val="bg1"/>
                </a:solidFill>
              </a:rPr>
              <a:t> </a:t>
            </a:r>
            <a:r>
              <a:rPr lang="sl-SI" sz="3200" dirty="0" err="1">
                <a:solidFill>
                  <a:schemeClr val="bg1"/>
                </a:solidFill>
              </a:rPr>
              <a:t>beetwen</a:t>
            </a:r>
            <a:r>
              <a:rPr lang="sl-SI" sz="3200" dirty="0">
                <a:solidFill>
                  <a:schemeClr val="bg1"/>
                </a:solidFill>
              </a:rPr>
              <a:t> </a:t>
            </a:r>
            <a:r>
              <a:rPr lang="sl-SI" sz="3200" dirty="0" err="1">
                <a:solidFill>
                  <a:schemeClr val="bg1"/>
                </a:solidFill>
              </a:rPr>
              <a:t>north</a:t>
            </a:r>
            <a:r>
              <a:rPr lang="sl-SI" sz="3200" dirty="0">
                <a:solidFill>
                  <a:schemeClr val="bg1"/>
                </a:solidFill>
              </a:rPr>
              <a:t> </a:t>
            </a:r>
            <a:r>
              <a:rPr lang="sl-SI" sz="3200" dirty="0" err="1">
                <a:solidFill>
                  <a:schemeClr val="bg1"/>
                </a:solidFill>
              </a:rPr>
              <a:t>and</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shadow</a:t>
            </a:r>
            <a:r>
              <a:rPr lang="sl-SI" sz="3200" dirty="0">
                <a:solidFill>
                  <a:schemeClr val="bg1"/>
                </a:solidFill>
              </a:rPr>
              <a:t> </a:t>
            </a:r>
            <a:r>
              <a:rPr lang="sl-SI" sz="3200" dirty="0" err="1">
                <a:solidFill>
                  <a:schemeClr val="bg1"/>
                </a:solidFill>
              </a:rPr>
              <a:t>of</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toothpick</a:t>
            </a:r>
            <a:r>
              <a:rPr lang="sl-SI" sz="3200" dirty="0">
                <a:solidFill>
                  <a:schemeClr val="bg1"/>
                </a:solidFill>
              </a:rPr>
              <a:t>) in </a:t>
            </a:r>
            <a:r>
              <a:rPr lang="sl-SI" sz="3200" dirty="0" err="1">
                <a:solidFill>
                  <a:schemeClr val="bg1"/>
                </a:solidFill>
              </a:rPr>
              <a:t>different</a:t>
            </a:r>
            <a:r>
              <a:rPr lang="sl-SI" sz="3200" dirty="0">
                <a:solidFill>
                  <a:schemeClr val="bg1"/>
                </a:solidFill>
              </a:rPr>
              <a:t> </a:t>
            </a:r>
            <a:r>
              <a:rPr lang="sl-SI" sz="3200" dirty="0" err="1">
                <a:solidFill>
                  <a:schemeClr val="bg1"/>
                </a:solidFill>
              </a:rPr>
              <a:t>hours</a:t>
            </a:r>
            <a:r>
              <a:rPr lang="sl-SI" sz="3200" dirty="0">
                <a:solidFill>
                  <a:schemeClr val="bg1"/>
                </a:solidFill>
              </a:rPr>
              <a:t> at </a:t>
            </a:r>
            <a:r>
              <a:rPr lang="sl-SI" sz="3200" dirty="0" err="1">
                <a:solidFill>
                  <a:schemeClr val="bg1"/>
                </a:solidFill>
              </a:rPr>
              <a:t>the</a:t>
            </a:r>
            <a:r>
              <a:rPr lang="sl-SI" sz="3200" dirty="0">
                <a:solidFill>
                  <a:schemeClr val="bg1"/>
                </a:solidFill>
              </a:rPr>
              <a:t> same </a:t>
            </a:r>
            <a:r>
              <a:rPr lang="sl-SI" sz="3200" dirty="0" err="1">
                <a:solidFill>
                  <a:schemeClr val="bg1"/>
                </a:solidFill>
              </a:rPr>
              <a:t>day</a:t>
            </a:r>
            <a:r>
              <a:rPr lang="sl-SI" sz="3200" dirty="0">
                <a:solidFill>
                  <a:schemeClr val="bg1"/>
                </a:solidFill>
              </a:rPr>
              <a:t>. In </a:t>
            </a:r>
            <a:r>
              <a:rPr lang="sl-SI" sz="3200" dirty="0" err="1">
                <a:solidFill>
                  <a:schemeClr val="bg1"/>
                </a:solidFill>
              </a:rPr>
              <a:t>this</a:t>
            </a:r>
            <a:r>
              <a:rPr lang="sl-SI" sz="3200" dirty="0">
                <a:solidFill>
                  <a:schemeClr val="bg1"/>
                </a:solidFill>
              </a:rPr>
              <a:t> </a:t>
            </a:r>
            <a:r>
              <a:rPr lang="sl-SI" sz="3200" dirty="0" err="1">
                <a:solidFill>
                  <a:schemeClr val="bg1"/>
                </a:solidFill>
              </a:rPr>
              <a:t>experiment</a:t>
            </a:r>
            <a:r>
              <a:rPr lang="sl-SI" sz="3200" dirty="0">
                <a:solidFill>
                  <a:schemeClr val="bg1"/>
                </a:solidFill>
              </a:rPr>
              <a:t> </a:t>
            </a:r>
            <a:r>
              <a:rPr lang="sl-SI" sz="3200" dirty="0" err="1">
                <a:solidFill>
                  <a:schemeClr val="bg1"/>
                </a:solidFill>
              </a:rPr>
              <a:t>we</a:t>
            </a:r>
            <a:r>
              <a:rPr lang="sl-SI" sz="3200" dirty="0">
                <a:solidFill>
                  <a:schemeClr val="bg1"/>
                </a:solidFill>
              </a:rPr>
              <a:t> </a:t>
            </a:r>
            <a:r>
              <a:rPr lang="sl-SI" sz="3200" dirty="0" err="1">
                <a:solidFill>
                  <a:schemeClr val="bg1"/>
                </a:solidFill>
              </a:rPr>
              <a:t>were</a:t>
            </a:r>
            <a:r>
              <a:rPr lang="sl-SI" sz="3200" dirty="0">
                <a:solidFill>
                  <a:schemeClr val="bg1"/>
                </a:solidFill>
              </a:rPr>
              <a:t> </a:t>
            </a:r>
            <a:r>
              <a:rPr lang="sl-SI" sz="3200" dirty="0" err="1">
                <a:solidFill>
                  <a:schemeClr val="bg1"/>
                </a:solidFill>
              </a:rPr>
              <a:t>working</a:t>
            </a:r>
            <a:r>
              <a:rPr lang="sl-SI" sz="3200" dirty="0">
                <a:solidFill>
                  <a:schemeClr val="bg1"/>
                </a:solidFill>
              </a:rPr>
              <a:t> </a:t>
            </a:r>
            <a:r>
              <a:rPr lang="sl-SI" sz="3200" dirty="0" err="1">
                <a:solidFill>
                  <a:schemeClr val="bg1"/>
                </a:solidFill>
              </a:rPr>
              <a:t>whit</a:t>
            </a:r>
            <a:r>
              <a:rPr lang="sl-SI" sz="3200" dirty="0">
                <a:solidFill>
                  <a:schemeClr val="bg1"/>
                </a:solidFill>
              </a:rPr>
              <a:t> </a:t>
            </a:r>
            <a:r>
              <a:rPr lang="sl-SI" sz="3200" dirty="0" err="1">
                <a:solidFill>
                  <a:schemeClr val="bg1"/>
                </a:solidFill>
              </a:rPr>
              <a:t>group</a:t>
            </a:r>
            <a:r>
              <a:rPr lang="sl-SI" sz="3200" dirty="0">
                <a:solidFill>
                  <a:schemeClr val="bg1"/>
                </a:solidFill>
              </a:rPr>
              <a:t> 6 </a:t>
            </a:r>
            <a:r>
              <a:rPr lang="sl-SI" sz="3200" dirty="0" err="1">
                <a:solidFill>
                  <a:schemeClr val="bg1"/>
                </a:solidFill>
              </a:rPr>
              <a:t>from</a:t>
            </a:r>
            <a:r>
              <a:rPr lang="sl-SI" sz="3200" dirty="0">
                <a:solidFill>
                  <a:schemeClr val="bg1"/>
                </a:solidFill>
              </a:rPr>
              <a:t> </a:t>
            </a:r>
            <a:r>
              <a:rPr lang="sl-SI" sz="3200" dirty="0" err="1">
                <a:solidFill>
                  <a:schemeClr val="bg1"/>
                </a:solidFill>
              </a:rPr>
              <a:t>Spain</a:t>
            </a:r>
            <a:r>
              <a:rPr lang="sl-SI" sz="3200" dirty="0">
                <a:solidFill>
                  <a:schemeClr val="bg1"/>
                </a:solidFill>
              </a:rPr>
              <a:t> </a:t>
            </a:r>
            <a:r>
              <a:rPr lang="sl-SI" sz="3200" dirty="0" err="1">
                <a:solidFill>
                  <a:schemeClr val="bg1"/>
                </a:solidFill>
              </a:rPr>
              <a:t>and</a:t>
            </a:r>
            <a:r>
              <a:rPr lang="sl-SI" sz="3200" dirty="0">
                <a:solidFill>
                  <a:schemeClr val="bg1"/>
                </a:solidFill>
              </a:rPr>
              <a:t> </a:t>
            </a:r>
            <a:r>
              <a:rPr lang="sl-SI" sz="3200" dirty="0" err="1">
                <a:solidFill>
                  <a:schemeClr val="bg1"/>
                </a:solidFill>
              </a:rPr>
              <a:t>group</a:t>
            </a:r>
            <a:r>
              <a:rPr lang="sl-SI" sz="3200" dirty="0">
                <a:solidFill>
                  <a:schemeClr val="bg1"/>
                </a:solidFill>
              </a:rPr>
              <a:t> 6 </a:t>
            </a:r>
            <a:r>
              <a:rPr lang="sl-SI" sz="3200" dirty="0" err="1">
                <a:solidFill>
                  <a:schemeClr val="bg1"/>
                </a:solidFill>
              </a:rPr>
              <a:t>from</a:t>
            </a:r>
            <a:r>
              <a:rPr lang="sl-SI" sz="3200" dirty="0">
                <a:solidFill>
                  <a:schemeClr val="bg1"/>
                </a:solidFill>
              </a:rPr>
              <a:t> </a:t>
            </a:r>
            <a:r>
              <a:rPr lang="sl-SI" sz="3200" dirty="0" err="1">
                <a:solidFill>
                  <a:schemeClr val="bg1"/>
                </a:solidFill>
              </a:rPr>
              <a:t>Iceland</a:t>
            </a:r>
            <a:r>
              <a:rPr lang="sl-SI" sz="3200" dirty="0">
                <a:solidFill>
                  <a:schemeClr val="bg1"/>
                </a:solidFill>
              </a:rPr>
              <a:t> so </a:t>
            </a:r>
            <a:r>
              <a:rPr lang="sl-SI" sz="3200" dirty="0" err="1">
                <a:solidFill>
                  <a:schemeClr val="bg1"/>
                </a:solidFill>
              </a:rPr>
              <a:t>we</a:t>
            </a:r>
            <a:r>
              <a:rPr lang="sl-SI" sz="3200" dirty="0">
                <a:solidFill>
                  <a:schemeClr val="bg1"/>
                </a:solidFill>
              </a:rPr>
              <a:t> </a:t>
            </a:r>
            <a:r>
              <a:rPr lang="sl-SI" sz="3200" dirty="0" err="1">
                <a:solidFill>
                  <a:schemeClr val="bg1"/>
                </a:solidFill>
              </a:rPr>
              <a:t>had</a:t>
            </a:r>
            <a:r>
              <a:rPr lang="sl-SI" sz="3200" dirty="0">
                <a:solidFill>
                  <a:schemeClr val="bg1"/>
                </a:solidFill>
              </a:rPr>
              <a:t> </a:t>
            </a:r>
            <a:r>
              <a:rPr lang="sl-SI" sz="3200" dirty="0" err="1">
                <a:solidFill>
                  <a:schemeClr val="bg1"/>
                </a:solidFill>
              </a:rPr>
              <a:t>information</a:t>
            </a:r>
            <a:r>
              <a:rPr lang="sl-SI" sz="3200" dirty="0">
                <a:solidFill>
                  <a:schemeClr val="bg1"/>
                </a:solidFill>
              </a:rPr>
              <a:t> </a:t>
            </a:r>
            <a:r>
              <a:rPr lang="sl-SI" sz="3200" dirty="0" err="1">
                <a:solidFill>
                  <a:schemeClr val="bg1"/>
                </a:solidFill>
              </a:rPr>
              <a:t>from</a:t>
            </a:r>
            <a:r>
              <a:rPr lang="sl-SI" sz="3200" dirty="0">
                <a:solidFill>
                  <a:schemeClr val="bg1"/>
                </a:solidFill>
              </a:rPr>
              <a:t> </a:t>
            </a:r>
            <a:r>
              <a:rPr lang="sl-SI" sz="3200" dirty="0" err="1">
                <a:solidFill>
                  <a:schemeClr val="bg1"/>
                </a:solidFill>
              </a:rPr>
              <a:t>this</a:t>
            </a:r>
            <a:r>
              <a:rPr lang="sl-SI" sz="3200" dirty="0">
                <a:solidFill>
                  <a:schemeClr val="bg1"/>
                </a:solidFill>
              </a:rPr>
              <a:t> </a:t>
            </a:r>
            <a:r>
              <a:rPr lang="sl-SI" sz="3200" dirty="0" err="1">
                <a:solidFill>
                  <a:schemeClr val="bg1"/>
                </a:solidFill>
              </a:rPr>
              <a:t>countries</a:t>
            </a:r>
            <a:r>
              <a:rPr lang="sl-SI" sz="3200" dirty="0">
                <a:solidFill>
                  <a:schemeClr val="bg1"/>
                </a:solidFill>
              </a:rPr>
              <a:t> </a:t>
            </a:r>
            <a:r>
              <a:rPr lang="sl-SI" sz="3200" dirty="0" err="1">
                <a:solidFill>
                  <a:schemeClr val="bg1"/>
                </a:solidFill>
              </a:rPr>
              <a:t>too</a:t>
            </a:r>
            <a:r>
              <a:rPr lang="sl-SI" sz="3200" dirty="0">
                <a:solidFill>
                  <a:schemeClr val="bg1"/>
                </a:solidFill>
              </a:rPr>
              <a:t>.</a:t>
            </a:r>
          </a:p>
          <a:p>
            <a:pPr algn="just"/>
            <a:r>
              <a:rPr lang="sl-SI" sz="3200" dirty="0">
                <a:solidFill>
                  <a:schemeClr val="bg1"/>
                </a:solidFill>
              </a:rPr>
              <a:t>First </a:t>
            </a:r>
            <a:r>
              <a:rPr lang="sl-SI" sz="3200" dirty="0" err="1">
                <a:solidFill>
                  <a:schemeClr val="bg1"/>
                </a:solidFill>
              </a:rPr>
              <a:t>we</a:t>
            </a:r>
            <a:r>
              <a:rPr lang="sl-SI" sz="3200" dirty="0">
                <a:solidFill>
                  <a:schemeClr val="bg1"/>
                </a:solidFill>
              </a:rPr>
              <a:t> set </a:t>
            </a:r>
            <a:r>
              <a:rPr lang="sl-SI" sz="3200" dirty="0" err="1">
                <a:solidFill>
                  <a:schemeClr val="bg1"/>
                </a:solidFill>
              </a:rPr>
              <a:t>ourselves</a:t>
            </a:r>
            <a:r>
              <a:rPr lang="sl-SI" sz="3200" dirty="0">
                <a:solidFill>
                  <a:schemeClr val="bg1"/>
                </a:solidFill>
              </a:rPr>
              <a:t> a </a:t>
            </a:r>
            <a:r>
              <a:rPr lang="sl-SI" sz="3200" dirty="0" err="1">
                <a:solidFill>
                  <a:schemeClr val="bg1"/>
                </a:solidFill>
              </a:rPr>
              <a:t>hypothesis</a:t>
            </a:r>
            <a:r>
              <a:rPr lang="sl-SI" sz="3200" dirty="0">
                <a:solidFill>
                  <a:schemeClr val="bg1"/>
                </a:solidFill>
              </a:rPr>
              <a:t> </a:t>
            </a:r>
            <a:r>
              <a:rPr lang="sl-SI" sz="3200" dirty="0" err="1">
                <a:solidFill>
                  <a:schemeClr val="bg1"/>
                </a:solidFill>
              </a:rPr>
              <a:t>that</a:t>
            </a:r>
            <a:r>
              <a:rPr lang="sl-SI" sz="3200" dirty="0">
                <a:solidFill>
                  <a:schemeClr val="bg1"/>
                </a:solidFill>
              </a:rPr>
              <a:t> s</a:t>
            </a:r>
            <a:r>
              <a:rPr lang="en-US" sz="3200" dirty="0" err="1">
                <a:solidFill>
                  <a:schemeClr val="bg1"/>
                </a:solidFill>
              </a:rPr>
              <a:t>hadow</a:t>
            </a:r>
            <a:r>
              <a:rPr lang="sl-SI" sz="3200" dirty="0">
                <a:solidFill>
                  <a:schemeClr val="bg1"/>
                </a:solidFill>
              </a:rPr>
              <a:t> </a:t>
            </a:r>
            <a:r>
              <a:rPr lang="en-US" sz="3200" dirty="0">
                <a:solidFill>
                  <a:schemeClr val="bg1"/>
                </a:solidFill>
              </a:rPr>
              <a:t>change length throughout the day because the angle at which the sun shines on stationary objects changes with the Earth's rotation. </a:t>
            </a:r>
            <a:r>
              <a:rPr lang="sl-SI" sz="3200" dirty="0" err="1">
                <a:solidFill>
                  <a:schemeClr val="bg1"/>
                </a:solidFill>
              </a:rPr>
              <a:t>We</a:t>
            </a:r>
            <a:r>
              <a:rPr lang="sl-SI" sz="3200" dirty="0">
                <a:solidFill>
                  <a:schemeClr val="bg1"/>
                </a:solidFill>
              </a:rPr>
              <a:t> </a:t>
            </a:r>
            <a:r>
              <a:rPr lang="sl-SI" sz="3200" dirty="0" err="1">
                <a:solidFill>
                  <a:schemeClr val="bg1"/>
                </a:solidFill>
              </a:rPr>
              <a:t>also</a:t>
            </a:r>
            <a:r>
              <a:rPr lang="sl-SI" sz="3200" dirty="0">
                <a:solidFill>
                  <a:schemeClr val="bg1"/>
                </a:solidFill>
              </a:rPr>
              <a:t> </a:t>
            </a:r>
            <a:r>
              <a:rPr lang="sl-SI" sz="3200" dirty="0" err="1">
                <a:solidFill>
                  <a:schemeClr val="bg1"/>
                </a:solidFill>
              </a:rPr>
              <a:t>suppose</a:t>
            </a:r>
            <a:r>
              <a:rPr lang="sl-SI" sz="3200" dirty="0">
                <a:solidFill>
                  <a:schemeClr val="bg1"/>
                </a:solidFill>
              </a:rPr>
              <a:t> </a:t>
            </a:r>
            <a:r>
              <a:rPr lang="sl-SI" sz="3200" dirty="0" err="1">
                <a:solidFill>
                  <a:schemeClr val="bg1"/>
                </a:solidFill>
              </a:rPr>
              <a:t>that</a:t>
            </a:r>
            <a:r>
              <a:rPr lang="en-US" sz="3200" dirty="0">
                <a:solidFill>
                  <a:schemeClr val="bg1"/>
                </a:solidFill>
              </a:rPr>
              <a:t> when the sun is high overhead during the middle of</a:t>
            </a:r>
            <a:r>
              <a:rPr lang="sl-SI" sz="3200" dirty="0">
                <a:solidFill>
                  <a:schemeClr val="bg1"/>
                </a:solidFill>
              </a:rPr>
              <a:t> </a:t>
            </a:r>
            <a:r>
              <a:rPr lang="en-US" sz="3200" dirty="0">
                <a:solidFill>
                  <a:schemeClr val="bg1"/>
                </a:solidFill>
              </a:rPr>
              <a:t>the day, the shadows become shorter</a:t>
            </a:r>
            <a:r>
              <a:rPr lang="sl-SI" sz="3200" dirty="0">
                <a:solidFill>
                  <a:schemeClr val="bg1"/>
                </a:solidFill>
              </a:rPr>
              <a:t> </a:t>
            </a:r>
            <a:r>
              <a:rPr lang="sl-SI" sz="3200" dirty="0" err="1">
                <a:solidFill>
                  <a:schemeClr val="bg1"/>
                </a:solidFill>
              </a:rPr>
              <a:t>and</a:t>
            </a:r>
            <a:r>
              <a:rPr lang="sl-SI" sz="3200" dirty="0">
                <a:solidFill>
                  <a:schemeClr val="bg1"/>
                </a:solidFill>
              </a:rPr>
              <a:t> </a:t>
            </a:r>
            <a:r>
              <a:rPr lang="sl-SI" sz="3200" dirty="0" err="1">
                <a:solidFill>
                  <a:schemeClr val="bg1"/>
                </a:solidFill>
              </a:rPr>
              <a:t>when</a:t>
            </a:r>
            <a:r>
              <a:rPr lang="sl-SI" sz="3200" dirty="0">
                <a:solidFill>
                  <a:schemeClr val="bg1"/>
                </a:solidFill>
              </a:rPr>
              <a:t> </a:t>
            </a:r>
            <a:r>
              <a:rPr lang="sl-SI" sz="3200" dirty="0" err="1">
                <a:solidFill>
                  <a:schemeClr val="bg1"/>
                </a:solidFill>
              </a:rPr>
              <a:t>sun</a:t>
            </a:r>
            <a:r>
              <a:rPr lang="sl-SI" sz="3200" dirty="0">
                <a:solidFill>
                  <a:schemeClr val="bg1"/>
                </a:solidFill>
              </a:rPr>
              <a:t> is </a:t>
            </a:r>
            <a:r>
              <a:rPr lang="sl-SI" sz="3200" dirty="0" err="1">
                <a:solidFill>
                  <a:schemeClr val="bg1"/>
                </a:solidFill>
              </a:rPr>
              <a:t>rising</a:t>
            </a:r>
            <a:r>
              <a:rPr lang="sl-SI" sz="3200" dirty="0">
                <a:solidFill>
                  <a:schemeClr val="bg1"/>
                </a:solidFill>
              </a:rPr>
              <a:t> </a:t>
            </a:r>
            <a:r>
              <a:rPr lang="sl-SI" sz="3200" dirty="0" err="1">
                <a:solidFill>
                  <a:schemeClr val="bg1"/>
                </a:solidFill>
              </a:rPr>
              <a:t>or</a:t>
            </a:r>
            <a:r>
              <a:rPr lang="sl-SI" sz="3200" dirty="0">
                <a:solidFill>
                  <a:schemeClr val="bg1"/>
                </a:solidFill>
              </a:rPr>
              <a:t> </a:t>
            </a:r>
            <a:r>
              <a:rPr lang="sl-SI" sz="3200" dirty="0" err="1">
                <a:solidFill>
                  <a:schemeClr val="bg1"/>
                </a:solidFill>
              </a:rPr>
              <a:t>setting</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shadow</a:t>
            </a:r>
            <a:r>
              <a:rPr lang="sl-SI" sz="3200" dirty="0">
                <a:solidFill>
                  <a:schemeClr val="bg1"/>
                </a:solidFill>
              </a:rPr>
              <a:t> is </a:t>
            </a:r>
            <a:r>
              <a:rPr lang="sl-SI" sz="3200" dirty="0" err="1">
                <a:solidFill>
                  <a:schemeClr val="bg1"/>
                </a:solidFill>
              </a:rPr>
              <a:t>the</a:t>
            </a:r>
            <a:r>
              <a:rPr lang="sl-SI" sz="3200" dirty="0">
                <a:solidFill>
                  <a:schemeClr val="bg1"/>
                </a:solidFill>
              </a:rPr>
              <a:t> </a:t>
            </a:r>
            <a:r>
              <a:rPr lang="sl-SI" sz="3200" dirty="0" err="1">
                <a:solidFill>
                  <a:schemeClr val="bg1"/>
                </a:solidFill>
              </a:rPr>
              <a:t>longest</a:t>
            </a:r>
            <a:r>
              <a:rPr lang="sl-SI" sz="3200" dirty="0">
                <a:solidFill>
                  <a:schemeClr val="bg1"/>
                </a:solidFill>
              </a:rPr>
              <a:t>.</a:t>
            </a:r>
          </a:p>
        </p:txBody>
      </p:sp>
      <p:sp>
        <p:nvSpPr>
          <p:cNvPr id="7" name="PoljeZBesedilom 6"/>
          <p:cNvSpPr txBox="1"/>
          <p:nvPr/>
        </p:nvSpPr>
        <p:spPr>
          <a:xfrm>
            <a:off x="-5099678" y="3100446"/>
            <a:ext cx="32061901" cy="769441"/>
          </a:xfrm>
          <a:prstGeom prst="rect">
            <a:avLst/>
          </a:prstGeom>
          <a:noFill/>
        </p:spPr>
        <p:txBody>
          <a:bodyPr wrap="square" rtlCol="0">
            <a:spAutoFit/>
          </a:bodyPr>
          <a:lstStyle/>
          <a:p>
            <a:pPr algn="ctr"/>
            <a:r>
              <a:rPr lang="sl-SI" sz="4400" dirty="0" err="1">
                <a:solidFill>
                  <a:schemeClr val="bg1"/>
                </a:solidFill>
              </a:rPr>
              <a:t>Produced</a:t>
            </a:r>
            <a:r>
              <a:rPr lang="sl-SI" sz="4400" dirty="0">
                <a:solidFill>
                  <a:schemeClr val="bg1"/>
                </a:solidFill>
              </a:rPr>
              <a:t> </a:t>
            </a:r>
            <a:r>
              <a:rPr lang="sl-SI" sz="4400" dirty="0" err="1">
                <a:solidFill>
                  <a:schemeClr val="bg1"/>
                </a:solidFill>
              </a:rPr>
              <a:t>by</a:t>
            </a:r>
            <a:r>
              <a:rPr lang="sl-SI" sz="4400" dirty="0">
                <a:solidFill>
                  <a:schemeClr val="bg1"/>
                </a:solidFill>
              </a:rPr>
              <a:t>: Ksenija Kržan, Maruša Renko, </a:t>
            </a:r>
            <a:r>
              <a:rPr lang="sl-SI" sz="4400" dirty="0" err="1">
                <a:solidFill>
                  <a:schemeClr val="bg1"/>
                </a:solidFill>
              </a:rPr>
              <a:t>Ula</a:t>
            </a:r>
            <a:r>
              <a:rPr lang="sl-SI" sz="4400" dirty="0">
                <a:solidFill>
                  <a:schemeClr val="bg1"/>
                </a:solidFill>
              </a:rPr>
              <a:t> Kličič, Ema Cimperman, Neža Jakelj</a:t>
            </a:r>
          </a:p>
        </p:txBody>
      </p:sp>
      <p:sp>
        <p:nvSpPr>
          <p:cNvPr id="10" name="PoljeZBesedilom 9"/>
          <p:cNvSpPr txBox="1"/>
          <p:nvPr/>
        </p:nvSpPr>
        <p:spPr>
          <a:xfrm>
            <a:off x="278672" y="4159488"/>
            <a:ext cx="19868593" cy="830997"/>
          </a:xfrm>
          <a:prstGeom prst="rect">
            <a:avLst/>
          </a:prstGeom>
          <a:noFill/>
        </p:spPr>
        <p:txBody>
          <a:bodyPr wrap="square" rtlCol="0">
            <a:spAutoFit/>
          </a:bodyPr>
          <a:lstStyle/>
          <a:p>
            <a:pPr algn="ctr"/>
            <a:r>
              <a:rPr lang="sl-SI" sz="4800" dirty="0">
                <a:solidFill>
                  <a:schemeClr val="bg1"/>
                </a:solidFill>
              </a:rPr>
              <a:t>~ </a:t>
            </a:r>
            <a:r>
              <a:rPr lang="sl-SI" sz="4800" dirty="0" err="1">
                <a:solidFill>
                  <a:schemeClr val="bg1"/>
                </a:solidFill>
              </a:rPr>
              <a:t>Group</a:t>
            </a:r>
            <a:r>
              <a:rPr lang="sl-SI" sz="4800" dirty="0">
                <a:solidFill>
                  <a:schemeClr val="bg1"/>
                </a:solidFill>
              </a:rPr>
              <a:t> 6, </a:t>
            </a:r>
            <a:r>
              <a:rPr lang="sl-SI" sz="4800" dirty="0" err="1">
                <a:solidFill>
                  <a:schemeClr val="bg1"/>
                </a:solidFill>
              </a:rPr>
              <a:t>Faculty</a:t>
            </a:r>
            <a:r>
              <a:rPr lang="sl-SI" sz="4800" dirty="0">
                <a:solidFill>
                  <a:schemeClr val="bg1"/>
                </a:solidFill>
              </a:rPr>
              <a:t> od </a:t>
            </a:r>
            <a:r>
              <a:rPr lang="sl-SI" sz="4800" dirty="0" err="1">
                <a:solidFill>
                  <a:schemeClr val="bg1"/>
                </a:solidFill>
              </a:rPr>
              <a:t>Education</a:t>
            </a:r>
            <a:r>
              <a:rPr lang="sl-SI" sz="4800" dirty="0">
                <a:solidFill>
                  <a:schemeClr val="bg1"/>
                </a:solidFill>
              </a:rPr>
              <a:t>, Ljubljana~</a:t>
            </a:r>
          </a:p>
        </p:txBody>
      </p:sp>
      <p:pic>
        <p:nvPicPr>
          <p:cNvPr id="11" name="Slika 10"/>
          <p:cNvPicPr>
            <a:picLocks noChangeAspect="1"/>
          </p:cNvPicPr>
          <p:nvPr/>
        </p:nvPicPr>
        <p:blipFill rotWithShape="1">
          <a:blip r:embed="rId3"/>
          <a:srcRect l="-1" t="15434" r="-720" b="11526"/>
          <a:stretch/>
        </p:blipFill>
        <p:spPr>
          <a:xfrm>
            <a:off x="14115154" y="5577200"/>
            <a:ext cx="7511702" cy="5447310"/>
          </a:xfrm>
          <a:prstGeom prst="rect">
            <a:avLst/>
          </a:prstGeom>
        </p:spPr>
      </p:pic>
      <p:pic>
        <p:nvPicPr>
          <p:cNvPr id="12" name="Slika 11"/>
          <p:cNvPicPr>
            <a:picLocks noChangeAspect="1"/>
          </p:cNvPicPr>
          <p:nvPr/>
        </p:nvPicPr>
        <p:blipFill rotWithShape="1">
          <a:blip r:embed="rId4"/>
          <a:srcRect l="20827" t="20900" r="19859" b="31429"/>
          <a:stretch/>
        </p:blipFill>
        <p:spPr>
          <a:xfrm>
            <a:off x="500062" y="32892383"/>
            <a:ext cx="6121400" cy="2767413"/>
          </a:xfrm>
          <a:prstGeom prst="rect">
            <a:avLst/>
          </a:prstGeom>
        </p:spPr>
      </p:pic>
      <p:sp>
        <p:nvSpPr>
          <p:cNvPr id="13" name="PoljeZBesedilom 12"/>
          <p:cNvSpPr txBox="1"/>
          <p:nvPr/>
        </p:nvSpPr>
        <p:spPr>
          <a:xfrm>
            <a:off x="551755" y="12277392"/>
            <a:ext cx="9934297" cy="3046988"/>
          </a:xfrm>
          <a:prstGeom prst="rect">
            <a:avLst/>
          </a:prstGeom>
          <a:solidFill>
            <a:schemeClr val="bg2">
              <a:lumMod val="25000"/>
            </a:schemeClr>
          </a:solidFill>
        </p:spPr>
        <p:txBody>
          <a:bodyPr wrap="square" rtlCol="0">
            <a:spAutoFit/>
          </a:bodyPr>
          <a:lstStyle/>
          <a:p>
            <a:r>
              <a:rPr lang="sl-SI" sz="3200" dirty="0">
                <a:solidFill>
                  <a:schemeClr val="bg1"/>
                </a:solidFill>
              </a:rPr>
              <a:t>MATHERIALS</a:t>
            </a:r>
          </a:p>
          <a:p>
            <a:pPr marL="640065" indent="-640065">
              <a:buFontTx/>
              <a:buChar char="-"/>
            </a:pPr>
            <a:r>
              <a:rPr lang="sl-SI" sz="3200" dirty="0" err="1">
                <a:solidFill>
                  <a:schemeClr val="bg1"/>
                </a:solidFill>
              </a:rPr>
              <a:t>toothpick</a:t>
            </a:r>
            <a:endParaRPr lang="sl-SI" sz="3200" dirty="0">
              <a:solidFill>
                <a:schemeClr val="bg1"/>
              </a:solidFill>
            </a:endParaRPr>
          </a:p>
          <a:p>
            <a:pPr marL="640065" indent="-640065">
              <a:buFontTx/>
              <a:buChar char="-"/>
            </a:pPr>
            <a:r>
              <a:rPr lang="sl-SI" sz="3200" dirty="0" err="1">
                <a:solidFill>
                  <a:schemeClr val="bg1"/>
                </a:solidFill>
              </a:rPr>
              <a:t>compass</a:t>
            </a:r>
            <a:endParaRPr lang="sl-SI" sz="3200" dirty="0">
              <a:solidFill>
                <a:schemeClr val="bg1"/>
              </a:solidFill>
            </a:endParaRPr>
          </a:p>
          <a:p>
            <a:pPr marL="640065" indent="-640065">
              <a:buFontTx/>
              <a:buChar char="-"/>
            </a:pPr>
            <a:r>
              <a:rPr lang="sl-SI" sz="3200" dirty="0">
                <a:solidFill>
                  <a:schemeClr val="bg1"/>
                </a:solidFill>
              </a:rPr>
              <a:t>A4 </a:t>
            </a:r>
            <a:r>
              <a:rPr lang="sl-SI" sz="3200" dirty="0" err="1">
                <a:solidFill>
                  <a:schemeClr val="bg1"/>
                </a:solidFill>
              </a:rPr>
              <a:t>paper</a:t>
            </a:r>
            <a:endParaRPr lang="sl-SI" sz="3200" dirty="0">
              <a:solidFill>
                <a:schemeClr val="bg1"/>
              </a:solidFill>
            </a:endParaRPr>
          </a:p>
          <a:p>
            <a:pPr marL="640065" indent="-640065">
              <a:buFontTx/>
              <a:buChar char="-"/>
            </a:pPr>
            <a:r>
              <a:rPr lang="sl-SI" sz="3200" dirty="0" err="1">
                <a:solidFill>
                  <a:schemeClr val="bg1"/>
                </a:solidFill>
              </a:rPr>
              <a:t>pencil</a:t>
            </a:r>
            <a:endParaRPr lang="sl-SI" sz="3200" dirty="0">
              <a:solidFill>
                <a:schemeClr val="bg1"/>
              </a:solidFill>
            </a:endParaRPr>
          </a:p>
          <a:p>
            <a:pPr marL="640065" indent="-640065">
              <a:buFontTx/>
              <a:buChar char="-"/>
            </a:pPr>
            <a:r>
              <a:rPr lang="sl-SI" sz="3200" dirty="0" err="1">
                <a:solidFill>
                  <a:schemeClr val="bg1"/>
                </a:solidFill>
              </a:rPr>
              <a:t>something</a:t>
            </a:r>
            <a:r>
              <a:rPr lang="sl-SI" sz="3200" dirty="0">
                <a:solidFill>
                  <a:schemeClr val="bg1"/>
                </a:solidFill>
              </a:rPr>
              <a:t> to </a:t>
            </a:r>
            <a:r>
              <a:rPr lang="sl-SI" sz="3200" dirty="0" err="1">
                <a:solidFill>
                  <a:schemeClr val="bg1"/>
                </a:solidFill>
              </a:rPr>
              <a:t>attach</a:t>
            </a:r>
            <a:r>
              <a:rPr lang="sl-SI" sz="3200" dirty="0">
                <a:solidFill>
                  <a:schemeClr val="bg1"/>
                </a:solidFill>
              </a:rPr>
              <a:t> a </a:t>
            </a:r>
            <a:r>
              <a:rPr lang="sl-SI" sz="3200" dirty="0" err="1">
                <a:solidFill>
                  <a:schemeClr val="bg1"/>
                </a:solidFill>
              </a:rPr>
              <a:t>toothpick</a:t>
            </a:r>
            <a:r>
              <a:rPr lang="sl-SI" sz="3200" dirty="0">
                <a:solidFill>
                  <a:schemeClr val="bg1"/>
                </a:solidFill>
              </a:rPr>
              <a:t> on a </a:t>
            </a:r>
            <a:r>
              <a:rPr lang="sl-SI" sz="3200" dirty="0" err="1">
                <a:solidFill>
                  <a:schemeClr val="bg1"/>
                </a:solidFill>
              </a:rPr>
              <a:t>paper</a:t>
            </a:r>
            <a:endParaRPr lang="sl-SI" sz="3200" dirty="0">
              <a:solidFill>
                <a:schemeClr val="bg1"/>
              </a:solidFill>
            </a:endParaRPr>
          </a:p>
        </p:txBody>
      </p:sp>
      <p:sp>
        <p:nvSpPr>
          <p:cNvPr id="14" name="PoljeZBesedilom 13"/>
          <p:cNvSpPr txBox="1"/>
          <p:nvPr/>
        </p:nvSpPr>
        <p:spPr>
          <a:xfrm>
            <a:off x="10895677" y="13439985"/>
            <a:ext cx="1436608" cy="646331"/>
          </a:xfrm>
          <a:prstGeom prst="rect">
            <a:avLst/>
          </a:prstGeom>
          <a:solidFill>
            <a:schemeClr val="bg2">
              <a:lumMod val="25000"/>
            </a:schemeClr>
          </a:solidFill>
        </p:spPr>
        <p:txBody>
          <a:bodyPr wrap="square" rtlCol="0">
            <a:spAutoFit/>
          </a:bodyPr>
          <a:lstStyle/>
          <a:p>
            <a:pPr algn="ctr"/>
            <a:r>
              <a:rPr lang="sl-SI" sz="3600" dirty="0" err="1">
                <a:solidFill>
                  <a:schemeClr val="bg1"/>
                </a:solidFill>
              </a:rPr>
              <a:t>and</a:t>
            </a:r>
            <a:endParaRPr lang="sl-SI" sz="4480" dirty="0">
              <a:solidFill>
                <a:schemeClr val="bg1"/>
              </a:solidFill>
            </a:endParaRPr>
          </a:p>
        </p:txBody>
      </p:sp>
      <p:sp>
        <p:nvSpPr>
          <p:cNvPr id="15" name="PoljeZBesedilom 14"/>
          <p:cNvSpPr txBox="1"/>
          <p:nvPr/>
        </p:nvSpPr>
        <p:spPr>
          <a:xfrm>
            <a:off x="12741911" y="11808160"/>
            <a:ext cx="8091154" cy="5039713"/>
          </a:xfrm>
          <a:prstGeom prst="rect">
            <a:avLst/>
          </a:prstGeom>
          <a:solidFill>
            <a:schemeClr val="bg2">
              <a:lumMod val="25000"/>
            </a:schemeClr>
          </a:solidFill>
        </p:spPr>
        <p:txBody>
          <a:bodyPr wrap="square" rtlCol="0">
            <a:spAutoFit/>
          </a:bodyPr>
          <a:lstStyle/>
          <a:p>
            <a:r>
              <a:rPr lang="sl-SI" sz="3200" dirty="0">
                <a:solidFill>
                  <a:schemeClr val="bg1"/>
                </a:solidFill>
              </a:rPr>
              <a:t>METHODS</a:t>
            </a:r>
          </a:p>
          <a:p>
            <a:r>
              <a:rPr lang="sl-SI" sz="3200" dirty="0" err="1">
                <a:solidFill>
                  <a:schemeClr val="bg1"/>
                </a:solidFill>
              </a:rPr>
              <a:t>Course</a:t>
            </a:r>
            <a:r>
              <a:rPr lang="sl-SI" sz="3200" dirty="0">
                <a:solidFill>
                  <a:schemeClr val="bg1"/>
                </a:solidFill>
              </a:rPr>
              <a:t> </a:t>
            </a:r>
            <a:r>
              <a:rPr lang="sl-SI" sz="3200" dirty="0" err="1">
                <a:solidFill>
                  <a:schemeClr val="bg1"/>
                </a:solidFill>
              </a:rPr>
              <a:t>of</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experiment</a:t>
            </a:r>
            <a:r>
              <a:rPr lang="sl-SI" sz="3200" dirty="0">
                <a:solidFill>
                  <a:schemeClr val="bg1"/>
                </a:solidFill>
              </a:rPr>
              <a:t>:</a:t>
            </a:r>
          </a:p>
          <a:p>
            <a:pPr algn="just"/>
            <a:r>
              <a:rPr lang="sl-SI" sz="3200" dirty="0">
                <a:solidFill>
                  <a:schemeClr val="bg1"/>
                </a:solidFill>
              </a:rPr>
              <a:t>First </a:t>
            </a:r>
            <a:r>
              <a:rPr lang="sl-SI" sz="3200" dirty="0" err="1">
                <a:solidFill>
                  <a:schemeClr val="bg1"/>
                </a:solidFill>
              </a:rPr>
              <a:t>attach</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toothpick</a:t>
            </a:r>
            <a:r>
              <a:rPr lang="sl-SI" sz="3200" dirty="0">
                <a:solidFill>
                  <a:schemeClr val="bg1"/>
                </a:solidFill>
              </a:rPr>
              <a:t> on a </a:t>
            </a:r>
            <a:r>
              <a:rPr lang="sl-SI" sz="3200" dirty="0" err="1">
                <a:solidFill>
                  <a:schemeClr val="bg1"/>
                </a:solidFill>
              </a:rPr>
              <a:t>paper</a:t>
            </a:r>
            <a:r>
              <a:rPr lang="sl-SI" sz="3200" dirty="0">
                <a:solidFill>
                  <a:schemeClr val="bg1"/>
                </a:solidFill>
              </a:rPr>
              <a:t> at </a:t>
            </a:r>
            <a:r>
              <a:rPr lang="sl-SI" sz="3200" dirty="0" err="1">
                <a:solidFill>
                  <a:schemeClr val="bg1"/>
                </a:solidFill>
              </a:rPr>
              <a:t>an</a:t>
            </a:r>
            <a:r>
              <a:rPr lang="sl-SI" sz="3200" dirty="0">
                <a:solidFill>
                  <a:schemeClr val="bg1"/>
                </a:solidFill>
              </a:rPr>
              <a:t> </a:t>
            </a:r>
            <a:r>
              <a:rPr lang="sl-SI" sz="3200" dirty="0" err="1">
                <a:solidFill>
                  <a:schemeClr val="bg1"/>
                </a:solidFill>
              </a:rPr>
              <a:t>angle</a:t>
            </a:r>
            <a:r>
              <a:rPr lang="sl-SI" sz="3200" dirty="0">
                <a:solidFill>
                  <a:schemeClr val="bg1"/>
                </a:solidFill>
              </a:rPr>
              <a:t> </a:t>
            </a:r>
            <a:r>
              <a:rPr lang="sl-SI" sz="3200" dirty="0" err="1">
                <a:solidFill>
                  <a:schemeClr val="bg1"/>
                </a:solidFill>
              </a:rPr>
              <a:t>of</a:t>
            </a:r>
            <a:r>
              <a:rPr lang="sl-SI" sz="3200" dirty="0">
                <a:solidFill>
                  <a:schemeClr val="bg1"/>
                </a:solidFill>
              </a:rPr>
              <a:t> 90 </a:t>
            </a:r>
            <a:r>
              <a:rPr lang="sl-SI" sz="3200" dirty="0" err="1">
                <a:solidFill>
                  <a:schemeClr val="bg1"/>
                </a:solidFill>
              </a:rPr>
              <a:t>deegres</a:t>
            </a:r>
            <a:r>
              <a:rPr lang="sl-SI" sz="3200" dirty="0">
                <a:solidFill>
                  <a:schemeClr val="bg1"/>
                </a:solidFill>
              </a:rPr>
              <a:t>. </a:t>
            </a:r>
            <a:r>
              <a:rPr lang="sl-SI" sz="3200" dirty="0" err="1">
                <a:solidFill>
                  <a:schemeClr val="bg1"/>
                </a:solidFill>
              </a:rPr>
              <a:t>Than</a:t>
            </a:r>
            <a:r>
              <a:rPr lang="sl-SI" sz="3200" dirty="0">
                <a:solidFill>
                  <a:schemeClr val="bg1"/>
                </a:solidFill>
              </a:rPr>
              <a:t> </a:t>
            </a:r>
            <a:r>
              <a:rPr lang="sl-SI" sz="3200" dirty="0" err="1">
                <a:solidFill>
                  <a:schemeClr val="bg1"/>
                </a:solidFill>
              </a:rPr>
              <a:t>find</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north</a:t>
            </a:r>
            <a:r>
              <a:rPr lang="sl-SI" sz="3200" dirty="0">
                <a:solidFill>
                  <a:schemeClr val="bg1"/>
                </a:solidFill>
              </a:rPr>
              <a:t> </a:t>
            </a:r>
            <a:r>
              <a:rPr lang="sl-SI" sz="3200" dirty="0" err="1">
                <a:solidFill>
                  <a:schemeClr val="bg1"/>
                </a:solidFill>
              </a:rPr>
              <a:t>with</a:t>
            </a:r>
            <a:r>
              <a:rPr lang="sl-SI" sz="3200" dirty="0">
                <a:solidFill>
                  <a:schemeClr val="bg1"/>
                </a:solidFill>
              </a:rPr>
              <a:t> </a:t>
            </a:r>
            <a:r>
              <a:rPr lang="sl-SI" sz="3200" dirty="0" err="1">
                <a:solidFill>
                  <a:schemeClr val="bg1"/>
                </a:solidFill>
              </a:rPr>
              <a:t>compass</a:t>
            </a:r>
            <a:r>
              <a:rPr lang="sl-SI" sz="3200" dirty="0">
                <a:solidFill>
                  <a:schemeClr val="bg1"/>
                </a:solidFill>
              </a:rPr>
              <a:t> </a:t>
            </a:r>
            <a:r>
              <a:rPr lang="sl-SI" sz="3200" dirty="0" err="1">
                <a:solidFill>
                  <a:schemeClr val="bg1"/>
                </a:solidFill>
              </a:rPr>
              <a:t>and</a:t>
            </a:r>
            <a:r>
              <a:rPr lang="sl-SI" sz="3200" dirty="0">
                <a:solidFill>
                  <a:schemeClr val="bg1"/>
                </a:solidFill>
              </a:rPr>
              <a:t> mark it on a </a:t>
            </a:r>
            <a:r>
              <a:rPr lang="sl-SI" sz="3200" dirty="0" err="1">
                <a:solidFill>
                  <a:schemeClr val="bg1"/>
                </a:solidFill>
              </a:rPr>
              <a:t>paper</a:t>
            </a:r>
            <a:r>
              <a:rPr lang="sl-SI" sz="3200" dirty="0">
                <a:solidFill>
                  <a:schemeClr val="bg1"/>
                </a:solidFill>
              </a:rPr>
              <a:t>. </a:t>
            </a:r>
            <a:r>
              <a:rPr lang="sl-SI" sz="3200" dirty="0" err="1">
                <a:solidFill>
                  <a:schemeClr val="bg1"/>
                </a:solidFill>
              </a:rPr>
              <a:t>You</a:t>
            </a:r>
            <a:r>
              <a:rPr lang="sl-SI" sz="3200" dirty="0">
                <a:solidFill>
                  <a:schemeClr val="bg1"/>
                </a:solidFill>
              </a:rPr>
              <a:t> pick a </a:t>
            </a:r>
            <a:r>
              <a:rPr lang="sl-SI" sz="3200" dirty="0" err="1">
                <a:solidFill>
                  <a:schemeClr val="bg1"/>
                </a:solidFill>
              </a:rPr>
              <a:t>sunny</a:t>
            </a:r>
            <a:r>
              <a:rPr lang="sl-SI" sz="3200" dirty="0">
                <a:solidFill>
                  <a:schemeClr val="bg1"/>
                </a:solidFill>
              </a:rPr>
              <a:t> </a:t>
            </a:r>
            <a:r>
              <a:rPr lang="sl-SI" sz="3200" dirty="0" err="1">
                <a:solidFill>
                  <a:schemeClr val="bg1"/>
                </a:solidFill>
              </a:rPr>
              <a:t>day</a:t>
            </a:r>
            <a:r>
              <a:rPr lang="sl-SI" sz="3200" dirty="0">
                <a:solidFill>
                  <a:schemeClr val="bg1"/>
                </a:solidFill>
              </a:rPr>
              <a:t> </a:t>
            </a:r>
            <a:r>
              <a:rPr lang="sl-SI" sz="3200" dirty="0" err="1">
                <a:solidFill>
                  <a:schemeClr val="bg1"/>
                </a:solidFill>
              </a:rPr>
              <a:t>when</a:t>
            </a:r>
            <a:r>
              <a:rPr lang="sl-SI" sz="3200" dirty="0">
                <a:solidFill>
                  <a:schemeClr val="bg1"/>
                </a:solidFill>
              </a:rPr>
              <a:t> </a:t>
            </a:r>
            <a:r>
              <a:rPr lang="sl-SI" sz="3200" dirty="0" err="1">
                <a:solidFill>
                  <a:schemeClr val="bg1"/>
                </a:solidFill>
              </a:rPr>
              <a:t>you</a:t>
            </a:r>
            <a:r>
              <a:rPr lang="sl-SI" sz="3200" dirty="0">
                <a:solidFill>
                  <a:schemeClr val="bg1"/>
                </a:solidFill>
              </a:rPr>
              <a:t> do </a:t>
            </a:r>
            <a:r>
              <a:rPr lang="sl-SI" sz="3200" dirty="0" err="1">
                <a:solidFill>
                  <a:schemeClr val="bg1"/>
                </a:solidFill>
              </a:rPr>
              <a:t>this</a:t>
            </a:r>
            <a:r>
              <a:rPr lang="sl-SI" sz="3200" dirty="0">
                <a:solidFill>
                  <a:schemeClr val="bg1"/>
                </a:solidFill>
              </a:rPr>
              <a:t> </a:t>
            </a:r>
            <a:r>
              <a:rPr lang="sl-SI" sz="3200" dirty="0" err="1">
                <a:solidFill>
                  <a:schemeClr val="bg1"/>
                </a:solidFill>
              </a:rPr>
              <a:t>experiment</a:t>
            </a:r>
            <a:r>
              <a:rPr lang="sl-SI" sz="3200" dirty="0">
                <a:solidFill>
                  <a:schemeClr val="bg1"/>
                </a:solidFill>
              </a:rPr>
              <a:t>. </a:t>
            </a:r>
            <a:r>
              <a:rPr lang="sl-SI" sz="3200" dirty="0" err="1">
                <a:solidFill>
                  <a:schemeClr val="bg1"/>
                </a:solidFill>
              </a:rPr>
              <a:t>Every</a:t>
            </a:r>
            <a:r>
              <a:rPr lang="sl-SI" sz="3200" dirty="0">
                <a:solidFill>
                  <a:schemeClr val="bg1"/>
                </a:solidFill>
              </a:rPr>
              <a:t> </a:t>
            </a:r>
            <a:r>
              <a:rPr lang="sl-SI" sz="3200" dirty="0" err="1">
                <a:solidFill>
                  <a:schemeClr val="bg1"/>
                </a:solidFill>
              </a:rPr>
              <a:t>two</a:t>
            </a:r>
            <a:r>
              <a:rPr lang="sl-SI" sz="3200" dirty="0">
                <a:solidFill>
                  <a:schemeClr val="bg1"/>
                </a:solidFill>
              </a:rPr>
              <a:t> </a:t>
            </a:r>
            <a:r>
              <a:rPr lang="sl-SI" sz="3200" dirty="0" err="1">
                <a:solidFill>
                  <a:schemeClr val="bg1"/>
                </a:solidFill>
              </a:rPr>
              <a:t>hours</a:t>
            </a:r>
            <a:r>
              <a:rPr lang="sl-SI" sz="3200" dirty="0">
                <a:solidFill>
                  <a:schemeClr val="bg1"/>
                </a:solidFill>
              </a:rPr>
              <a:t> </a:t>
            </a:r>
            <a:r>
              <a:rPr lang="sl-SI" sz="3200" dirty="0" err="1">
                <a:solidFill>
                  <a:schemeClr val="bg1"/>
                </a:solidFill>
              </a:rPr>
              <a:t>beetwen</a:t>
            </a:r>
            <a:r>
              <a:rPr lang="sl-SI" sz="3200" dirty="0">
                <a:solidFill>
                  <a:schemeClr val="bg1"/>
                </a:solidFill>
              </a:rPr>
              <a:t> 10 AM </a:t>
            </a:r>
            <a:r>
              <a:rPr lang="sl-SI" sz="3200" dirty="0" err="1">
                <a:solidFill>
                  <a:schemeClr val="bg1"/>
                </a:solidFill>
              </a:rPr>
              <a:t>and</a:t>
            </a:r>
            <a:r>
              <a:rPr lang="sl-SI" sz="3200" dirty="0">
                <a:solidFill>
                  <a:schemeClr val="bg1"/>
                </a:solidFill>
              </a:rPr>
              <a:t> 4 PM (4 </a:t>
            </a:r>
            <a:r>
              <a:rPr lang="sl-SI" sz="3200" dirty="0" err="1">
                <a:solidFill>
                  <a:schemeClr val="bg1"/>
                </a:solidFill>
              </a:rPr>
              <a:t>times</a:t>
            </a:r>
            <a:r>
              <a:rPr lang="sl-SI" sz="3200" dirty="0">
                <a:solidFill>
                  <a:schemeClr val="bg1"/>
                </a:solidFill>
              </a:rPr>
              <a:t> per </a:t>
            </a:r>
            <a:r>
              <a:rPr lang="sl-SI" sz="3200" dirty="0" err="1">
                <a:solidFill>
                  <a:schemeClr val="bg1"/>
                </a:solidFill>
              </a:rPr>
              <a:t>day</a:t>
            </a:r>
            <a:r>
              <a:rPr lang="sl-SI" sz="3200" dirty="0">
                <a:solidFill>
                  <a:schemeClr val="bg1"/>
                </a:solidFill>
              </a:rPr>
              <a:t>) </a:t>
            </a:r>
            <a:r>
              <a:rPr lang="sl-SI" sz="3200" dirty="0" err="1">
                <a:solidFill>
                  <a:schemeClr val="bg1"/>
                </a:solidFill>
              </a:rPr>
              <a:t>measure</a:t>
            </a:r>
            <a:r>
              <a:rPr lang="sl-SI" sz="3200" dirty="0">
                <a:solidFill>
                  <a:schemeClr val="bg1"/>
                </a:solidFill>
              </a:rPr>
              <a:t> </a:t>
            </a:r>
            <a:r>
              <a:rPr lang="sl-SI" sz="3200" dirty="0" err="1">
                <a:solidFill>
                  <a:schemeClr val="bg1"/>
                </a:solidFill>
              </a:rPr>
              <a:t>the</a:t>
            </a:r>
            <a:r>
              <a:rPr lang="sl-SI" sz="3200" dirty="0">
                <a:solidFill>
                  <a:schemeClr val="bg1"/>
                </a:solidFill>
              </a:rPr>
              <a:t> azimut </a:t>
            </a:r>
            <a:r>
              <a:rPr lang="sl-SI" sz="3200" dirty="0" err="1">
                <a:solidFill>
                  <a:schemeClr val="bg1"/>
                </a:solidFill>
              </a:rPr>
              <a:t>and</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lenght</a:t>
            </a:r>
            <a:r>
              <a:rPr lang="sl-SI" sz="3200" dirty="0">
                <a:solidFill>
                  <a:schemeClr val="bg1"/>
                </a:solidFill>
              </a:rPr>
              <a:t> </a:t>
            </a:r>
            <a:r>
              <a:rPr lang="sl-SI" sz="3200" dirty="0" err="1">
                <a:solidFill>
                  <a:schemeClr val="bg1"/>
                </a:solidFill>
              </a:rPr>
              <a:t>of</a:t>
            </a:r>
            <a:r>
              <a:rPr lang="sl-SI" sz="3200" dirty="0">
                <a:solidFill>
                  <a:schemeClr val="bg1"/>
                </a:solidFill>
              </a:rPr>
              <a:t> </a:t>
            </a:r>
            <a:r>
              <a:rPr lang="sl-SI" sz="3200" dirty="0" err="1">
                <a:solidFill>
                  <a:schemeClr val="bg1"/>
                </a:solidFill>
              </a:rPr>
              <a:t>the</a:t>
            </a:r>
            <a:r>
              <a:rPr lang="sl-SI" sz="3200" dirty="0">
                <a:solidFill>
                  <a:schemeClr val="bg1"/>
                </a:solidFill>
              </a:rPr>
              <a:t> </a:t>
            </a:r>
            <a:r>
              <a:rPr lang="sl-SI" sz="3200" dirty="0" err="1">
                <a:solidFill>
                  <a:schemeClr val="bg1"/>
                </a:solidFill>
              </a:rPr>
              <a:t>toothpicks</a:t>
            </a:r>
            <a:r>
              <a:rPr lang="sl-SI" sz="3200" dirty="0">
                <a:solidFill>
                  <a:schemeClr val="bg1"/>
                </a:solidFill>
              </a:rPr>
              <a:t> </a:t>
            </a:r>
            <a:r>
              <a:rPr lang="sl-SI" sz="3200" dirty="0" err="1">
                <a:solidFill>
                  <a:schemeClr val="bg1"/>
                </a:solidFill>
              </a:rPr>
              <a:t>shadow</a:t>
            </a:r>
            <a:r>
              <a:rPr lang="sl-SI" sz="3200" dirty="0">
                <a:solidFill>
                  <a:schemeClr val="bg1"/>
                </a:solidFill>
              </a:rPr>
              <a:t>.</a:t>
            </a:r>
          </a:p>
          <a:p>
            <a:endParaRPr lang="sl-SI" sz="3349" dirty="0"/>
          </a:p>
        </p:txBody>
      </p:sp>
      <p:graphicFrame>
        <p:nvGraphicFramePr>
          <p:cNvPr id="19" name="Tabela 18"/>
          <p:cNvGraphicFramePr>
            <a:graphicFrameLocks noGrp="1"/>
          </p:cNvGraphicFramePr>
          <p:nvPr>
            <p:extLst>
              <p:ext uri="{D42A27DB-BD31-4B8C-83A1-F6EECF244321}">
                <p14:modId xmlns:p14="http://schemas.microsoft.com/office/powerpoint/2010/main" val="2684145331"/>
              </p:ext>
            </p:extLst>
          </p:nvPr>
        </p:nvGraphicFramePr>
        <p:xfrm>
          <a:off x="551755" y="17325355"/>
          <a:ext cx="15021273" cy="4375316"/>
        </p:xfrm>
        <a:graphic>
          <a:graphicData uri="http://schemas.openxmlformats.org/drawingml/2006/table">
            <a:tbl>
              <a:tblPr firstRow="1" bandRow="1">
                <a:tableStyleId>{073A0DAA-6AF3-43AB-8588-CEC1D06C72B9}</a:tableStyleId>
              </a:tblPr>
              <a:tblGrid>
                <a:gridCol w="5007091">
                  <a:extLst>
                    <a:ext uri="{9D8B030D-6E8A-4147-A177-3AD203B41FA5}">
                      <a16:colId xmlns:a16="http://schemas.microsoft.com/office/drawing/2014/main" val="3688205141"/>
                    </a:ext>
                  </a:extLst>
                </a:gridCol>
                <a:gridCol w="5007091">
                  <a:extLst>
                    <a:ext uri="{9D8B030D-6E8A-4147-A177-3AD203B41FA5}">
                      <a16:colId xmlns:a16="http://schemas.microsoft.com/office/drawing/2014/main" val="3708116828"/>
                    </a:ext>
                  </a:extLst>
                </a:gridCol>
                <a:gridCol w="5007091">
                  <a:extLst>
                    <a:ext uri="{9D8B030D-6E8A-4147-A177-3AD203B41FA5}">
                      <a16:colId xmlns:a16="http://schemas.microsoft.com/office/drawing/2014/main" val="2161548949"/>
                    </a:ext>
                  </a:extLst>
                </a:gridCol>
              </a:tblGrid>
              <a:tr h="1485108">
                <a:tc>
                  <a:txBody>
                    <a:bodyPr/>
                    <a:lstStyle/>
                    <a:p>
                      <a:pPr algn="ctr"/>
                      <a:r>
                        <a:rPr lang="sl-SI" sz="4000" dirty="0" smtClean="0"/>
                        <a:t>TIME</a:t>
                      </a:r>
                      <a:endParaRPr lang="sl-SI" sz="4000" dirty="0"/>
                    </a:p>
                  </a:txBody>
                  <a:tcPr marL="112953" marR="112953" marT="56476" marB="56476"/>
                </a:tc>
                <a:tc>
                  <a:txBody>
                    <a:bodyPr/>
                    <a:lstStyle/>
                    <a:p>
                      <a:pPr algn="ctr"/>
                      <a:r>
                        <a:rPr lang="sl-SI" sz="4000" dirty="0" smtClean="0"/>
                        <a:t>LENGHT</a:t>
                      </a:r>
                      <a:r>
                        <a:rPr lang="sl-SI" sz="4000" baseline="0" dirty="0" smtClean="0"/>
                        <a:t> OF THE SHADOW</a:t>
                      </a:r>
                      <a:endParaRPr lang="sl-SI" sz="4000" dirty="0"/>
                    </a:p>
                  </a:txBody>
                  <a:tcPr marL="112953" marR="112953" marT="56476" marB="56476"/>
                </a:tc>
                <a:tc>
                  <a:txBody>
                    <a:bodyPr/>
                    <a:lstStyle/>
                    <a:p>
                      <a:pPr algn="ctr"/>
                      <a:r>
                        <a:rPr lang="sl-SI" sz="4000" dirty="0" smtClean="0"/>
                        <a:t>AZIMUTH</a:t>
                      </a:r>
                      <a:endParaRPr lang="sl-SI" sz="4000" dirty="0"/>
                    </a:p>
                  </a:txBody>
                  <a:tcPr marL="112953" marR="112953" marT="56476" marB="56476"/>
                </a:tc>
                <a:extLst>
                  <a:ext uri="{0D108BD9-81ED-4DB2-BD59-A6C34878D82A}">
                    <a16:rowId xmlns:a16="http://schemas.microsoft.com/office/drawing/2014/main" val="2861462810"/>
                  </a:ext>
                </a:extLst>
              </a:tr>
              <a:tr h="624647">
                <a:tc>
                  <a:txBody>
                    <a:bodyPr/>
                    <a:lstStyle/>
                    <a:p>
                      <a:pPr algn="ctr"/>
                      <a:r>
                        <a:rPr lang="sl-SI" sz="4000" dirty="0" smtClean="0"/>
                        <a:t>10 AM</a:t>
                      </a:r>
                      <a:endParaRPr lang="sl-SI" sz="4000" dirty="0"/>
                    </a:p>
                  </a:txBody>
                  <a:tcPr marL="112953" marR="112953" marT="56476" marB="56476"/>
                </a:tc>
                <a:tc>
                  <a:txBody>
                    <a:bodyPr/>
                    <a:lstStyle/>
                    <a:p>
                      <a:pPr algn="ctr"/>
                      <a:r>
                        <a:rPr lang="sl-SI" sz="4000" dirty="0" smtClean="0"/>
                        <a:t>15,4 cm</a:t>
                      </a:r>
                      <a:endParaRPr lang="sl-SI" sz="4000" dirty="0"/>
                    </a:p>
                  </a:txBody>
                  <a:tcPr marL="112953" marR="112953" marT="56476" marB="56476"/>
                </a:tc>
                <a:tc>
                  <a:txBody>
                    <a:bodyPr/>
                    <a:lstStyle/>
                    <a:p>
                      <a:pPr algn="ctr"/>
                      <a:r>
                        <a:rPr lang="sl-SI" sz="4000" dirty="0" smtClean="0"/>
                        <a:t>316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753985047"/>
                  </a:ext>
                </a:extLst>
              </a:tr>
              <a:tr h="624647">
                <a:tc>
                  <a:txBody>
                    <a:bodyPr/>
                    <a:lstStyle/>
                    <a:p>
                      <a:pPr algn="ctr"/>
                      <a:r>
                        <a:rPr lang="sl-SI" sz="4000" dirty="0" smtClean="0"/>
                        <a:t>12 AM</a:t>
                      </a:r>
                      <a:endParaRPr lang="sl-SI" sz="4000" dirty="0"/>
                    </a:p>
                  </a:txBody>
                  <a:tcPr marL="112953" marR="112953" marT="56476" marB="56476"/>
                </a:tc>
                <a:tc>
                  <a:txBody>
                    <a:bodyPr/>
                    <a:lstStyle/>
                    <a:p>
                      <a:pPr algn="ctr"/>
                      <a:r>
                        <a:rPr lang="sl-SI" sz="4000" dirty="0" smtClean="0"/>
                        <a:t>12,2</a:t>
                      </a:r>
                      <a:r>
                        <a:rPr lang="sl-SI" sz="4000" baseline="0" dirty="0" smtClean="0"/>
                        <a:t> </a:t>
                      </a:r>
                      <a:r>
                        <a:rPr lang="sl-SI" sz="4000" dirty="0" smtClean="0"/>
                        <a:t>cm</a:t>
                      </a:r>
                      <a:endParaRPr lang="sl-SI" sz="4000" dirty="0"/>
                    </a:p>
                  </a:txBody>
                  <a:tcPr marL="112953" marR="112953" marT="56476" marB="56476"/>
                </a:tc>
                <a:tc>
                  <a:txBody>
                    <a:bodyPr/>
                    <a:lstStyle/>
                    <a:p>
                      <a:pPr algn="ctr"/>
                      <a:r>
                        <a:rPr lang="sl-SI" sz="4000" dirty="0" smtClean="0"/>
                        <a:t>8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1070369672"/>
                  </a:ext>
                </a:extLst>
              </a:tr>
              <a:tr h="624647">
                <a:tc>
                  <a:txBody>
                    <a:bodyPr/>
                    <a:lstStyle/>
                    <a:p>
                      <a:pPr algn="ctr"/>
                      <a:r>
                        <a:rPr lang="sl-SI" sz="4000" dirty="0" smtClean="0"/>
                        <a:t>2 PM</a:t>
                      </a:r>
                      <a:endParaRPr lang="sl-SI" sz="4000" dirty="0"/>
                    </a:p>
                  </a:txBody>
                  <a:tcPr marL="112953" marR="112953" marT="56476" marB="56476"/>
                </a:tc>
                <a:tc>
                  <a:txBody>
                    <a:bodyPr/>
                    <a:lstStyle/>
                    <a:p>
                      <a:pPr algn="ctr"/>
                      <a:r>
                        <a:rPr lang="sl-SI" sz="4000" dirty="0" smtClean="0"/>
                        <a:t>17</a:t>
                      </a:r>
                      <a:r>
                        <a:rPr lang="sl-SI" sz="4000" baseline="0" dirty="0" smtClean="0"/>
                        <a:t> </a:t>
                      </a:r>
                      <a:r>
                        <a:rPr lang="sl-SI" sz="4000" dirty="0" smtClean="0"/>
                        <a:t>cm</a:t>
                      </a:r>
                      <a:endParaRPr lang="sl-SI" sz="4000" dirty="0"/>
                    </a:p>
                  </a:txBody>
                  <a:tcPr marL="112953" marR="112953" marT="56476" marB="56476"/>
                </a:tc>
                <a:tc>
                  <a:txBody>
                    <a:bodyPr/>
                    <a:lstStyle/>
                    <a:p>
                      <a:pPr algn="ctr"/>
                      <a:r>
                        <a:rPr lang="sl-SI" sz="4000" dirty="0" smtClean="0"/>
                        <a:t>41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622914005"/>
                  </a:ext>
                </a:extLst>
              </a:tr>
              <a:tr h="624647">
                <a:tc>
                  <a:txBody>
                    <a:bodyPr/>
                    <a:lstStyle/>
                    <a:p>
                      <a:pPr algn="ctr"/>
                      <a:r>
                        <a:rPr lang="sl-SI" sz="4000" dirty="0" smtClean="0"/>
                        <a:t>4 PM</a:t>
                      </a:r>
                      <a:endParaRPr lang="sl-SI" sz="4000" dirty="0"/>
                    </a:p>
                  </a:txBody>
                  <a:tcPr marL="112953" marR="112953" marT="56476" marB="56476"/>
                </a:tc>
                <a:tc>
                  <a:txBody>
                    <a:bodyPr/>
                    <a:lstStyle/>
                    <a:p>
                      <a:pPr algn="ctr"/>
                      <a:r>
                        <a:rPr lang="sl-SI" sz="4000" dirty="0" smtClean="0"/>
                        <a:t>31,4 cm</a:t>
                      </a:r>
                      <a:endParaRPr lang="sl-SI" sz="4000" dirty="0"/>
                    </a:p>
                  </a:txBody>
                  <a:tcPr marL="112953" marR="112953" marT="56476" marB="56476"/>
                </a:tc>
                <a:tc>
                  <a:txBody>
                    <a:bodyPr/>
                    <a:lstStyle/>
                    <a:p>
                      <a:pPr algn="ctr"/>
                      <a:r>
                        <a:rPr lang="sl-SI" sz="4000" dirty="0" smtClean="0"/>
                        <a:t>64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251932820"/>
                  </a:ext>
                </a:extLst>
              </a:tr>
            </a:tbl>
          </a:graphicData>
        </a:graphic>
      </p:graphicFrame>
      <p:pic>
        <p:nvPicPr>
          <p:cNvPr id="20" name="Slika 19"/>
          <p:cNvPicPr>
            <a:picLocks noChangeAspect="1"/>
          </p:cNvPicPr>
          <p:nvPr/>
        </p:nvPicPr>
        <p:blipFill>
          <a:blip r:embed="rId5"/>
          <a:stretch>
            <a:fillRect/>
          </a:stretch>
        </p:blipFill>
        <p:spPr>
          <a:xfrm>
            <a:off x="15936686" y="18383561"/>
            <a:ext cx="5238296" cy="2619148"/>
          </a:xfrm>
          <a:prstGeom prst="rect">
            <a:avLst/>
          </a:prstGeom>
        </p:spPr>
      </p:pic>
      <p:graphicFrame>
        <p:nvGraphicFramePr>
          <p:cNvPr id="21" name="Tabela 20"/>
          <p:cNvGraphicFramePr>
            <a:graphicFrameLocks noGrp="1"/>
          </p:cNvGraphicFramePr>
          <p:nvPr>
            <p:extLst>
              <p:ext uri="{D42A27DB-BD31-4B8C-83A1-F6EECF244321}">
                <p14:modId xmlns:p14="http://schemas.microsoft.com/office/powerpoint/2010/main" val="3332700241"/>
              </p:ext>
            </p:extLst>
          </p:nvPr>
        </p:nvGraphicFramePr>
        <p:xfrm>
          <a:off x="551755" y="27719309"/>
          <a:ext cx="15021273" cy="3575041"/>
        </p:xfrm>
        <a:graphic>
          <a:graphicData uri="http://schemas.openxmlformats.org/drawingml/2006/table">
            <a:tbl>
              <a:tblPr firstRow="1" bandRow="1">
                <a:tableStyleId>{073A0DAA-6AF3-43AB-8588-CEC1D06C72B9}</a:tableStyleId>
              </a:tblPr>
              <a:tblGrid>
                <a:gridCol w="5007091">
                  <a:extLst>
                    <a:ext uri="{9D8B030D-6E8A-4147-A177-3AD203B41FA5}">
                      <a16:colId xmlns:a16="http://schemas.microsoft.com/office/drawing/2014/main" val="3034337161"/>
                    </a:ext>
                  </a:extLst>
                </a:gridCol>
                <a:gridCol w="5007091">
                  <a:extLst>
                    <a:ext uri="{9D8B030D-6E8A-4147-A177-3AD203B41FA5}">
                      <a16:colId xmlns:a16="http://schemas.microsoft.com/office/drawing/2014/main" val="784425213"/>
                    </a:ext>
                  </a:extLst>
                </a:gridCol>
                <a:gridCol w="5007091">
                  <a:extLst>
                    <a:ext uri="{9D8B030D-6E8A-4147-A177-3AD203B41FA5}">
                      <a16:colId xmlns:a16="http://schemas.microsoft.com/office/drawing/2014/main" val="3964819099"/>
                    </a:ext>
                  </a:extLst>
                </a:gridCol>
              </a:tblGrid>
              <a:tr h="1360789">
                <a:tc>
                  <a:txBody>
                    <a:bodyPr/>
                    <a:lstStyle/>
                    <a:p>
                      <a:pPr algn="ctr"/>
                      <a:r>
                        <a:rPr lang="sl-SI" sz="4000" dirty="0" smtClean="0"/>
                        <a:t>TIME</a:t>
                      </a:r>
                      <a:endParaRPr lang="sl-SI" sz="4000" dirty="0"/>
                    </a:p>
                  </a:txBody>
                  <a:tcPr marL="112953" marR="112953" marT="56476" marB="56476"/>
                </a:tc>
                <a:tc>
                  <a:txBody>
                    <a:bodyPr/>
                    <a:lstStyle/>
                    <a:p>
                      <a:pPr algn="ctr"/>
                      <a:r>
                        <a:rPr lang="sl-SI" sz="4000" dirty="0" smtClean="0"/>
                        <a:t>LENGHT</a:t>
                      </a:r>
                      <a:r>
                        <a:rPr lang="sl-SI" sz="4000" baseline="0" dirty="0" smtClean="0"/>
                        <a:t> OF THE SHADOW</a:t>
                      </a:r>
                      <a:endParaRPr lang="sl-SI" sz="4000" dirty="0"/>
                    </a:p>
                  </a:txBody>
                  <a:tcPr marL="112953" marR="112953" marT="56476" marB="56476"/>
                </a:tc>
                <a:tc>
                  <a:txBody>
                    <a:bodyPr/>
                    <a:lstStyle/>
                    <a:p>
                      <a:pPr algn="ctr"/>
                      <a:r>
                        <a:rPr lang="sl-SI" sz="4000" dirty="0" smtClean="0"/>
                        <a:t>AZIMUTH</a:t>
                      </a:r>
                      <a:endParaRPr lang="sl-SI" sz="4000" dirty="0"/>
                    </a:p>
                  </a:txBody>
                  <a:tcPr marL="112953" marR="112953" marT="56476" marB="56476"/>
                </a:tc>
                <a:extLst>
                  <a:ext uri="{0D108BD9-81ED-4DB2-BD59-A6C34878D82A}">
                    <a16:rowId xmlns:a16="http://schemas.microsoft.com/office/drawing/2014/main" val="1249898096"/>
                  </a:ext>
                </a:extLst>
              </a:tr>
              <a:tr h="738084">
                <a:tc>
                  <a:txBody>
                    <a:bodyPr/>
                    <a:lstStyle/>
                    <a:p>
                      <a:pPr algn="ctr"/>
                      <a:r>
                        <a:rPr lang="sl-SI" sz="4000" dirty="0" smtClean="0"/>
                        <a:t>1:30</a:t>
                      </a:r>
                      <a:r>
                        <a:rPr lang="sl-SI" sz="4000" baseline="0" dirty="0" smtClean="0"/>
                        <a:t> P</a:t>
                      </a:r>
                      <a:r>
                        <a:rPr lang="sl-SI" sz="4000" dirty="0" smtClean="0"/>
                        <a:t>M</a:t>
                      </a:r>
                      <a:endParaRPr lang="sl-SI" sz="4000" dirty="0"/>
                    </a:p>
                  </a:txBody>
                  <a:tcPr marL="112953" marR="112953" marT="56476" marB="56476"/>
                </a:tc>
                <a:tc>
                  <a:txBody>
                    <a:bodyPr/>
                    <a:lstStyle/>
                    <a:p>
                      <a:pPr algn="ctr"/>
                      <a:r>
                        <a:rPr lang="sl-SI" sz="4000" dirty="0" smtClean="0"/>
                        <a:t>25 </a:t>
                      </a:r>
                      <a:r>
                        <a:rPr lang="sl-SI" sz="4000" dirty="0" smtClean="0"/>
                        <a:t>cm</a:t>
                      </a:r>
                      <a:endParaRPr lang="sl-SI" sz="4000" dirty="0"/>
                    </a:p>
                  </a:txBody>
                  <a:tcPr marL="112953" marR="112953" marT="56476" marB="56476"/>
                </a:tc>
                <a:tc>
                  <a:txBody>
                    <a:bodyPr/>
                    <a:lstStyle/>
                    <a:p>
                      <a:pPr algn="ctr"/>
                      <a:r>
                        <a:rPr lang="sl-SI" sz="4000" dirty="0" smtClean="0"/>
                        <a:t>x</a:t>
                      </a:r>
                      <a:endParaRPr lang="sl-SI" sz="4000" dirty="0"/>
                    </a:p>
                  </a:txBody>
                  <a:tcPr marL="112953" marR="112953" marT="56476" marB="56476"/>
                </a:tc>
                <a:extLst>
                  <a:ext uri="{0D108BD9-81ED-4DB2-BD59-A6C34878D82A}">
                    <a16:rowId xmlns:a16="http://schemas.microsoft.com/office/drawing/2014/main" val="933717999"/>
                  </a:ext>
                </a:extLst>
              </a:tr>
              <a:tr h="738084">
                <a:tc>
                  <a:txBody>
                    <a:bodyPr/>
                    <a:lstStyle/>
                    <a:p>
                      <a:pPr algn="ctr"/>
                      <a:r>
                        <a:rPr lang="sl-SI" sz="4000" dirty="0" smtClean="0"/>
                        <a:t>3:30 PM</a:t>
                      </a:r>
                      <a:endParaRPr lang="sl-SI" sz="4000" dirty="0"/>
                    </a:p>
                  </a:txBody>
                  <a:tcPr marL="112953" marR="112953" marT="56476" marB="56476"/>
                </a:tc>
                <a:tc>
                  <a:txBody>
                    <a:bodyPr/>
                    <a:lstStyle/>
                    <a:p>
                      <a:pPr algn="ctr"/>
                      <a:r>
                        <a:rPr lang="sl-SI" sz="4000" dirty="0" smtClean="0"/>
                        <a:t>28 </a:t>
                      </a:r>
                      <a:r>
                        <a:rPr lang="sl-SI" sz="4000" dirty="0" smtClean="0"/>
                        <a:t>cm</a:t>
                      </a:r>
                      <a:endParaRPr lang="sl-SI" sz="4000" dirty="0"/>
                    </a:p>
                  </a:txBody>
                  <a:tcPr marL="112953" marR="112953" marT="56476" marB="56476"/>
                </a:tc>
                <a:tc>
                  <a:txBody>
                    <a:bodyPr/>
                    <a:lstStyle/>
                    <a:p>
                      <a:pPr algn="ctr"/>
                      <a:r>
                        <a:rPr lang="sl-SI" sz="4000" dirty="0" smtClean="0"/>
                        <a:t>x</a:t>
                      </a:r>
                      <a:endParaRPr lang="sl-SI" sz="4000" dirty="0"/>
                    </a:p>
                  </a:txBody>
                  <a:tcPr marL="112953" marR="112953" marT="56476" marB="56476"/>
                </a:tc>
                <a:extLst>
                  <a:ext uri="{0D108BD9-81ED-4DB2-BD59-A6C34878D82A}">
                    <a16:rowId xmlns:a16="http://schemas.microsoft.com/office/drawing/2014/main" val="78731214"/>
                  </a:ext>
                </a:extLst>
              </a:tr>
              <a:tr h="738084">
                <a:tc>
                  <a:txBody>
                    <a:bodyPr/>
                    <a:lstStyle/>
                    <a:p>
                      <a:pPr algn="ctr"/>
                      <a:r>
                        <a:rPr lang="sl-SI" sz="4000" dirty="0" smtClean="0"/>
                        <a:t>5:30</a:t>
                      </a:r>
                      <a:r>
                        <a:rPr lang="sl-SI" sz="4000" baseline="0" dirty="0" smtClean="0"/>
                        <a:t> </a:t>
                      </a:r>
                      <a:r>
                        <a:rPr lang="sl-SI" sz="4000" dirty="0" smtClean="0"/>
                        <a:t>PM</a:t>
                      </a:r>
                      <a:endParaRPr lang="sl-SI" sz="4000" dirty="0"/>
                    </a:p>
                  </a:txBody>
                  <a:tcPr marL="112953" marR="112953" marT="56476" marB="56476"/>
                </a:tc>
                <a:tc>
                  <a:txBody>
                    <a:bodyPr/>
                    <a:lstStyle/>
                    <a:p>
                      <a:pPr algn="ctr"/>
                      <a:r>
                        <a:rPr lang="sl-SI" sz="4000" dirty="0" smtClean="0"/>
                        <a:t>x</a:t>
                      </a:r>
                      <a:endParaRPr lang="sl-SI" sz="4000" dirty="0"/>
                    </a:p>
                  </a:txBody>
                  <a:tcPr marL="112953" marR="112953" marT="56476" marB="56476"/>
                </a:tc>
                <a:tc>
                  <a:txBody>
                    <a:bodyPr/>
                    <a:lstStyle/>
                    <a:p>
                      <a:pPr algn="ctr"/>
                      <a:r>
                        <a:rPr lang="sl-SI" sz="4000" dirty="0" smtClean="0"/>
                        <a:t>x</a:t>
                      </a:r>
                      <a:endParaRPr lang="sl-SI" sz="4000" dirty="0"/>
                    </a:p>
                  </a:txBody>
                  <a:tcPr marL="112953" marR="112953" marT="56476" marB="56476"/>
                </a:tc>
                <a:extLst>
                  <a:ext uri="{0D108BD9-81ED-4DB2-BD59-A6C34878D82A}">
                    <a16:rowId xmlns:a16="http://schemas.microsoft.com/office/drawing/2014/main" val="791159967"/>
                  </a:ext>
                </a:extLst>
              </a:tr>
            </a:tbl>
          </a:graphicData>
        </a:graphic>
      </p:graphicFrame>
      <p:graphicFrame>
        <p:nvGraphicFramePr>
          <p:cNvPr id="22" name="Tabela 21"/>
          <p:cNvGraphicFramePr>
            <a:graphicFrameLocks noGrp="1"/>
          </p:cNvGraphicFramePr>
          <p:nvPr>
            <p:extLst>
              <p:ext uri="{D42A27DB-BD31-4B8C-83A1-F6EECF244321}">
                <p14:modId xmlns:p14="http://schemas.microsoft.com/office/powerpoint/2010/main" val="2123939721"/>
              </p:ext>
            </p:extLst>
          </p:nvPr>
        </p:nvGraphicFramePr>
        <p:xfrm>
          <a:off x="551755" y="22538398"/>
          <a:ext cx="15021273" cy="4343184"/>
        </p:xfrm>
        <a:graphic>
          <a:graphicData uri="http://schemas.openxmlformats.org/drawingml/2006/table">
            <a:tbl>
              <a:tblPr firstRow="1" bandRow="1">
                <a:tableStyleId>{073A0DAA-6AF3-43AB-8588-CEC1D06C72B9}</a:tableStyleId>
              </a:tblPr>
              <a:tblGrid>
                <a:gridCol w="5007091">
                  <a:extLst>
                    <a:ext uri="{9D8B030D-6E8A-4147-A177-3AD203B41FA5}">
                      <a16:colId xmlns:a16="http://schemas.microsoft.com/office/drawing/2014/main" val="3034337161"/>
                    </a:ext>
                  </a:extLst>
                </a:gridCol>
                <a:gridCol w="5007091">
                  <a:extLst>
                    <a:ext uri="{9D8B030D-6E8A-4147-A177-3AD203B41FA5}">
                      <a16:colId xmlns:a16="http://schemas.microsoft.com/office/drawing/2014/main" val="784425213"/>
                    </a:ext>
                  </a:extLst>
                </a:gridCol>
                <a:gridCol w="5007091">
                  <a:extLst>
                    <a:ext uri="{9D8B030D-6E8A-4147-A177-3AD203B41FA5}">
                      <a16:colId xmlns:a16="http://schemas.microsoft.com/office/drawing/2014/main" val="3964819099"/>
                    </a:ext>
                  </a:extLst>
                </a:gridCol>
              </a:tblGrid>
              <a:tr h="1452976">
                <a:tc>
                  <a:txBody>
                    <a:bodyPr/>
                    <a:lstStyle/>
                    <a:p>
                      <a:pPr algn="ctr"/>
                      <a:r>
                        <a:rPr lang="sl-SI" sz="4000" dirty="0" smtClean="0"/>
                        <a:t>TIME</a:t>
                      </a:r>
                      <a:endParaRPr lang="sl-SI" sz="4000" dirty="0"/>
                    </a:p>
                  </a:txBody>
                  <a:tcPr marL="112953" marR="112953" marT="56476" marB="56476"/>
                </a:tc>
                <a:tc>
                  <a:txBody>
                    <a:bodyPr/>
                    <a:lstStyle/>
                    <a:p>
                      <a:pPr algn="ctr"/>
                      <a:r>
                        <a:rPr lang="sl-SI" sz="4000" dirty="0" smtClean="0"/>
                        <a:t>LENGHT</a:t>
                      </a:r>
                      <a:r>
                        <a:rPr lang="sl-SI" sz="4000" baseline="0" dirty="0" smtClean="0"/>
                        <a:t> OF </a:t>
                      </a:r>
                      <a:r>
                        <a:rPr lang="sl-SI" sz="4000" baseline="0" dirty="0" smtClean="0"/>
                        <a:t>THE SHADOW</a:t>
                      </a:r>
                      <a:endParaRPr lang="sl-SI" sz="4000" dirty="0"/>
                    </a:p>
                  </a:txBody>
                  <a:tcPr marL="112953" marR="112953" marT="56476" marB="56476"/>
                </a:tc>
                <a:tc>
                  <a:txBody>
                    <a:bodyPr/>
                    <a:lstStyle/>
                    <a:p>
                      <a:pPr algn="ctr"/>
                      <a:r>
                        <a:rPr lang="sl-SI" sz="4000" dirty="0" smtClean="0"/>
                        <a:t>AZIMUTH</a:t>
                      </a:r>
                      <a:endParaRPr lang="sl-SI" sz="4000" dirty="0"/>
                    </a:p>
                  </a:txBody>
                  <a:tcPr marL="112953" marR="112953" marT="56476" marB="56476"/>
                </a:tc>
                <a:extLst>
                  <a:ext uri="{0D108BD9-81ED-4DB2-BD59-A6C34878D82A}">
                    <a16:rowId xmlns:a16="http://schemas.microsoft.com/office/drawing/2014/main" val="1249898096"/>
                  </a:ext>
                </a:extLst>
              </a:tr>
              <a:tr h="677346">
                <a:tc>
                  <a:txBody>
                    <a:bodyPr/>
                    <a:lstStyle/>
                    <a:p>
                      <a:pPr algn="ctr"/>
                      <a:r>
                        <a:rPr lang="sl-SI" sz="4000" dirty="0" smtClean="0"/>
                        <a:t>10 AM</a:t>
                      </a:r>
                      <a:endParaRPr lang="sl-SI" sz="4000" dirty="0"/>
                    </a:p>
                  </a:txBody>
                  <a:tcPr marL="112953" marR="112953" marT="56476" marB="56476"/>
                </a:tc>
                <a:tc>
                  <a:txBody>
                    <a:bodyPr/>
                    <a:lstStyle/>
                    <a:p>
                      <a:pPr algn="ctr"/>
                      <a:r>
                        <a:rPr lang="sl-SI" sz="4000" dirty="0" smtClean="0"/>
                        <a:t>23,7 </a:t>
                      </a:r>
                      <a:r>
                        <a:rPr lang="sl-SI" sz="4000" dirty="0" smtClean="0"/>
                        <a:t>cm</a:t>
                      </a:r>
                      <a:endParaRPr lang="sl-SI" sz="4000" dirty="0"/>
                    </a:p>
                  </a:txBody>
                  <a:tcPr marL="112953" marR="112953" marT="56476" marB="56476"/>
                </a:tc>
                <a:tc>
                  <a:txBody>
                    <a:bodyPr/>
                    <a:lstStyle/>
                    <a:p>
                      <a:pPr algn="ctr"/>
                      <a:r>
                        <a:rPr lang="sl-SI" sz="4000" dirty="0" smtClean="0"/>
                        <a:t>86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933717999"/>
                  </a:ext>
                </a:extLst>
              </a:tr>
              <a:tr h="677346">
                <a:tc>
                  <a:txBody>
                    <a:bodyPr/>
                    <a:lstStyle/>
                    <a:p>
                      <a:pPr algn="ctr"/>
                      <a:r>
                        <a:rPr lang="sl-SI" sz="4000" dirty="0" smtClean="0"/>
                        <a:t>12 AM</a:t>
                      </a:r>
                      <a:endParaRPr lang="sl-SI" sz="4000" dirty="0"/>
                    </a:p>
                  </a:txBody>
                  <a:tcPr marL="112953" marR="112953" marT="56476" marB="56476"/>
                </a:tc>
                <a:tc>
                  <a:txBody>
                    <a:bodyPr/>
                    <a:lstStyle/>
                    <a:p>
                      <a:pPr algn="ctr"/>
                      <a:r>
                        <a:rPr lang="sl-SI" sz="4000" dirty="0" smtClean="0"/>
                        <a:t>12 </a:t>
                      </a:r>
                      <a:r>
                        <a:rPr lang="sl-SI" sz="4000" dirty="0" smtClean="0"/>
                        <a:t>cm</a:t>
                      </a:r>
                      <a:endParaRPr lang="sl-SI" sz="4000" dirty="0"/>
                    </a:p>
                  </a:txBody>
                  <a:tcPr marL="112953" marR="112953" marT="56476" marB="56476"/>
                </a:tc>
                <a:tc>
                  <a:txBody>
                    <a:bodyPr/>
                    <a:lstStyle/>
                    <a:p>
                      <a:pPr algn="ctr"/>
                      <a:r>
                        <a:rPr lang="sl-SI" sz="4000" dirty="0" smtClean="0"/>
                        <a:t>21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78731214"/>
                  </a:ext>
                </a:extLst>
              </a:tr>
              <a:tr h="677346">
                <a:tc>
                  <a:txBody>
                    <a:bodyPr/>
                    <a:lstStyle/>
                    <a:p>
                      <a:pPr algn="ctr"/>
                      <a:r>
                        <a:rPr lang="sl-SI" sz="4000" dirty="0" smtClean="0"/>
                        <a:t>2 PM</a:t>
                      </a:r>
                      <a:endParaRPr lang="sl-SI" sz="4000" dirty="0"/>
                    </a:p>
                  </a:txBody>
                  <a:tcPr marL="112953" marR="112953" marT="56476" marB="56476"/>
                </a:tc>
                <a:tc>
                  <a:txBody>
                    <a:bodyPr/>
                    <a:lstStyle/>
                    <a:p>
                      <a:pPr algn="ctr"/>
                      <a:r>
                        <a:rPr lang="sl-SI" sz="4000" dirty="0" smtClean="0"/>
                        <a:t>11,5 </a:t>
                      </a:r>
                      <a:r>
                        <a:rPr lang="sl-SI" sz="4000" dirty="0" smtClean="0"/>
                        <a:t>cm</a:t>
                      </a:r>
                      <a:endParaRPr lang="sl-SI" sz="4000" dirty="0"/>
                    </a:p>
                  </a:txBody>
                  <a:tcPr marL="112953" marR="112953" marT="56476" marB="56476"/>
                </a:tc>
                <a:tc>
                  <a:txBody>
                    <a:bodyPr/>
                    <a:lstStyle/>
                    <a:p>
                      <a:pPr algn="ctr"/>
                      <a:r>
                        <a:rPr lang="sl-SI" sz="4000" dirty="0" smtClean="0"/>
                        <a:t>329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791159967"/>
                  </a:ext>
                </a:extLst>
              </a:tr>
              <a:tr h="677346">
                <a:tc>
                  <a:txBody>
                    <a:bodyPr/>
                    <a:lstStyle/>
                    <a:p>
                      <a:pPr algn="ctr"/>
                      <a:r>
                        <a:rPr lang="sl-SI" sz="4000" dirty="0" smtClean="0"/>
                        <a:t>4 PM</a:t>
                      </a:r>
                      <a:endParaRPr lang="sl-SI" sz="4000" dirty="0"/>
                    </a:p>
                  </a:txBody>
                  <a:tcPr marL="112953" marR="112953" marT="56476" marB="56476"/>
                </a:tc>
                <a:tc>
                  <a:txBody>
                    <a:bodyPr/>
                    <a:lstStyle/>
                    <a:p>
                      <a:pPr algn="ctr"/>
                      <a:r>
                        <a:rPr lang="sl-SI" sz="4000" dirty="0" smtClean="0"/>
                        <a:t>18 </a:t>
                      </a:r>
                      <a:r>
                        <a:rPr lang="sl-SI" sz="4000" dirty="0" smtClean="0"/>
                        <a:t>cm</a:t>
                      </a:r>
                      <a:endParaRPr lang="sl-SI" sz="4000" dirty="0"/>
                    </a:p>
                  </a:txBody>
                  <a:tcPr marL="112953" marR="112953" marT="56476" marB="56476"/>
                </a:tc>
                <a:tc>
                  <a:txBody>
                    <a:bodyPr/>
                    <a:lstStyle/>
                    <a:p>
                      <a:pPr algn="ctr"/>
                      <a:r>
                        <a:rPr lang="sl-SI" sz="4000" dirty="0" smtClean="0"/>
                        <a:t>316 </a:t>
                      </a:r>
                      <a:r>
                        <a:rPr lang="sl-SI" sz="4000" dirty="0" err="1" smtClean="0"/>
                        <a:t>degrees</a:t>
                      </a:r>
                      <a:endParaRPr lang="sl-SI" sz="4000" dirty="0"/>
                    </a:p>
                  </a:txBody>
                  <a:tcPr marL="112953" marR="112953" marT="56476" marB="56476"/>
                </a:tc>
                <a:extLst>
                  <a:ext uri="{0D108BD9-81ED-4DB2-BD59-A6C34878D82A}">
                    <a16:rowId xmlns:a16="http://schemas.microsoft.com/office/drawing/2014/main" val="3899749109"/>
                  </a:ext>
                </a:extLst>
              </a:tr>
            </a:tbl>
          </a:graphicData>
        </a:graphic>
      </p:graphicFrame>
      <p:sp>
        <p:nvSpPr>
          <p:cNvPr id="23" name="PoljeZBesedilom 22"/>
          <p:cNvSpPr txBox="1"/>
          <p:nvPr/>
        </p:nvSpPr>
        <p:spPr>
          <a:xfrm>
            <a:off x="7006054" y="32260154"/>
            <a:ext cx="13289265" cy="4031873"/>
          </a:xfrm>
          <a:prstGeom prst="rect">
            <a:avLst/>
          </a:prstGeom>
          <a:solidFill>
            <a:schemeClr val="bg2">
              <a:lumMod val="25000"/>
            </a:schemeClr>
          </a:solidFill>
        </p:spPr>
        <p:txBody>
          <a:bodyPr wrap="square" rtlCol="0">
            <a:spAutoFit/>
          </a:bodyPr>
          <a:lstStyle/>
          <a:p>
            <a:pPr algn="just"/>
            <a:r>
              <a:rPr lang="sl-SI" sz="3200" dirty="0" smtClean="0">
                <a:solidFill>
                  <a:schemeClr val="bg1"/>
                </a:solidFill>
              </a:rPr>
              <a:t>CONCLUSION</a:t>
            </a:r>
          </a:p>
          <a:p>
            <a:pPr algn="just"/>
            <a:r>
              <a:rPr lang="en-US" sz="3200" dirty="0" smtClean="0">
                <a:solidFill>
                  <a:schemeClr val="bg1"/>
                </a:solidFill>
              </a:rPr>
              <a:t>From our results we can conclude that the position of the sun in our three countries is different. The length of the shadow at 12 AM is the same in Slovenia and Spain(we don’t have information for Iceland). In the morning is shadow longer in Spain, but at the evening is longer in Slovenia. The length of shadow from Iceland at the afternoon is more similar to Slovenia than Spain.</a:t>
            </a:r>
            <a:r>
              <a:rPr lang="sl-SI" sz="3200" dirty="0" smtClean="0">
                <a:solidFill>
                  <a:schemeClr val="bg1"/>
                </a:solidFill>
              </a:rPr>
              <a:t> </a:t>
            </a:r>
            <a:r>
              <a:rPr lang="en-US" sz="3200" dirty="0" smtClean="0">
                <a:solidFill>
                  <a:schemeClr val="bg1"/>
                </a:solidFill>
              </a:rPr>
              <a:t>Azimuth is also different. But we don’t find any connection with differences from azimuth in Slovenia and in Spain</a:t>
            </a:r>
            <a:endParaRPr lang="sl-SI" sz="3200" dirty="0">
              <a:solidFill>
                <a:schemeClr val="bg1"/>
              </a:solidFill>
            </a:endParaRPr>
          </a:p>
        </p:txBody>
      </p:sp>
      <p:sp>
        <p:nvSpPr>
          <p:cNvPr id="25" name="PoljeZBesedilom 24"/>
          <p:cNvSpPr txBox="1"/>
          <p:nvPr/>
        </p:nvSpPr>
        <p:spPr>
          <a:xfrm>
            <a:off x="500062" y="16259866"/>
            <a:ext cx="2162515" cy="707886"/>
          </a:xfrm>
          <a:prstGeom prst="rect">
            <a:avLst/>
          </a:prstGeom>
          <a:solidFill>
            <a:schemeClr val="bg2">
              <a:lumMod val="25000"/>
            </a:schemeClr>
          </a:solidFill>
        </p:spPr>
        <p:txBody>
          <a:bodyPr wrap="square" rtlCol="0">
            <a:spAutoFit/>
          </a:bodyPr>
          <a:lstStyle/>
          <a:p>
            <a:r>
              <a:rPr lang="sl-SI" sz="4000" dirty="0" smtClean="0">
                <a:solidFill>
                  <a:schemeClr val="bg1"/>
                </a:solidFill>
              </a:rPr>
              <a:t>RESULTS</a:t>
            </a:r>
            <a:endParaRPr lang="sl-SI" sz="2800" dirty="0"/>
          </a:p>
        </p:txBody>
      </p:sp>
      <p:pic>
        <p:nvPicPr>
          <p:cNvPr id="26" name="Slika 25"/>
          <p:cNvPicPr>
            <a:picLocks noChangeAspect="1"/>
          </p:cNvPicPr>
          <p:nvPr/>
        </p:nvPicPr>
        <p:blipFill>
          <a:blip r:embed="rId6"/>
          <a:stretch>
            <a:fillRect/>
          </a:stretch>
        </p:blipFill>
        <p:spPr>
          <a:xfrm>
            <a:off x="15936686" y="22859648"/>
            <a:ext cx="5238296" cy="3493944"/>
          </a:xfrm>
          <a:prstGeom prst="rect">
            <a:avLst/>
          </a:prstGeom>
        </p:spPr>
      </p:pic>
      <p:pic>
        <p:nvPicPr>
          <p:cNvPr id="27" name="Slika 26"/>
          <p:cNvPicPr>
            <a:picLocks noChangeAspect="1"/>
          </p:cNvPicPr>
          <p:nvPr/>
        </p:nvPicPr>
        <p:blipFill>
          <a:blip r:embed="rId7"/>
          <a:stretch>
            <a:fillRect/>
          </a:stretch>
        </p:blipFill>
        <p:spPr>
          <a:xfrm>
            <a:off x="16245858" y="27719309"/>
            <a:ext cx="4929124" cy="3548969"/>
          </a:xfrm>
          <a:prstGeom prst="rect">
            <a:avLst/>
          </a:prstGeom>
        </p:spPr>
      </p:pic>
    </p:spTree>
    <p:extLst>
      <p:ext uri="{BB962C8B-B14F-4D97-AF65-F5344CB8AC3E}">
        <p14:creationId xmlns:p14="http://schemas.microsoft.com/office/powerpoint/2010/main" val="1183474660"/>
      </p:ext>
    </p:extLst>
  </p:cSld>
  <p:clrMapOvr>
    <a:masterClrMapping/>
  </p:clrMapOvr>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TotalTime>
  <Words>369</Words>
  <Application>Microsoft Office PowerPoint</Application>
  <PresentationFormat>Po meri</PresentationFormat>
  <Paragraphs>61</Paragraphs>
  <Slides>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vt:i4>
      </vt:variant>
    </vt:vector>
  </HeadingPairs>
  <TitlesOfParts>
    <vt:vector size="5" baseType="lpstr">
      <vt:lpstr>Arial</vt:lpstr>
      <vt:lpstr>Calibri</vt:lpstr>
      <vt:lpstr>Calibri Light</vt:lpstr>
      <vt:lpstr>Officeova tema</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Uporabnik</dc:creator>
  <cp:lastModifiedBy>Uporabnik</cp:lastModifiedBy>
  <cp:revision>12</cp:revision>
  <dcterms:created xsi:type="dcterms:W3CDTF">2020-04-08T16:49:02Z</dcterms:created>
  <dcterms:modified xsi:type="dcterms:W3CDTF">2020-04-08T18:35:27Z</dcterms:modified>
</cp:coreProperties>
</file>