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5119350" cy="21243925"/>
  <p:notesSz cx="32918400" cy="512064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FF"/>
    <a:srgbClr val="FFCC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69" autoAdjust="0"/>
  </p:normalViewPr>
  <p:slideViewPr>
    <p:cSldViewPr>
      <p:cViewPr>
        <p:scale>
          <a:sx n="40" d="100"/>
          <a:sy n="40" d="100"/>
        </p:scale>
        <p:origin x="-2100" y="-12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32918400" cy="512064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0" y="0"/>
            <a:ext cx="14265275" cy="256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18646775" y="0"/>
            <a:ext cx="142621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20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r>
              <a:rPr lang="ca-ES" altLang="sl-SI"/>
              <a:t>25/02/14</a:t>
            </a:r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829800" y="3840163"/>
            <a:ext cx="13257213" cy="19200812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3292475" y="24323675"/>
            <a:ext cx="26331863" cy="2304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altLang="sl-SI" noProof="0" smtClean="0"/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0" y="48637825"/>
            <a:ext cx="14265275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18646775" y="48637825"/>
            <a:ext cx="14262100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200" smtClean="0">
                <a:solidFill>
                  <a:srgbClr val="000000"/>
                </a:solidFill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fld id="{8C620771-32C3-431F-B04E-B3E313EAF61B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304260037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ca-ES" altLang="sl-SI" sz="1200">
                <a:solidFill>
                  <a:srgbClr val="000000"/>
                </a:solidFill>
                <a:latin typeface="Calibri" pitchFamily="34" charset="0"/>
              </a:rPr>
              <a:t>25/02/14</a:t>
            </a: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A7E60F3F-7DC6-47B8-9B0C-F26BBD92A028}" type="slidenum">
              <a:rPr lang="ca-ES" altLang="sl-SI" sz="1200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ca-ES" altLang="sl-SI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0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26600" y="3840163"/>
            <a:ext cx="13665200" cy="192024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3292475" y="24323675"/>
            <a:ext cx="26333450" cy="230425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398463" algn="l"/>
                <a:tab pos="798513" algn="l"/>
                <a:tab pos="1198563" algn="l"/>
                <a:tab pos="1600200" algn="l"/>
                <a:tab pos="1998663" algn="l"/>
                <a:tab pos="2398713" algn="l"/>
                <a:tab pos="2798763" algn="l"/>
                <a:tab pos="3200400" algn="l"/>
                <a:tab pos="3598863" algn="l"/>
                <a:tab pos="3998913" algn="l"/>
                <a:tab pos="4398963" algn="l"/>
                <a:tab pos="4800600" algn="l"/>
                <a:tab pos="5199063" algn="l"/>
                <a:tab pos="5599113" algn="l"/>
                <a:tab pos="5999163" algn="l"/>
                <a:tab pos="6400800" algn="l"/>
                <a:tab pos="6799263" algn="l"/>
                <a:tab pos="7199313" algn="l"/>
                <a:tab pos="7599363" algn="l"/>
                <a:tab pos="80010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</a:tabLst>
            </a:pPr>
            <a:endParaRPr lang="ca-ES" altLang="sl-SI" sz="9600" dirty="0" smtClean="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18646775" y="48637825"/>
            <a:ext cx="14263688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buClrTx/>
              <a:buFontTx/>
              <a:buNone/>
            </a:pPr>
            <a:fld id="{F54EB574-AD53-4B8B-A56C-C2B4D6983651}" type="slidenum">
              <a:rPr lang="ca-ES" altLang="sl-SI" sz="1200">
                <a:solidFill>
                  <a:srgbClr val="000000"/>
                </a:solidFill>
                <a:latin typeface="Calibri" pitchFamily="34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ca-ES" altLang="sl-SI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475" y="6599238"/>
            <a:ext cx="12852400" cy="4554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538" y="12038013"/>
            <a:ext cx="10582275" cy="54292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CAB71-A2D1-451E-925D-23D270BBD131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50400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04CB5-03CF-411C-B523-CDD1469E007B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29737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72775" y="1889125"/>
            <a:ext cx="3213100" cy="1699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3475" y="1889125"/>
            <a:ext cx="9486900" cy="1699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B407A-88E6-411E-AA8A-EEA6278ACF90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51550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FA2CF-B72B-473D-860F-540A3F6F4C55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422757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800" y="13650913"/>
            <a:ext cx="12852400" cy="42195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3800" y="9004300"/>
            <a:ext cx="12852400" cy="46466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2E32D-C9CF-4C3E-A909-C833F29ED6D3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113265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3475" y="6137275"/>
            <a:ext cx="6350000" cy="12744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5875" y="6137275"/>
            <a:ext cx="6350000" cy="127444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D6FDC-2463-436B-8974-54AC36ABC52C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420002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850900"/>
            <a:ext cx="13608050" cy="3540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650" y="4754563"/>
            <a:ext cx="6680200" cy="1982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650" y="6737350"/>
            <a:ext cx="6680200" cy="12239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0325" y="4754563"/>
            <a:ext cx="6683375" cy="19827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0325" y="6737350"/>
            <a:ext cx="6683375" cy="122396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9AEBA-0090-4323-BF52-5064D40D41E4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320084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B2898-F864-4038-AB0A-86996B9270D2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528887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0C36D-E3F5-47E1-8087-729663705896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352144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846138"/>
            <a:ext cx="4975225" cy="35988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850" y="846138"/>
            <a:ext cx="8451850" cy="18130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650" y="4445000"/>
            <a:ext cx="4975225" cy="14531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FBC0B-4265-488F-BD78-F056DE064ABA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67292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863" y="14870113"/>
            <a:ext cx="9070975" cy="17557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3" y="1898650"/>
            <a:ext cx="9070975" cy="12746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3" y="16625888"/>
            <a:ext cx="9070975" cy="24939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FFEC5-DA15-4D26-87ED-FD4A6B384BF7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  <p:extLst>
      <p:ext uri="{BB962C8B-B14F-4D97-AF65-F5344CB8AC3E}">
        <p14:creationId xmlns:p14="http://schemas.microsoft.com/office/powerpoint/2010/main" val="176329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33475" y="1889125"/>
            <a:ext cx="12852400" cy="35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5280" tIns="62640" rIns="125280" bIns="626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33475" y="6137275"/>
            <a:ext cx="12852400" cy="1274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5280" tIns="62640" rIns="125280" bIns="62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l-SI" smtClean="0"/>
              <a:t>Pulse para editar los formatos del texto del esquema</a:t>
            </a:r>
          </a:p>
          <a:p>
            <a:pPr lvl="1"/>
            <a:r>
              <a:rPr lang="en-GB" altLang="sl-SI" smtClean="0"/>
              <a:t>Segundo nivel del esquema</a:t>
            </a:r>
          </a:p>
          <a:p>
            <a:pPr lvl="2"/>
            <a:r>
              <a:rPr lang="en-GB" altLang="sl-SI" smtClean="0"/>
              <a:t>Tercer nivel del esquema</a:t>
            </a:r>
          </a:p>
          <a:p>
            <a:pPr lvl="3"/>
            <a:r>
              <a:rPr lang="en-GB" altLang="sl-SI" smtClean="0"/>
              <a:t>Cuarto nivel del esquema</a:t>
            </a:r>
          </a:p>
          <a:p>
            <a:pPr lvl="4"/>
            <a:r>
              <a:rPr lang="en-GB" altLang="sl-SI" smtClean="0"/>
              <a:t>Quinto nivel del esquema</a:t>
            </a:r>
          </a:p>
          <a:p>
            <a:pPr lvl="4"/>
            <a:r>
              <a:rPr lang="en-GB" altLang="sl-SI" smtClean="0"/>
              <a:t>Sexto nivel del esquema</a:t>
            </a:r>
          </a:p>
          <a:p>
            <a:pPr lvl="4"/>
            <a:r>
              <a:rPr lang="en-GB" altLang="sl-SI" smtClean="0"/>
              <a:t>Séptimo nivel del esquema</a:t>
            </a:r>
          </a:p>
          <a:p>
            <a:pPr lvl="4"/>
            <a:r>
              <a:rPr lang="en-GB" altLang="sl-SI" smtClean="0"/>
              <a:t>Octavo nivel del esquema</a:t>
            </a:r>
          </a:p>
          <a:p>
            <a:pPr lvl="4"/>
            <a:r>
              <a:rPr lang="en-GB" altLang="sl-SI" smtClean="0"/>
              <a:t>Noveno nivel del esquema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1133475" y="19353213"/>
            <a:ext cx="3149600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5165725" y="19353213"/>
            <a:ext cx="4789488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10837863" y="19353213"/>
            <a:ext cx="3148012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5280" tIns="62640" rIns="125280" bIns="6264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ea typeface="MS PGothic" pitchFamily="32" charset="-128"/>
              </a:defRPr>
            </a:lvl1pPr>
          </a:lstStyle>
          <a:p>
            <a:pPr>
              <a:defRPr/>
            </a:pPr>
            <a:fld id="{BDBBB230-0651-498B-B861-207D36E0AC52}" type="slidenum">
              <a:rPr lang="ca-ES" altLang="sl-SI"/>
              <a:pPr>
                <a:defRPr/>
              </a:pPr>
              <a:t>‹#›</a:t>
            </a:fld>
            <a:endParaRPr lang="ca-ES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8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8400">
          <a:solidFill>
            <a:srgbClr val="000000"/>
          </a:solidFill>
          <a:latin typeface="Times New Roman" pitchFamily="16" charset="0"/>
          <a:ea typeface="MS PGothic" pitchFamily="32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8400">
          <a:solidFill>
            <a:srgbClr val="000000"/>
          </a:solidFill>
          <a:latin typeface="Times New Roman" pitchFamily="16" charset="0"/>
          <a:ea typeface="MS PGothic" pitchFamily="32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8400">
          <a:solidFill>
            <a:srgbClr val="000000"/>
          </a:solidFill>
          <a:latin typeface="Times New Roman" pitchFamily="16" charset="0"/>
          <a:ea typeface="MS PGothic" pitchFamily="32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8400">
          <a:solidFill>
            <a:srgbClr val="000000"/>
          </a:solidFill>
          <a:latin typeface="Times New Roman" pitchFamily="16" charset="0"/>
          <a:ea typeface="MS PGothic" pitchFamily="32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000000"/>
          </a:solidFill>
          <a:latin typeface="Times New Roman" pitchFamily="16" charset="0"/>
          <a:ea typeface="MS PGothic" pitchFamily="32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000000"/>
          </a:solidFill>
          <a:latin typeface="Times New Roman" pitchFamily="16" charset="0"/>
          <a:ea typeface="MS PGothic" pitchFamily="32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000000"/>
          </a:solidFill>
          <a:latin typeface="Times New Roman" pitchFamily="16" charset="0"/>
          <a:ea typeface="MS PGothic" pitchFamily="32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8400">
          <a:solidFill>
            <a:srgbClr val="000000"/>
          </a:solidFill>
          <a:latin typeface="Times New Roman" pitchFamily="16" charset="0"/>
          <a:ea typeface="MS PGothic" pitchFamily="32" charset="-128"/>
        </a:defRPr>
      </a:lvl9pPr>
    </p:titleStyle>
    <p:bodyStyle>
      <a:lvl1pPr marL="342900" indent="-342900" algn="l" defTabSz="449263" rtl="0" eaLnBrk="0" fontAlgn="base" hangingPunct="0">
        <a:spcBef>
          <a:spcPts val="1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6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133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3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1163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9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9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8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9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9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9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9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0"/>
            <a:ext cx="15122525" cy="2124233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38160" cap="sq">
            <a:solidFill>
              <a:srgbClr val="D8D8D8"/>
            </a:solidFill>
            <a:miter lim="800000"/>
            <a:headEnd/>
            <a:tailEnd/>
          </a:ln>
          <a:effectLst>
            <a:outerShdw dist="75597" dir="1064680" algn="ctr" rotWithShape="0">
              <a:srgbClr val="808080">
                <a:alpha val="35036"/>
              </a:srgbClr>
            </a:outerShdw>
          </a:effectLst>
        </p:spPr>
        <p:txBody>
          <a:bodyPr wrap="none" anchor="ctr"/>
          <a:lstStyle/>
          <a:p>
            <a:endParaRPr lang="sl-SI" altLang="sl-SI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14487" y="2692400"/>
            <a:ext cx="5993060" cy="80735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txBody>
          <a:bodyPr lIns="280800" tIns="140400" rIns="280800" bIns="280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  <a:defRPr/>
            </a:pPr>
            <a:r>
              <a:rPr lang="sl-SI" altLang="sl-SI" sz="2400" b="1" dirty="0" smtClean="0">
                <a:latin typeface="Rockwell" panose="02060603020205020403" pitchFamily="18" charset="0"/>
                <a:cs typeface="Times New Roman" pitchFamily="16" charset="0"/>
              </a:rPr>
              <a:t>INTRODUCTION</a:t>
            </a:r>
            <a:endParaRPr lang="ca-ES" altLang="sl-SI" sz="2400" b="1" dirty="0" smtClean="0">
              <a:latin typeface="Rockwell" panose="02060603020205020403" pitchFamily="18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en-US" altLang="sl-SI" sz="2000" dirty="0" smtClean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r>
              <a:rPr lang="ca-ES" altLang="sl-SI" sz="2000" dirty="0" smtClean="0">
                <a:latin typeface="Calibri" panose="020F0502020204030204" pitchFamily="34" charset="0"/>
                <a:cs typeface="Times New Roman" pitchFamily="16" charset="0"/>
              </a:rPr>
              <a:t>	</a:t>
            </a:r>
            <a:r>
              <a:rPr lang="sl-SI" altLang="sl-SI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Research of g</a:t>
            </a:r>
            <a:r>
              <a:rPr lang="sl-SI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roup 10 from Slovenia was</a:t>
            </a:r>
            <a:r>
              <a:rPr lang="en-US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about light level</a:t>
            </a:r>
            <a:r>
              <a:rPr lang="sl-SI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s. We were collecting data at four different hours of the day. </a:t>
            </a:r>
            <a:r>
              <a:rPr lang="sl-SI" sz="2000" dirty="0" smtClean="0">
                <a:latin typeface="Calibri" panose="020F0502020204030204" pitchFamily="34" charset="0"/>
              </a:rPr>
              <a:t>W</a:t>
            </a:r>
            <a:r>
              <a:rPr lang="en-US" sz="2000" dirty="0" smtClean="0">
                <a:latin typeface="Calibri" panose="020F0502020204030204" pitchFamily="34" charset="0"/>
              </a:rPr>
              <a:t>e </a:t>
            </a:r>
            <a:r>
              <a:rPr lang="en-US" sz="2000" dirty="0">
                <a:latin typeface="Calibri" panose="020F0502020204030204" pitchFamily="34" charset="0"/>
              </a:rPr>
              <a:t>wanted to see if there was any </a:t>
            </a:r>
            <a:r>
              <a:rPr lang="en-US" sz="2000" dirty="0" smtClean="0">
                <a:latin typeface="Calibri" panose="020F0502020204030204" pitchFamily="34" charset="0"/>
              </a:rPr>
              <a:t>difference</a:t>
            </a:r>
            <a:r>
              <a:rPr lang="sl-SI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in </a:t>
            </a:r>
            <a:r>
              <a:rPr lang="en-US" sz="2000" dirty="0">
                <a:latin typeface="Calibri" panose="020F0502020204030204" pitchFamily="34" charset="0"/>
              </a:rPr>
              <a:t>lighting in the </a:t>
            </a:r>
            <a:r>
              <a:rPr lang="en-US" sz="2000" dirty="0" smtClean="0">
                <a:latin typeface="Calibri" panose="020F0502020204030204" pitchFamily="34" charset="0"/>
              </a:rPr>
              <a:t>other</a:t>
            </a:r>
            <a:r>
              <a:rPr lang="sl-SI" sz="2000" dirty="0" smtClean="0">
                <a:latin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</a:rPr>
              <a:t>countries</a:t>
            </a:r>
            <a:r>
              <a:rPr lang="sl-SI" sz="2000" dirty="0" smtClean="0">
                <a:latin typeface="Calibri" panose="020F0502020204030204" pitchFamily="34" charset="0"/>
              </a:rPr>
              <a:t>.</a:t>
            </a:r>
            <a:endParaRPr lang="sl-SI" altLang="sl-SI" sz="20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altLang="sl-SI" sz="20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125"/>
              </a:spcBef>
              <a:buClrTx/>
              <a:buFont typeface="Times New Roman" pitchFamily="16" charset="0"/>
              <a:buNone/>
              <a:defRPr/>
            </a:pPr>
            <a:r>
              <a:rPr lang="sl-SI" sz="200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Here are some examples of intensity in different conditions (to help you understand what numbers in results mean):</a:t>
            </a:r>
          </a:p>
          <a:p>
            <a:pPr>
              <a:spcBef>
                <a:spcPts val="125"/>
              </a:spcBef>
              <a:buClrTx/>
              <a:buFont typeface="Times New Roman" pitchFamily="16" charset="0"/>
              <a:buNone/>
              <a:defRPr/>
            </a:pPr>
            <a:endParaRPr lang="ca-ES" altLang="sl-SI" dirty="0" smtClean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380288" y="2557067"/>
            <a:ext cx="5877720" cy="38164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chemeClr val="accent5"/>
            </a:solidFill>
          </a:ln>
          <a:effectLst/>
        </p:spPr>
        <p:txBody>
          <a:bodyPr lIns="280800" tIns="140400" rIns="280800" bIns="280800"/>
          <a:lstStyle>
            <a:lvl1pPr>
              <a:tabLst>
                <a:tab pos="0" algn="l"/>
                <a:tab pos="176213" algn="l"/>
                <a:tab pos="317500" algn="l"/>
                <a:tab pos="636588" algn="l"/>
                <a:tab pos="955675" algn="l"/>
                <a:tab pos="1274763" algn="l"/>
                <a:tab pos="1593850" algn="l"/>
                <a:tab pos="1912938" algn="l"/>
                <a:tab pos="2232025" algn="l"/>
                <a:tab pos="2551113" algn="l"/>
                <a:tab pos="2870200" algn="l"/>
                <a:tab pos="3189288" algn="l"/>
                <a:tab pos="3508375" algn="l"/>
                <a:tab pos="3827463" algn="l"/>
                <a:tab pos="4146550" algn="l"/>
                <a:tab pos="4465638" algn="l"/>
                <a:tab pos="4784725" algn="l"/>
                <a:tab pos="5103813" algn="l"/>
                <a:tab pos="5422900" algn="l"/>
                <a:tab pos="5741988" algn="l"/>
                <a:tab pos="6061075" algn="l"/>
                <a:tab pos="6380163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1pPr>
            <a:lvl2pPr>
              <a:tabLst>
                <a:tab pos="0" algn="l"/>
                <a:tab pos="176213" algn="l"/>
                <a:tab pos="317500" algn="l"/>
                <a:tab pos="636588" algn="l"/>
                <a:tab pos="955675" algn="l"/>
                <a:tab pos="1274763" algn="l"/>
                <a:tab pos="1593850" algn="l"/>
                <a:tab pos="1912938" algn="l"/>
                <a:tab pos="2232025" algn="l"/>
                <a:tab pos="2551113" algn="l"/>
                <a:tab pos="2870200" algn="l"/>
                <a:tab pos="3189288" algn="l"/>
                <a:tab pos="3508375" algn="l"/>
                <a:tab pos="3827463" algn="l"/>
                <a:tab pos="4146550" algn="l"/>
                <a:tab pos="4465638" algn="l"/>
                <a:tab pos="4784725" algn="l"/>
                <a:tab pos="5103813" algn="l"/>
                <a:tab pos="5422900" algn="l"/>
                <a:tab pos="5741988" algn="l"/>
                <a:tab pos="6061075" algn="l"/>
                <a:tab pos="6380163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2pPr>
            <a:lvl3pPr>
              <a:tabLst>
                <a:tab pos="0" algn="l"/>
                <a:tab pos="176213" algn="l"/>
                <a:tab pos="317500" algn="l"/>
                <a:tab pos="636588" algn="l"/>
                <a:tab pos="955675" algn="l"/>
                <a:tab pos="1274763" algn="l"/>
                <a:tab pos="1593850" algn="l"/>
                <a:tab pos="1912938" algn="l"/>
                <a:tab pos="2232025" algn="l"/>
                <a:tab pos="2551113" algn="l"/>
                <a:tab pos="2870200" algn="l"/>
                <a:tab pos="3189288" algn="l"/>
                <a:tab pos="3508375" algn="l"/>
                <a:tab pos="3827463" algn="l"/>
                <a:tab pos="4146550" algn="l"/>
                <a:tab pos="4465638" algn="l"/>
                <a:tab pos="4784725" algn="l"/>
                <a:tab pos="5103813" algn="l"/>
                <a:tab pos="5422900" algn="l"/>
                <a:tab pos="5741988" algn="l"/>
                <a:tab pos="6061075" algn="l"/>
                <a:tab pos="6380163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3pPr>
            <a:lvl4pPr>
              <a:tabLst>
                <a:tab pos="0" algn="l"/>
                <a:tab pos="176213" algn="l"/>
                <a:tab pos="317500" algn="l"/>
                <a:tab pos="636588" algn="l"/>
                <a:tab pos="955675" algn="l"/>
                <a:tab pos="1274763" algn="l"/>
                <a:tab pos="1593850" algn="l"/>
                <a:tab pos="1912938" algn="l"/>
                <a:tab pos="2232025" algn="l"/>
                <a:tab pos="2551113" algn="l"/>
                <a:tab pos="2870200" algn="l"/>
                <a:tab pos="3189288" algn="l"/>
                <a:tab pos="3508375" algn="l"/>
                <a:tab pos="3827463" algn="l"/>
                <a:tab pos="4146550" algn="l"/>
                <a:tab pos="4465638" algn="l"/>
                <a:tab pos="4784725" algn="l"/>
                <a:tab pos="5103813" algn="l"/>
                <a:tab pos="5422900" algn="l"/>
                <a:tab pos="5741988" algn="l"/>
                <a:tab pos="6061075" algn="l"/>
                <a:tab pos="6380163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4pPr>
            <a:lvl5pPr>
              <a:tabLst>
                <a:tab pos="0" algn="l"/>
                <a:tab pos="176213" algn="l"/>
                <a:tab pos="317500" algn="l"/>
                <a:tab pos="636588" algn="l"/>
                <a:tab pos="955675" algn="l"/>
                <a:tab pos="1274763" algn="l"/>
                <a:tab pos="1593850" algn="l"/>
                <a:tab pos="1912938" algn="l"/>
                <a:tab pos="2232025" algn="l"/>
                <a:tab pos="2551113" algn="l"/>
                <a:tab pos="2870200" algn="l"/>
                <a:tab pos="3189288" algn="l"/>
                <a:tab pos="3508375" algn="l"/>
                <a:tab pos="3827463" algn="l"/>
                <a:tab pos="4146550" algn="l"/>
                <a:tab pos="4465638" algn="l"/>
                <a:tab pos="4784725" algn="l"/>
                <a:tab pos="5103813" algn="l"/>
                <a:tab pos="5422900" algn="l"/>
                <a:tab pos="5741988" algn="l"/>
                <a:tab pos="6061075" algn="l"/>
                <a:tab pos="6380163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76213" algn="l"/>
                <a:tab pos="317500" algn="l"/>
                <a:tab pos="636588" algn="l"/>
                <a:tab pos="955675" algn="l"/>
                <a:tab pos="1274763" algn="l"/>
                <a:tab pos="1593850" algn="l"/>
                <a:tab pos="1912938" algn="l"/>
                <a:tab pos="2232025" algn="l"/>
                <a:tab pos="2551113" algn="l"/>
                <a:tab pos="2870200" algn="l"/>
                <a:tab pos="3189288" algn="l"/>
                <a:tab pos="3508375" algn="l"/>
                <a:tab pos="3827463" algn="l"/>
                <a:tab pos="4146550" algn="l"/>
                <a:tab pos="4465638" algn="l"/>
                <a:tab pos="4784725" algn="l"/>
                <a:tab pos="5103813" algn="l"/>
                <a:tab pos="5422900" algn="l"/>
                <a:tab pos="5741988" algn="l"/>
                <a:tab pos="6061075" algn="l"/>
                <a:tab pos="6380163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76213" algn="l"/>
                <a:tab pos="317500" algn="l"/>
                <a:tab pos="636588" algn="l"/>
                <a:tab pos="955675" algn="l"/>
                <a:tab pos="1274763" algn="l"/>
                <a:tab pos="1593850" algn="l"/>
                <a:tab pos="1912938" algn="l"/>
                <a:tab pos="2232025" algn="l"/>
                <a:tab pos="2551113" algn="l"/>
                <a:tab pos="2870200" algn="l"/>
                <a:tab pos="3189288" algn="l"/>
                <a:tab pos="3508375" algn="l"/>
                <a:tab pos="3827463" algn="l"/>
                <a:tab pos="4146550" algn="l"/>
                <a:tab pos="4465638" algn="l"/>
                <a:tab pos="4784725" algn="l"/>
                <a:tab pos="5103813" algn="l"/>
                <a:tab pos="5422900" algn="l"/>
                <a:tab pos="5741988" algn="l"/>
                <a:tab pos="6061075" algn="l"/>
                <a:tab pos="6380163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76213" algn="l"/>
                <a:tab pos="317500" algn="l"/>
                <a:tab pos="636588" algn="l"/>
                <a:tab pos="955675" algn="l"/>
                <a:tab pos="1274763" algn="l"/>
                <a:tab pos="1593850" algn="l"/>
                <a:tab pos="1912938" algn="l"/>
                <a:tab pos="2232025" algn="l"/>
                <a:tab pos="2551113" algn="l"/>
                <a:tab pos="2870200" algn="l"/>
                <a:tab pos="3189288" algn="l"/>
                <a:tab pos="3508375" algn="l"/>
                <a:tab pos="3827463" algn="l"/>
                <a:tab pos="4146550" algn="l"/>
                <a:tab pos="4465638" algn="l"/>
                <a:tab pos="4784725" algn="l"/>
                <a:tab pos="5103813" algn="l"/>
                <a:tab pos="5422900" algn="l"/>
                <a:tab pos="5741988" algn="l"/>
                <a:tab pos="6061075" algn="l"/>
                <a:tab pos="6380163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176213" algn="l"/>
                <a:tab pos="317500" algn="l"/>
                <a:tab pos="636588" algn="l"/>
                <a:tab pos="955675" algn="l"/>
                <a:tab pos="1274763" algn="l"/>
                <a:tab pos="1593850" algn="l"/>
                <a:tab pos="1912938" algn="l"/>
                <a:tab pos="2232025" algn="l"/>
                <a:tab pos="2551113" algn="l"/>
                <a:tab pos="2870200" algn="l"/>
                <a:tab pos="3189288" algn="l"/>
                <a:tab pos="3508375" algn="l"/>
                <a:tab pos="3827463" algn="l"/>
                <a:tab pos="4146550" algn="l"/>
                <a:tab pos="4465638" algn="l"/>
                <a:tab pos="4784725" algn="l"/>
                <a:tab pos="5103813" algn="l"/>
                <a:tab pos="5422900" algn="l"/>
                <a:tab pos="5741988" algn="l"/>
                <a:tab pos="6061075" algn="l"/>
                <a:tab pos="6380163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  <a:defRPr/>
            </a:pPr>
            <a:r>
              <a:rPr lang="en-US" sz="1800" b="1" dirty="0" smtClean="0">
                <a:latin typeface="Calibri" panose="020F0502020204030204" pitchFamily="34" charset="0"/>
              </a:rPr>
              <a:t>Lux</a:t>
            </a:r>
            <a:r>
              <a:rPr lang="sl-SI" sz="1800" dirty="0" smtClean="0">
                <a:latin typeface="Calibri" panose="020F0502020204030204" pitchFamily="34" charset="0"/>
              </a:rPr>
              <a:t> is</a:t>
            </a:r>
            <a:r>
              <a:rPr lang="en-US" sz="1800" dirty="0" smtClean="0">
                <a:latin typeface="Calibri" panose="020F0502020204030204" pitchFamily="34" charset="0"/>
              </a:rPr>
              <a:t> unit of illumination</a:t>
            </a:r>
            <a:r>
              <a:rPr lang="sl-SI" sz="1800" dirty="0" smtClean="0">
                <a:latin typeface="Calibri" panose="020F0502020204030204" pitchFamily="34" charset="0"/>
              </a:rPr>
              <a:t>.</a:t>
            </a:r>
            <a:r>
              <a:rPr lang="en-US" sz="1800" dirty="0" smtClean="0">
                <a:latin typeface="Calibri" panose="020F0502020204030204" pitchFamily="34" charset="0"/>
              </a:rPr>
              <a:t> One lux is the amount of illumination provided when one </a:t>
            </a:r>
            <a:r>
              <a:rPr lang="sl-SI" sz="1800" dirty="0" smtClean="0">
                <a:latin typeface="Calibri" panose="020F0502020204030204" pitchFamily="34" charset="0"/>
              </a:rPr>
              <a:t>lumen</a:t>
            </a:r>
            <a:r>
              <a:rPr lang="en-US" sz="1800" dirty="0" smtClean="0">
                <a:latin typeface="Calibri" panose="020F0502020204030204" pitchFamily="34" charset="0"/>
              </a:rPr>
              <a:t> is evenly distributed over an area of one </a:t>
            </a:r>
            <a:r>
              <a:rPr lang="sl-SI" sz="1800" dirty="0" smtClean="0">
                <a:latin typeface="Calibri" panose="020F0502020204030204" pitchFamily="34" charset="0"/>
              </a:rPr>
              <a:t>square metre</a:t>
            </a:r>
            <a:r>
              <a:rPr lang="en-US" sz="1800" dirty="0" smtClean="0">
                <a:latin typeface="Calibri" panose="020F0502020204030204" pitchFamily="34" charset="0"/>
              </a:rPr>
              <a:t>.</a:t>
            </a:r>
            <a:endParaRPr lang="sl-SI" sz="1800" dirty="0" smtClean="0">
              <a:latin typeface="Calibri" panose="020F0502020204030204" pitchFamily="34" charset="0"/>
            </a:endParaRPr>
          </a:p>
          <a:p>
            <a:pPr algn="ctr">
              <a:spcBef>
                <a:spcPts val="875"/>
              </a:spcBef>
              <a:buClrTx/>
              <a:buFontTx/>
              <a:buNone/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One lux is equal to one lumen per square meter:</a:t>
            </a:r>
            <a:endParaRPr lang="sl-SI" sz="1800" dirty="0" smtClean="0">
              <a:latin typeface="Calibri" panose="020F0502020204030204" pitchFamily="34" charset="0"/>
            </a:endParaRPr>
          </a:p>
          <a:p>
            <a:pPr algn="ctr">
              <a:spcBef>
                <a:spcPts val="875"/>
              </a:spcBef>
              <a:buClrTx/>
              <a:buFontTx/>
              <a:buNone/>
              <a:defRPr/>
            </a:pPr>
            <a:r>
              <a:rPr lang="sl-SI" sz="1800" dirty="0" smtClean="0"/>
              <a:t>   </a:t>
            </a:r>
            <a:r>
              <a:rPr lang="en-US" sz="1800" dirty="0" smtClean="0"/>
              <a:t>  1 lx = 1 lm/m</a:t>
            </a:r>
            <a:r>
              <a:rPr lang="en-US" sz="1800" baseline="30000" dirty="0" smtClean="0"/>
              <a:t>2</a:t>
            </a:r>
            <a:endParaRPr lang="sl-SI" sz="1800" baseline="30000" dirty="0" smtClean="0"/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sl-SI" altLang="sl-SI" sz="1200" baseline="30000" dirty="0" smtClean="0">
              <a:latin typeface="Times New Roman" pitchFamily="16" charset="0"/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 typeface="Times New Roman" pitchFamily="16" charset="0"/>
              <a:buNone/>
              <a:defRPr/>
            </a:pPr>
            <a:endParaRPr lang="sl-SI" altLang="sl-SI" sz="1200" dirty="0" smtClean="0">
              <a:solidFill>
                <a:schemeClr val="tx1"/>
              </a:solidFill>
              <a:cs typeface="Times New Roman" pitchFamily="16" charset="0"/>
            </a:endParaRPr>
          </a:p>
          <a:p>
            <a:pPr algn="just">
              <a:spcBef>
                <a:spcPts val="875"/>
              </a:spcBef>
              <a:buClrTx/>
              <a:buFontTx/>
              <a:buNone/>
              <a:defRPr/>
            </a:pPr>
            <a:endParaRPr lang="ca-ES" altLang="sl-SI" sz="1200" dirty="0" smtClean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79862" y="6970897"/>
            <a:ext cx="6916737" cy="1196836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>
            <a:solidFill>
              <a:schemeClr val="tx1"/>
            </a:solidFill>
          </a:ln>
          <a:effectLst/>
        </p:spPr>
        <p:txBody>
          <a:bodyPr lIns="280800" tIns="140400" rIns="280800" bIns="280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sl-SI" altLang="sl-SI" sz="2400" b="1" dirty="0" smtClean="0">
                <a:latin typeface="Rockwell" panose="02060603020205020403" pitchFamily="18" charset="0"/>
                <a:cs typeface="Times New Roman" pitchFamily="16" charset="0"/>
              </a:rPr>
              <a:t>RESULTS</a:t>
            </a:r>
            <a:endParaRPr lang="ca-ES" altLang="sl-SI" sz="2400" b="1" dirty="0" smtClean="0">
              <a:latin typeface="Rockwell" panose="02060603020205020403" pitchFamily="18" charset="0"/>
              <a:cs typeface="Times New Roman" pitchFamily="16" charset="0"/>
            </a:endParaRPr>
          </a:p>
          <a:p>
            <a:pPr>
              <a:spcBef>
                <a:spcPts val="175"/>
              </a:spcBef>
              <a:buClrTx/>
              <a:buFontTx/>
              <a:buNone/>
              <a:defRPr/>
            </a:pPr>
            <a:endParaRPr lang="ca-ES" altLang="sl-SI" sz="1400" dirty="0" smtClean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dirty="0" smtClean="0">
              <a:solidFill>
                <a:srgbClr val="80808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r>
              <a:rPr lang="sl-SI" altLang="sl-SI" sz="1800" u="sng" dirty="0" smtClean="0">
                <a:latin typeface="Calibri" panose="020F0502020204030204" pitchFamily="34" charset="0"/>
                <a:cs typeface="Times New Roman" pitchFamily="16" charset="0"/>
              </a:rPr>
              <a:t>Measurements from Iceland </a:t>
            </a: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 marL="171450" indent="-171450">
              <a:spcBef>
                <a:spcPts val="125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sl-SI" altLang="sl-SI" sz="1800" dirty="0" smtClean="0">
                <a:latin typeface="Calibri" panose="020F0502020204030204" pitchFamily="34" charset="0"/>
                <a:cs typeface="Times New Roman" pitchFamily="16" charset="0"/>
              </a:rPr>
              <a:t>Measuring date:  March 18th, 2020 (cloudy day)</a:t>
            </a: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r>
              <a:rPr lang="sl-SI" altLang="sl-SI" sz="1800" dirty="0" smtClean="0">
                <a:latin typeface="Calibri" panose="020F0502020204030204" pitchFamily="34" charset="0"/>
                <a:cs typeface="Times New Roman" pitchFamily="16" charset="0"/>
              </a:rPr>
              <a:t>                                    March 19th, 2020 (sunny day)</a:t>
            </a: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sz="1800" dirty="0" smtClean="0">
              <a:latin typeface="Calibri" panose="020F0502020204030204" pitchFamily="34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sz="1800" dirty="0" smtClean="0">
              <a:latin typeface="Calibri" panose="020F0502020204030204" pitchFamily="34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sz="1800" dirty="0" smtClean="0">
              <a:latin typeface="Calibri" panose="020F0502020204030204" pitchFamily="34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sz="1800" dirty="0" smtClean="0">
              <a:latin typeface="Calibri" panose="020F0502020204030204" pitchFamily="34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sz="1800" dirty="0" smtClean="0">
              <a:latin typeface="Calibri" panose="020F0502020204030204" pitchFamily="34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r>
              <a:rPr lang="sl-SI" sz="1800" dirty="0" smtClean="0">
                <a:latin typeface="Calibri" panose="020F0502020204030204" pitchFamily="34" charset="0"/>
              </a:rPr>
              <a:t>*</a:t>
            </a:r>
            <a:r>
              <a:rPr lang="en-US" sz="1800" dirty="0" smtClean="0">
                <a:latin typeface="Calibri" panose="020F0502020204030204" pitchFamily="34" charset="0"/>
              </a:rPr>
              <a:t>It got cloudy after 14:0</a:t>
            </a:r>
            <a:r>
              <a:rPr lang="sl-SI" sz="1800" dirty="0" smtClean="0">
                <a:latin typeface="Calibri" panose="020F0502020204030204" pitchFamily="34" charset="0"/>
              </a:rPr>
              <a:t>0</a:t>
            </a: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altLang="sl-SI" sz="1800" dirty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r>
              <a:rPr lang="sl-SI" altLang="sl-SI" sz="1800" u="sng" dirty="0" smtClean="0">
                <a:latin typeface="Calibri" panose="020F0502020204030204" pitchFamily="34" charset="0"/>
                <a:cs typeface="Times New Roman" pitchFamily="16" charset="0"/>
              </a:rPr>
              <a:t>Measurements from Slovenia</a:t>
            </a:r>
            <a:endParaRPr lang="ca-ES" altLang="sl-SI" u="sng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altLang="sl-SI" dirty="0" smtClean="0">
              <a:latin typeface="Times New Roman" pitchFamily="16" charset="0"/>
              <a:cs typeface="Times New Roman" pitchFamily="16" charset="0"/>
            </a:endParaRP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r>
              <a:rPr lang="sl-SI" altLang="sl-SI" sz="1800" dirty="0" smtClean="0">
                <a:latin typeface="Calibri" panose="020F0502020204030204" pitchFamily="34" charset="0"/>
                <a:cs typeface="Times New Roman" pitchFamily="16" charset="0"/>
              </a:rPr>
              <a:t>We also measure illuminace one sunny day in Slovenia.</a:t>
            </a:r>
          </a:p>
          <a:p>
            <a:pPr>
              <a:spcBef>
                <a:spcPts val="125"/>
              </a:spcBef>
              <a:buClrTx/>
              <a:buFontTx/>
              <a:buNone/>
              <a:defRPr/>
            </a:pPr>
            <a:endParaRPr lang="sl-SI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 marL="285750" indent="-285750">
              <a:spcBef>
                <a:spcPts val="125"/>
              </a:spcBef>
              <a:buClrTx/>
              <a:buFont typeface="Wingdings" panose="05000000000000000000" pitchFamily="2" charset="2"/>
              <a:buChar char="v"/>
              <a:defRPr/>
            </a:pPr>
            <a:r>
              <a:rPr lang="sl-SI" altLang="sl-SI" sz="1800" dirty="0" smtClean="0">
                <a:latin typeface="Calibri" panose="020F0502020204030204" pitchFamily="34" charset="0"/>
                <a:cs typeface="Times New Roman" pitchFamily="16" charset="0"/>
              </a:rPr>
              <a:t>Date: March 14th, 2020</a:t>
            </a:r>
            <a:endParaRPr lang="ca-ES" altLang="sl-SI" sz="1800" dirty="0" smtClean="0">
              <a:latin typeface="Calibri" panose="020F0502020204030204" pitchFamily="34" charset="0"/>
              <a:cs typeface="Times New Roman" pitchFamily="16" charset="0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721471" y="14089493"/>
            <a:ext cx="5909073" cy="301318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280800" tIns="140400" rIns="280800" bIns="280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875"/>
              </a:spcBef>
              <a:buClrTx/>
              <a:buFontTx/>
              <a:buNone/>
            </a:pPr>
            <a:r>
              <a:rPr lang="sl-SI" altLang="sl-SI" sz="2400" b="1" dirty="0">
                <a:solidFill>
                  <a:srgbClr val="000000"/>
                </a:solidFill>
                <a:latin typeface="Rockwell" pitchFamily="18" charset="0"/>
                <a:cs typeface="Times New Roman" pitchFamily="18" charset="0"/>
              </a:rPr>
              <a:t>CONCLUSION</a:t>
            </a:r>
            <a:endParaRPr lang="ca-ES" altLang="sl-SI" sz="2400" b="1" dirty="0">
              <a:solidFill>
                <a:srgbClr val="000000"/>
              </a:solidFill>
              <a:latin typeface="Rockwell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13"/>
              </a:spcBef>
              <a:buClrTx/>
              <a:buFontTx/>
              <a:buNone/>
            </a:pPr>
            <a:endParaRPr lang="ca-ES" altLang="sl-SI" sz="9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125"/>
              </a:spcBef>
              <a:buClrTx/>
              <a:buFontTx/>
              <a:buNone/>
            </a:pPr>
            <a:r>
              <a:rPr lang="ca-ES" altLang="sl-SI" sz="1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From our results, we can conclude </a:t>
            </a:r>
            <a:r>
              <a:rPr lang="ca-ES" altLang="sl-SI" sz="18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that</a:t>
            </a:r>
            <a:r>
              <a:rPr lang="sl-SI" altLang="sl-SI" sz="18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the illuminance  in Slovenia is  higher than in Iceland. </a:t>
            </a:r>
          </a:p>
          <a:p>
            <a:pPr algn="ctr" eaLnBrk="1" hangingPunct="1">
              <a:spcBef>
                <a:spcPts val="125"/>
              </a:spcBef>
              <a:buClrTx/>
              <a:buFontTx/>
              <a:buNone/>
            </a:pPr>
            <a:r>
              <a:rPr lang="sl-SI" altLang="sl-SI" sz="18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B</a:t>
            </a:r>
            <a:r>
              <a:rPr lang="en-US" altLang="sl-SI" sz="1800" dirty="0" err="1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ecause</a:t>
            </a:r>
            <a:r>
              <a:rPr lang="en-US" altLang="sl-SI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the difference is large, we conclude that</a:t>
            </a:r>
            <a:r>
              <a:rPr lang="sl-SI" altLang="sl-SI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en-US" altLang="sl-SI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sl-SI" altLang="sl-SI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light levels </a:t>
            </a:r>
            <a:r>
              <a:rPr lang="en-US" altLang="sl-SI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does not depend only on the weather</a:t>
            </a:r>
            <a:r>
              <a:rPr lang="sl-SI" altLang="sl-SI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but</a:t>
            </a:r>
            <a:r>
              <a:rPr lang="en-US" altLang="sl-SI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 also  on the location of the country</a:t>
            </a:r>
            <a:r>
              <a:rPr lang="sl-SI" altLang="sl-SI" sz="1800" dirty="0" smtClean="0">
                <a:solidFill>
                  <a:srgbClr val="000000"/>
                </a:solidFill>
                <a:latin typeface="Calibri" panose="020F0502020204030204" pitchFamily="34" charset="0"/>
                <a:cs typeface="Times New Roman" pitchFamily="18" charset="0"/>
              </a:rPr>
              <a:t>.</a:t>
            </a:r>
            <a:endParaRPr lang="ca-ES" altLang="sl-SI" sz="1800" dirty="0">
              <a:solidFill>
                <a:srgbClr val="80808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eaLnBrk="1" hangingPunct="1">
              <a:spcBef>
                <a:spcPts val="125"/>
              </a:spcBef>
              <a:buClrTx/>
              <a:buFontTx/>
              <a:buNone/>
            </a:pPr>
            <a:endParaRPr lang="ca-ES" altLang="sl-SI" dirty="0">
              <a:solidFill>
                <a:srgbClr val="8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419100" y="1808163"/>
            <a:ext cx="14087475" cy="461962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40" tIns="84240" rIns="84240" bIns="84240" anchor="ctr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1188"/>
              </a:spcBef>
              <a:spcAft>
                <a:spcPts val="188"/>
              </a:spcAft>
              <a:buClrTx/>
              <a:buFontTx/>
              <a:buNone/>
            </a:pPr>
            <a:r>
              <a:rPr lang="sl-SI" altLang="sl-SI" sz="1900" b="1" dirty="0">
                <a:solidFill>
                  <a:srgbClr val="000000"/>
                </a:solidFill>
                <a:latin typeface="Calibri" pitchFamily="34" charset="0"/>
              </a:rPr>
              <a:t>GROUP 10 from Slovenia- Faculty of Education Ljubljana: Lucija Štihec, Miha Babič, Tjaša Sedlar, Maša Grm, Tina Debevc</a:t>
            </a:r>
            <a:endParaRPr lang="ca-ES" altLang="sl-SI" sz="19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8178" y="17390714"/>
            <a:ext cx="4619153" cy="1787436"/>
          </a:xfrm>
          <a:prstGeom prst="rect">
            <a:avLst/>
          </a:prstGeom>
          <a:ln w="38100">
            <a:prstDash val="sysDash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280800" tIns="140400" rIns="280800" bIns="280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  <a:defRPr/>
            </a:pPr>
            <a:r>
              <a:rPr lang="sl-SI" altLang="sl-SI" sz="2400" b="1" dirty="0" smtClean="0">
                <a:solidFill>
                  <a:schemeClr val="tx1"/>
                </a:solidFill>
                <a:latin typeface="Rockwell" panose="02060603020205020403" pitchFamily="18" charset="0"/>
                <a:cs typeface="Times New Roman" pitchFamily="16" charset="0"/>
              </a:rPr>
              <a:t>REFERENCES</a:t>
            </a:r>
            <a:endParaRPr lang="ca-ES" altLang="sl-SI" sz="2400" b="1" dirty="0" smtClean="0">
              <a:solidFill>
                <a:schemeClr val="tx1"/>
              </a:solidFill>
              <a:latin typeface="Rockwell" panose="02060603020205020403" pitchFamily="18" charset="0"/>
              <a:cs typeface="Times New Roman" pitchFamily="16" charset="0"/>
            </a:endParaRPr>
          </a:p>
          <a:p>
            <a:pPr>
              <a:spcBef>
                <a:spcPts val="113"/>
              </a:spcBef>
              <a:buClrTx/>
              <a:buFontTx/>
              <a:buNone/>
              <a:defRPr/>
            </a:pPr>
            <a:endParaRPr lang="ca-ES" altLang="sl-SI" sz="1200" dirty="0" smtClean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marL="171450" indent="-171450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sl-SI" sz="1400" dirty="0" smtClean="0">
                <a:solidFill>
                  <a:schemeClr val="tx1"/>
                </a:solidFill>
              </a:rPr>
              <a:t>https://www.britannica.com/science/lux (8.4.2020)</a:t>
            </a:r>
          </a:p>
          <a:p>
            <a:pPr>
              <a:spcBef>
                <a:spcPts val="113"/>
              </a:spcBef>
              <a:buClrTx/>
              <a:buFontTx/>
              <a:buNone/>
              <a:defRPr/>
            </a:pPr>
            <a:endParaRPr lang="sl-SI" altLang="sl-SI" sz="1400" dirty="0" smtClean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  <a:p>
            <a:pPr marL="171450" indent="-171450">
              <a:spcBef>
                <a:spcPts val="113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sl-SI" sz="1400" dirty="0" smtClean="0">
                <a:solidFill>
                  <a:schemeClr val="tx1"/>
                </a:solidFill>
              </a:rPr>
              <a:t>https://en.wikipedia.org/wiki/Daylight (8.4.2020)</a:t>
            </a:r>
          </a:p>
          <a:p>
            <a:pPr>
              <a:spcBef>
                <a:spcPts val="113"/>
              </a:spcBef>
              <a:buClrTx/>
              <a:buFontTx/>
              <a:buNone/>
              <a:defRPr/>
            </a:pPr>
            <a:endParaRPr lang="ca-ES" altLang="sl-SI" sz="1200" dirty="0" smtClean="0">
              <a:solidFill>
                <a:schemeClr val="tx1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50863" y="458788"/>
            <a:ext cx="13658850" cy="771525"/>
          </a:xfrm>
          <a:prstGeom prst="rect">
            <a:avLst/>
          </a:prstGeom>
          <a:solidFill>
            <a:srgbClr val="4D4D4D"/>
          </a:solidFill>
          <a:ln>
            <a:noFill/>
          </a:ln>
          <a:effectLst>
            <a:outerShdw dist="17819" dir="2700000" algn="ctr" rotWithShape="0">
              <a:srgbClr val="2E2E2E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000">
                <a:solidFill>
                  <a:schemeClr val="bg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2000"/>
              </a:spcBef>
              <a:buClrTx/>
              <a:buFontTx/>
              <a:buNone/>
            </a:pPr>
            <a:r>
              <a:rPr lang="sl-SI" altLang="sl-SI" sz="4400" dirty="0" smtClean="0">
                <a:solidFill>
                  <a:srgbClr val="FFFFFF"/>
                </a:solidFill>
                <a:effectLst>
                  <a:reflection blurRad="6350" stA="55000" endA="300" endPos="45500" dir="5400000" sy="-100000" algn="bl" rotWithShape="0"/>
                </a:effectLst>
                <a:latin typeface="Stencil" pitchFamily="82" charset="0"/>
                <a:cs typeface="Times New Roman" pitchFamily="18" charset="0"/>
              </a:rPr>
              <a:t>ILLUMINANCE</a:t>
            </a:r>
            <a:endParaRPr lang="ca-ES" altLang="sl-SI" sz="4400" dirty="0">
              <a:solidFill>
                <a:srgbClr val="FFFFFF"/>
              </a:solidFill>
              <a:effectLst>
                <a:reflection blurRad="6350" stA="55000" endA="300" endPos="45500" dir="5400000" sy="-100000" algn="bl" rotWithShape="0"/>
              </a:effectLst>
              <a:latin typeface="Stencil" pitchFamily="82" charset="0"/>
              <a:cs typeface="Times New Roman" pitchFamily="18" charset="0"/>
            </a:endParaRPr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276225" y="65088"/>
            <a:ext cx="4349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276225" y="65088"/>
            <a:ext cx="434975" cy="42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 altLang="sl-SI"/>
          </a:p>
        </p:txBody>
      </p:sp>
      <p:pic>
        <p:nvPicPr>
          <p:cNvPr id="2061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827" y="4378336"/>
            <a:ext cx="3079749" cy="17795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85507"/>
              </p:ext>
            </p:extLst>
          </p:nvPr>
        </p:nvGraphicFramePr>
        <p:xfrm>
          <a:off x="8018011" y="9982532"/>
          <a:ext cx="6040437" cy="331311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013479"/>
                <a:gridCol w="2013479"/>
                <a:gridCol w="2013479"/>
              </a:tblGrid>
              <a:tr h="1008338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>
                          <a:solidFill>
                            <a:schemeClr val="bg1"/>
                          </a:solidFill>
                        </a:rPr>
                        <a:t>MEASUREMENT TIME</a:t>
                      </a:r>
                      <a:endParaRPr lang="sl-SI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4" marR="91434" marT="45730" marB="4573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CLOUDY DAY</a:t>
                      </a:r>
                      <a:endParaRPr lang="sl-SI" sz="1800" dirty="0"/>
                    </a:p>
                  </a:txBody>
                  <a:tcPr marL="91434" marR="91434" marT="45730" marB="45730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SUNNY DAY </a:t>
                      </a:r>
                      <a:r>
                        <a:rPr lang="sl-SI" sz="18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sl-SI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4" marR="91434" marT="45730" marB="4573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76193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9:00</a:t>
                      </a:r>
                      <a:endParaRPr lang="sl-SI" sz="1800" dirty="0"/>
                    </a:p>
                  </a:txBody>
                  <a:tcPr marL="91434" marR="91434" marT="45730" marB="4573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326 LUX</a:t>
                      </a:r>
                      <a:endParaRPr lang="sl-SI" sz="1800" dirty="0"/>
                    </a:p>
                  </a:txBody>
                  <a:tcPr marL="91434" marR="9143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4083 LUX</a:t>
                      </a:r>
                      <a:endParaRPr lang="sl-SI" sz="1800" dirty="0"/>
                    </a:p>
                  </a:txBody>
                  <a:tcPr marL="91434" marR="91434" marT="45730" marB="4573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6193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12:00</a:t>
                      </a:r>
                      <a:endParaRPr lang="sl-SI" sz="1800" dirty="0"/>
                    </a:p>
                  </a:txBody>
                  <a:tcPr marL="91434" marR="91434" marT="45730" marB="4573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1451 LUX</a:t>
                      </a:r>
                      <a:endParaRPr lang="sl-SI" sz="1800" dirty="0"/>
                    </a:p>
                  </a:txBody>
                  <a:tcPr marL="91434" marR="9143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3910 LUX</a:t>
                      </a:r>
                      <a:endParaRPr lang="sl-SI" sz="1800" dirty="0"/>
                    </a:p>
                  </a:txBody>
                  <a:tcPr marL="91434" marR="91434" marT="45730" marB="4573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6193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15:00</a:t>
                      </a:r>
                      <a:endParaRPr lang="sl-SI" sz="1800" dirty="0"/>
                    </a:p>
                  </a:txBody>
                  <a:tcPr marL="91434" marR="91434" marT="45730" marB="4573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1930 LUX</a:t>
                      </a:r>
                      <a:endParaRPr lang="sl-SI" sz="1800" dirty="0"/>
                    </a:p>
                  </a:txBody>
                  <a:tcPr marL="91434" marR="91434" marT="45730" marB="457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1654 LUX</a:t>
                      </a:r>
                      <a:endParaRPr lang="sl-SI" sz="1800" dirty="0"/>
                    </a:p>
                  </a:txBody>
                  <a:tcPr marL="91434" marR="91434" marT="45730" marB="4573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76193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18:00</a:t>
                      </a:r>
                      <a:endParaRPr lang="sl-SI" sz="1800" dirty="0"/>
                    </a:p>
                  </a:txBody>
                  <a:tcPr marL="91434" marR="91434" marT="45730" marB="4573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896 LUX</a:t>
                      </a:r>
                      <a:endParaRPr lang="sl-SI" sz="1800" dirty="0"/>
                    </a:p>
                  </a:txBody>
                  <a:tcPr marL="91434" marR="91434" marT="45730" marB="45730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 smtClean="0"/>
                        <a:t>315 LUX</a:t>
                      </a:r>
                      <a:endParaRPr lang="sl-SI" sz="1800" dirty="0"/>
                    </a:p>
                  </a:txBody>
                  <a:tcPr marL="91434" marR="91434" marT="45730" marB="45730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675653" y="7810578"/>
            <a:ext cx="1608138" cy="1069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4" name="Picture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6188" y="-206375"/>
            <a:ext cx="2414587" cy="241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85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390525"/>
            <a:ext cx="1998662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176124"/>
              </p:ext>
            </p:extLst>
          </p:nvPr>
        </p:nvGraphicFramePr>
        <p:xfrm>
          <a:off x="1222971" y="6209426"/>
          <a:ext cx="4193530" cy="4262776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96765"/>
                <a:gridCol w="2096765"/>
              </a:tblGrid>
              <a:tr h="346323"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effectLst/>
                          <a:latin typeface="Calibri" panose="020F0502020204030204" pitchFamily="34" charset="0"/>
                        </a:rPr>
                        <a:t>Illuminance</a:t>
                      </a:r>
                    </a:p>
                  </a:txBody>
                  <a:tcPr marL="91432" marR="91432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1800" dirty="0">
                          <a:effectLst/>
                          <a:latin typeface="Calibri" panose="020F0502020204030204" pitchFamily="34" charset="0"/>
                        </a:rPr>
                        <a:t>Example</a:t>
                      </a:r>
                    </a:p>
                  </a:txBody>
                  <a:tcPr marL="91432" marR="91432" marT="45723" marB="45723" anchor="ctr"/>
                </a:tc>
              </a:tr>
              <a:tr h="346323">
                <a:tc>
                  <a:txBody>
                    <a:bodyPr/>
                    <a:lstStyle/>
                    <a:p>
                      <a:r>
                        <a:rPr lang="sl-SI" sz="1800" dirty="0">
                          <a:effectLst/>
                          <a:latin typeface="Calibri" panose="020F0502020204030204" pitchFamily="34" charset="0"/>
                        </a:rPr>
                        <a:t>111,000 lux</a:t>
                      </a:r>
                    </a:p>
                  </a:txBody>
                  <a:tcPr marL="91432" marR="91432" marT="45723" marB="45723" anchor="ctr"/>
                </a:tc>
                <a:tc>
                  <a:txBody>
                    <a:bodyPr/>
                    <a:lstStyle/>
                    <a:p>
                      <a:r>
                        <a:rPr lang="sl-SI" sz="1800" dirty="0">
                          <a:effectLst/>
                          <a:latin typeface="Calibri" panose="020F0502020204030204" pitchFamily="34" charset="0"/>
                        </a:rPr>
                        <a:t>Bright sunlight</a:t>
                      </a:r>
                    </a:p>
                  </a:txBody>
                  <a:tcPr marL="91432" marR="91432" marT="45723" marB="45723" anchor="ctr"/>
                </a:tc>
              </a:tr>
              <a:tr h="1125536">
                <a:tc>
                  <a:txBody>
                    <a:bodyPr/>
                    <a:lstStyle/>
                    <a:p>
                      <a:r>
                        <a:rPr lang="sl-SI" sz="1800" dirty="0">
                          <a:effectLst/>
                          <a:latin typeface="Calibri" panose="020F0502020204030204" pitchFamily="34" charset="0"/>
                        </a:rPr>
                        <a:t>20,000 lux</a:t>
                      </a:r>
                    </a:p>
                  </a:txBody>
                  <a:tcPr marL="91432" marR="91432" marT="45723" marB="45723" anchor="ctr"/>
                </a:tc>
                <a:tc>
                  <a:txBody>
                    <a:bodyPr/>
                    <a:lstStyle/>
                    <a:p>
                      <a:r>
                        <a:rPr lang="sl-SI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shade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 illuminated by entire clear </a:t>
                      </a:r>
                      <a:r>
                        <a:rPr lang="sl-SI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blue</a:t>
                      </a:r>
                      <a:r>
                        <a:rPr lang="sl-SI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sky</a:t>
                      </a:r>
                      <a:r>
                        <a:rPr lang="en-US" sz="1800" dirty="0" smtClean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midday</a:t>
                      </a:r>
                    </a:p>
                  </a:txBody>
                  <a:tcPr marL="91432" marR="91432" marT="45723" marB="45723" anchor="ctr"/>
                </a:tc>
              </a:tr>
              <a:tr h="606061">
                <a:tc>
                  <a:txBody>
                    <a:bodyPr/>
                    <a:lstStyle/>
                    <a:p>
                      <a:r>
                        <a:rPr lang="sl-SI" sz="1800">
                          <a:effectLst/>
                          <a:latin typeface="Calibri" panose="020F0502020204030204" pitchFamily="34" charset="0"/>
                        </a:rPr>
                        <a:t>1,000 - 2,000 lux</a:t>
                      </a:r>
                    </a:p>
                  </a:txBody>
                  <a:tcPr marL="91432" marR="91432" marT="45723" marB="45723" anchor="ctr"/>
                </a:tc>
                <a:tc>
                  <a:txBody>
                    <a:bodyPr/>
                    <a:lstStyle/>
                    <a:p>
                      <a:r>
                        <a:rPr lang="sl-SI" sz="1800" dirty="0">
                          <a:effectLst/>
                          <a:latin typeface="Calibri" panose="020F0502020204030204" pitchFamily="34" charset="0"/>
                        </a:rPr>
                        <a:t>Typical </a:t>
                      </a:r>
                      <a:r>
                        <a:rPr lang="sl-SI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overcast</a:t>
                      </a:r>
                      <a:r>
                        <a:rPr lang="sl-SI" sz="18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sl-SI" sz="1800" dirty="0" smtClean="0">
                          <a:effectLst/>
                          <a:latin typeface="Calibri" panose="020F0502020204030204" pitchFamily="34" charset="0"/>
                        </a:rPr>
                        <a:t>day (midday)</a:t>
                      </a:r>
                      <a:endParaRPr lang="sl-SI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432" marR="91432" marT="45723" marB="45723" anchor="ctr"/>
                </a:tc>
              </a:tr>
              <a:tr h="1125536">
                <a:tc>
                  <a:txBody>
                    <a:bodyPr/>
                    <a:lstStyle/>
                    <a:p>
                      <a:r>
                        <a:rPr lang="sl-SI" sz="1800" dirty="0">
                          <a:effectLst/>
                          <a:latin typeface="Calibri" panose="020F0502020204030204" pitchFamily="34" charset="0"/>
                        </a:rPr>
                        <a:t>400 lux</a:t>
                      </a:r>
                    </a:p>
                  </a:txBody>
                  <a:tcPr marL="91432" marR="91432" marT="45723" marB="45723" anchor="ctr"/>
                </a:tc>
                <a:tc>
                  <a:txBody>
                    <a:bodyPr/>
                    <a:lstStyle/>
                    <a:p>
                      <a:r>
                        <a:rPr lang="sl-SI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sunrise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 or </a:t>
                      </a:r>
                      <a:r>
                        <a:rPr lang="sl-SI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sunset</a:t>
                      </a:r>
                      <a:r>
                        <a:rPr lang="en-US" sz="1800" dirty="0">
                          <a:effectLst/>
                          <a:latin typeface="Calibri" panose="020F0502020204030204" pitchFamily="34" charset="0"/>
                        </a:rPr>
                        <a:t> on a clear day (ambient illumination)</a:t>
                      </a:r>
                    </a:p>
                  </a:txBody>
                  <a:tcPr marL="91432" marR="91432" marT="45723" marB="45723" anchor="ctr"/>
                </a:tc>
              </a:tr>
              <a:tr h="606061">
                <a:tc>
                  <a:txBody>
                    <a:bodyPr/>
                    <a:lstStyle/>
                    <a:p>
                      <a:r>
                        <a:rPr lang="sl-SI" sz="1800">
                          <a:effectLst/>
                          <a:latin typeface="Calibri" panose="020F0502020204030204" pitchFamily="34" charset="0"/>
                        </a:rPr>
                        <a:t>40 lux</a:t>
                      </a:r>
                    </a:p>
                  </a:txBody>
                  <a:tcPr marL="91432" marR="91432" marT="45723" marB="45723" anchor="ctr"/>
                </a:tc>
                <a:tc>
                  <a:txBody>
                    <a:bodyPr/>
                    <a:lstStyle/>
                    <a:p>
                      <a:r>
                        <a:rPr lang="sl-SI" sz="1800" dirty="0">
                          <a:effectLst/>
                          <a:latin typeface="Calibri" panose="020F0502020204030204" pitchFamily="34" charset="0"/>
                        </a:rPr>
                        <a:t>Fully overcast, sunset/sunrise</a:t>
                      </a:r>
                    </a:p>
                  </a:txBody>
                  <a:tcPr marL="91432" marR="91432" marT="45723" marB="45723" anchor="ctr"/>
                </a:tc>
              </a:tr>
            </a:tbl>
          </a:graphicData>
        </a:graphic>
      </p:graphicFrame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11200" y="10990841"/>
            <a:ext cx="5919344" cy="2652359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50000"/>
              </a:schemeClr>
            </a:solidFill>
          </a:ln>
          <a:effectLst/>
        </p:spPr>
        <p:txBody>
          <a:bodyPr lIns="280800" tIns="140400" rIns="280800" bIns="280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>
                <a:solidFill>
                  <a:srgbClr val="000000"/>
                </a:solidFill>
                <a:latin typeface="Arial" charset="0"/>
                <a:ea typeface="MS PGothic" pitchFamily="32" charset="-128"/>
              </a:defRPr>
            </a:lvl9pPr>
          </a:lstStyle>
          <a:p>
            <a:pPr algn="ctr">
              <a:spcBef>
                <a:spcPts val="875"/>
              </a:spcBef>
              <a:buClrTx/>
              <a:buFontTx/>
              <a:buNone/>
              <a:defRPr/>
            </a:pPr>
            <a:r>
              <a:rPr lang="sl-SI" altLang="sl-SI" sz="2400" b="1" dirty="0" smtClean="0">
                <a:latin typeface="Rockwell" panose="02060603020205020403" pitchFamily="18" charset="0"/>
                <a:cs typeface="Times New Roman" pitchFamily="16" charset="0"/>
              </a:rPr>
              <a:t>MATERIALS &amp; METHODS</a:t>
            </a:r>
          </a:p>
          <a:p>
            <a:pPr marL="285750" indent="-285750">
              <a:spcBef>
                <a:spcPts val="875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sl-SI" altLang="sl-SI" sz="1800" dirty="0" smtClean="0">
                <a:latin typeface="Calibri" panose="020F0502020204030204" pitchFamily="34" charset="0"/>
                <a:cs typeface="Times New Roman" pitchFamily="16" charset="0"/>
              </a:rPr>
              <a:t>for collecting data, we use  application called</a:t>
            </a:r>
          </a:p>
          <a:p>
            <a:pPr algn="ctr">
              <a:spcBef>
                <a:spcPts val="875"/>
              </a:spcBef>
              <a:buClrTx/>
              <a:buFont typeface="Times New Roman" pitchFamily="16" charset="0"/>
              <a:buNone/>
              <a:defRPr/>
            </a:pPr>
            <a:r>
              <a:rPr lang="sl-SI" altLang="sl-SI" sz="1800" dirty="0" smtClean="0">
                <a:latin typeface="Calibri" panose="020F0502020204030204" pitchFamily="34" charset="0"/>
                <a:cs typeface="Times New Roman" pitchFamily="16" charset="0"/>
              </a:rPr>
              <a:t> </a:t>
            </a:r>
            <a:r>
              <a:rPr lang="sl-SI" altLang="sl-SI" sz="1800" b="1" dirty="0" smtClean="0">
                <a:latin typeface="Calibri" panose="020F0502020204030204" pitchFamily="34" charset="0"/>
                <a:cs typeface="Times New Roman" pitchFamily="16" charset="0"/>
              </a:rPr>
              <a:t>Lux light meter</a:t>
            </a:r>
          </a:p>
          <a:p>
            <a:pPr marL="285750" indent="-285750" algn="ctr">
              <a:spcBef>
                <a:spcPts val="875"/>
              </a:spcBef>
              <a:buClrTx/>
              <a:buFont typeface="Wingdings" panose="05000000000000000000" pitchFamily="2" charset="2"/>
              <a:buChar char="Ø"/>
              <a:defRPr/>
            </a:pPr>
            <a:r>
              <a:rPr lang="en-US" sz="1800" dirty="0">
                <a:latin typeface="Calibri" panose="020F0502020204030204" pitchFamily="34" charset="0"/>
              </a:rPr>
              <a:t>the app made a measurement through the sensor and our job was just to read the </a:t>
            </a:r>
            <a:r>
              <a:rPr lang="en-US" sz="1800" dirty="0" smtClean="0">
                <a:latin typeface="Calibri" panose="020F0502020204030204" pitchFamily="34" charset="0"/>
              </a:rPr>
              <a:t>number</a:t>
            </a:r>
            <a:r>
              <a:rPr lang="sl-SI" sz="1800" dirty="0" smtClean="0">
                <a:latin typeface="Calibri" panose="020F0502020204030204" pitchFamily="34" charset="0"/>
              </a:rPr>
              <a:t>s</a:t>
            </a:r>
            <a:endParaRPr lang="sl-SI" altLang="sl-SI" sz="1800" b="1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 algn="ctr">
              <a:spcBef>
                <a:spcPts val="875"/>
              </a:spcBef>
              <a:buClrTx/>
              <a:buFont typeface="Times New Roman" pitchFamily="16" charset="0"/>
              <a:buNone/>
              <a:defRPr/>
            </a:pPr>
            <a:endParaRPr lang="sl-SI" altLang="sl-SI" sz="1800" b="1" dirty="0" smtClean="0">
              <a:latin typeface="Calibri" panose="020F0502020204030204" pitchFamily="34" charset="0"/>
              <a:cs typeface="Times New Roman" pitchFamily="16" charset="0"/>
            </a:endParaRPr>
          </a:p>
          <a:p>
            <a:pPr>
              <a:spcBef>
                <a:spcPts val="875"/>
              </a:spcBef>
              <a:buClrTx/>
              <a:buFontTx/>
              <a:buNone/>
              <a:defRPr/>
            </a:pPr>
            <a:endParaRPr lang="ca-ES" altLang="sl-SI" sz="1400" b="1" dirty="0" smtClean="0">
              <a:latin typeface="Times New Roman" pitchFamily="16" charset="0"/>
              <a:cs typeface="Times New Roman" pitchFamily="16" charset="0"/>
            </a:endParaRPr>
          </a:p>
        </p:txBody>
      </p:sp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03496" y="19489993"/>
            <a:ext cx="2770188" cy="155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92192" y="19466181"/>
            <a:ext cx="2768600" cy="15795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197993"/>
              </p:ext>
            </p:extLst>
          </p:nvPr>
        </p:nvGraphicFramePr>
        <p:xfrm>
          <a:off x="7794556" y="16354373"/>
          <a:ext cx="6493670" cy="182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246835"/>
                <a:gridCol w="3246835"/>
              </a:tblGrid>
              <a:tr h="302854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TIME</a:t>
                      </a:r>
                      <a:endParaRPr lang="sl-SI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MEASUREMENT</a:t>
                      </a:r>
                      <a:endParaRPr lang="sl-SI" dirty="0"/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6807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9:30</a:t>
                      </a:r>
                      <a:endParaRPr lang="sl-SI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8179 LUX</a:t>
                      </a:r>
                      <a:endParaRPr lang="sl-SI" dirty="0"/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6807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12:00</a:t>
                      </a:r>
                      <a:endParaRPr lang="sl-SI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11802 LUX</a:t>
                      </a:r>
                      <a:endParaRPr lang="sl-SI" dirty="0"/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6807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15:00</a:t>
                      </a:r>
                      <a:endParaRPr lang="sl-SI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8518 LUX</a:t>
                      </a:r>
                      <a:endParaRPr lang="sl-SI" dirty="0"/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6807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18:00</a:t>
                      </a:r>
                      <a:endParaRPr lang="sl-SI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183 LUX</a:t>
                      </a:r>
                      <a:endParaRPr lang="sl-SI" dirty="0"/>
                    </a:p>
                  </a:txBody>
                  <a:tcPr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triped Right Arrow 4"/>
          <p:cNvSpPr/>
          <p:nvPr/>
        </p:nvSpPr>
        <p:spPr bwMode="auto">
          <a:xfrm rot="19176886">
            <a:off x="5331038" y="5795958"/>
            <a:ext cx="3259508" cy="723900"/>
          </a:xfrm>
          <a:prstGeom prst="stripedRightArrow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sl-SI" sz="10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2" charset="-128"/>
            </a:endParaRPr>
          </a:p>
        </p:txBody>
      </p:sp>
      <p:pic>
        <p:nvPicPr>
          <p:cNvPr id="2112" name="Picture 6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0633" y="13643200"/>
            <a:ext cx="1785172" cy="89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PGothic"/>
        <a:cs typeface=""/>
      </a:majorFont>
      <a:minorFont>
        <a:latin typeface="Times New Roman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sl-SI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sl-SI" sz="10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PGothic" pitchFamily="3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7602</TotalTime>
  <Words>251</Words>
  <Application>Microsoft Office PowerPoint</Application>
  <PresentationFormat>Custom</PresentationFormat>
  <Paragraphs>106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Tina Debevc</cp:lastModifiedBy>
  <cp:revision>616</cp:revision>
  <cp:lastPrinted>2011-10-30T12:54:45Z</cp:lastPrinted>
  <dcterms:created xsi:type="dcterms:W3CDTF">2012-06-12T14:08:55Z</dcterms:created>
  <dcterms:modified xsi:type="dcterms:W3CDTF">2020-04-09T14:41:57Z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dor">
    <vt:lpwstr>Jordi Domènech</vt:lpwstr>
  </property>
</Properties>
</file>