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 id="269" r:id="rId15"/>
    <p:sldId id="270" r:id="rId16"/>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66D35B39-EB7F-4729-9A24-4BF64D949983}" type="datetimeFigureOut">
              <a:rPr lang="sl-SI" smtClean="0"/>
              <a:pPr/>
              <a:t>9. 04. 2020</a:t>
            </a:fld>
            <a:endParaRPr lang="sl-SI"/>
          </a:p>
        </p:txBody>
      </p:sp>
      <p:sp>
        <p:nvSpPr>
          <p:cNvPr id="17" name="Footer Placeholder 16"/>
          <p:cNvSpPr>
            <a:spLocks noGrp="1"/>
          </p:cNvSpPr>
          <p:nvPr>
            <p:ph type="ftr" sz="quarter" idx="11"/>
          </p:nvPr>
        </p:nvSpPr>
        <p:spPr/>
        <p:txBody>
          <a:bodyPr/>
          <a:lstStyle/>
          <a:p>
            <a:endParaRPr lang="sl-SI"/>
          </a:p>
        </p:txBody>
      </p:sp>
      <p:sp>
        <p:nvSpPr>
          <p:cNvPr id="29" name="Slide Number Placeholder 28"/>
          <p:cNvSpPr>
            <a:spLocks noGrp="1"/>
          </p:cNvSpPr>
          <p:nvPr>
            <p:ph type="sldNum" sz="quarter" idx="12"/>
          </p:nvPr>
        </p:nvSpPr>
        <p:spPr/>
        <p:txBody>
          <a:bodyPr/>
          <a:lstStyle/>
          <a:p>
            <a:fld id="{83BCDD80-C103-4A1A-91EB-AA993B1D5211}" type="slidenum">
              <a:rPr lang="sl-SI" smtClean="0"/>
              <a:pPr/>
              <a:t>‹#›</a:t>
            </a:fld>
            <a:endParaRPr lang="sl-SI"/>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6D35B39-EB7F-4729-9A24-4BF64D949983}" type="datetimeFigureOut">
              <a:rPr lang="sl-SI" smtClean="0"/>
              <a:pPr/>
              <a:t>9. 04. 2020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3BCDD80-C103-4A1A-91EB-AA993B1D5211}"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6D35B39-EB7F-4729-9A24-4BF64D949983}" type="datetimeFigureOut">
              <a:rPr lang="sl-SI" smtClean="0"/>
              <a:pPr/>
              <a:t>9. 04. 2020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3BCDD80-C103-4A1A-91EB-AA993B1D5211}"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6D35B39-EB7F-4729-9A24-4BF64D949983}" type="datetimeFigureOut">
              <a:rPr lang="sl-SI" smtClean="0"/>
              <a:pPr/>
              <a:t>9. 04. 2020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3BCDD80-C103-4A1A-91EB-AA993B1D5211}"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6D35B39-EB7F-4729-9A24-4BF64D949983}" type="datetimeFigureOut">
              <a:rPr lang="sl-SI" smtClean="0"/>
              <a:pPr/>
              <a:t>9. 04. 2020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a:xfrm>
            <a:off x="7924800" y="6416675"/>
            <a:ext cx="762000" cy="365125"/>
          </a:xfrm>
        </p:spPr>
        <p:txBody>
          <a:bodyPr/>
          <a:lstStyle/>
          <a:p>
            <a:fld id="{83BCDD80-C103-4A1A-91EB-AA993B1D5211}"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6D35B39-EB7F-4729-9A24-4BF64D949983}" type="datetimeFigureOut">
              <a:rPr lang="sl-SI" smtClean="0"/>
              <a:pPr/>
              <a:t>9. 04. 2020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3BCDD80-C103-4A1A-91EB-AA993B1D5211}"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6D35B39-EB7F-4729-9A24-4BF64D949983}" type="datetimeFigureOut">
              <a:rPr lang="sl-SI" smtClean="0"/>
              <a:pPr/>
              <a:t>9. 04. 2020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83BCDD80-C103-4A1A-91EB-AA993B1D5211}"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6D35B39-EB7F-4729-9A24-4BF64D949983}" type="datetimeFigureOut">
              <a:rPr lang="sl-SI" smtClean="0"/>
              <a:pPr/>
              <a:t>9. 04. 2020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83BCDD80-C103-4A1A-91EB-AA993B1D5211}"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35B39-EB7F-4729-9A24-4BF64D949983}" type="datetimeFigureOut">
              <a:rPr lang="sl-SI" smtClean="0"/>
              <a:pPr/>
              <a:t>9. 04. 2020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83BCDD80-C103-4A1A-91EB-AA993B1D5211}"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6D35B39-EB7F-4729-9A24-4BF64D949983}" type="datetimeFigureOut">
              <a:rPr lang="sl-SI" smtClean="0"/>
              <a:pPr/>
              <a:t>9. 04. 2020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3BCDD80-C103-4A1A-91EB-AA993B1D5211}"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6D35B39-EB7F-4729-9A24-4BF64D949983}" type="datetimeFigureOut">
              <a:rPr lang="sl-SI" smtClean="0"/>
              <a:pPr/>
              <a:t>9. 04. 2020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3BCDD80-C103-4A1A-91EB-AA993B1D5211}"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chemeClr val="bg2">
                <a:lumMod val="75000"/>
                <a:alpha val="85000"/>
              </a:schemeClr>
            </a:gs>
            <a:gs pos="70000">
              <a:schemeClr val="accent2">
                <a:lumMod val="40000"/>
                <a:lumOff val="60000"/>
                <a:alpha val="81000"/>
              </a:schemeClr>
            </a:gs>
            <a:gs pos="87000">
              <a:schemeClr val="accent6">
                <a:lumMod val="20000"/>
                <a:lumOff val="80000"/>
              </a:schemeClr>
            </a:gs>
          </a:gsLst>
          <a:lin ang="36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6D35B39-EB7F-4729-9A24-4BF64D949983}" type="datetimeFigureOut">
              <a:rPr lang="sl-SI" smtClean="0"/>
              <a:pPr/>
              <a:t>9. 04. 2020</a:t>
            </a:fld>
            <a:endParaRPr lang="sl-SI"/>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sl-SI"/>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3BCDD80-C103-4A1A-91EB-AA993B1D5211}" type="slidenum">
              <a:rPr lang="sl-SI" smtClean="0"/>
              <a:pPr/>
              <a:t>‹#›</a:t>
            </a:fld>
            <a:endParaRPr lang="sl-SI"/>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rso.gov.si/en/Weather/climate/Climate_of_Slovenia_at_glance.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hunderstorm-3625405_1920.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42910" y="1071546"/>
            <a:ext cx="8229600" cy="1828800"/>
          </a:xfrm>
        </p:spPr>
        <p:txBody>
          <a:bodyPr/>
          <a:lstStyle/>
          <a:p>
            <a:br>
              <a:rPr lang="sl-SI" dirty="0"/>
            </a:br>
            <a:endParaRPr lang="sl-SI" dirty="0"/>
          </a:p>
        </p:txBody>
      </p:sp>
      <p:sp>
        <p:nvSpPr>
          <p:cNvPr id="3" name="Subtitle 2"/>
          <p:cNvSpPr>
            <a:spLocks noGrp="1"/>
          </p:cNvSpPr>
          <p:nvPr>
            <p:ph type="subTitle" idx="1"/>
          </p:nvPr>
        </p:nvSpPr>
        <p:spPr>
          <a:xfrm>
            <a:off x="1475656" y="1196752"/>
            <a:ext cx="6552728" cy="3960440"/>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endParaRPr lang="sl-SI" sz="10900" b="1" dirty="0">
              <a:solidFill>
                <a:schemeClr val="bg1"/>
              </a:solidFill>
              <a:effectLst>
                <a:outerShdw blurRad="38100" dist="38100" dir="2700000" algn="tl">
                  <a:srgbClr val="000000">
                    <a:alpha val="43137"/>
                  </a:srgbClr>
                </a:outerShdw>
              </a:effectLst>
            </a:endParaRPr>
          </a:p>
          <a:p>
            <a:r>
              <a:rPr lang="sl-SI" sz="10900" dirty="0">
                <a:solidFill>
                  <a:schemeClr val="bg1"/>
                </a:solidFill>
                <a:effectLst>
                  <a:outerShdw blurRad="38100" dist="38100" dir="2700000" algn="tl">
                    <a:srgbClr val="000000">
                      <a:alpha val="43137"/>
                    </a:srgbClr>
                  </a:outerShdw>
                </a:effectLst>
              </a:rPr>
              <a:t>WEATHER</a:t>
            </a:r>
          </a:p>
          <a:p>
            <a:r>
              <a:rPr lang="sl-SI" sz="3100" dirty="0">
                <a:solidFill>
                  <a:schemeClr val="bg1"/>
                </a:solidFill>
                <a:effectLst>
                  <a:outerShdw blurRad="38100" dist="38100" dir="2700000" algn="tl">
                    <a:srgbClr val="000000">
                      <a:alpha val="43137"/>
                    </a:srgbClr>
                  </a:outerShdw>
                </a:effectLst>
              </a:rPr>
              <a:t>(</a:t>
            </a:r>
            <a:r>
              <a:rPr lang="sl-SI" sz="3100" dirty="0" err="1">
                <a:solidFill>
                  <a:schemeClr val="bg1"/>
                </a:solidFill>
                <a:effectLst>
                  <a:outerShdw blurRad="38100" dist="38100" dir="2700000" algn="tl">
                    <a:srgbClr val="000000">
                      <a:alpha val="43137"/>
                    </a:srgbClr>
                  </a:outerShdw>
                </a:effectLst>
              </a:rPr>
              <a:t>group</a:t>
            </a:r>
            <a:r>
              <a:rPr lang="sl-SI" sz="3100" dirty="0">
                <a:solidFill>
                  <a:schemeClr val="bg1"/>
                </a:solidFill>
                <a:effectLst>
                  <a:outerShdw blurRad="38100" dist="38100" dir="2700000" algn="tl">
                    <a:srgbClr val="000000">
                      <a:alpha val="43137"/>
                    </a:srgbClr>
                  </a:outerShdw>
                </a:effectLst>
              </a:rPr>
              <a:t> 11)</a:t>
            </a:r>
            <a:endParaRPr lang="sl-SI" sz="3100" dirty="0"/>
          </a:p>
          <a:p>
            <a:endParaRPr lang="sl-SI" sz="3100" spc="-150" dirty="0">
              <a:solidFill>
                <a:schemeClr val="bg1"/>
              </a:solidFill>
              <a:effectLst>
                <a:outerShdw blurRad="38100" dist="38100" dir="2700000" algn="tl">
                  <a:srgbClr val="000000">
                    <a:alpha val="43137"/>
                  </a:srgbClr>
                </a:outerShdw>
              </a:effectLst>
            </a:endParaRPr>
          </a:p>
          <a:p>
            <a:r>
              <a:rPr lang="sl-SI" sz="3100" spc="-150" dirty="0" err="1">
                <a:solidFill>
                  <a:schemeClr val="bg1"/>
                </a:solidFill>
                <a:effectLst>
                  <a:outerShdw blurRad="38100" dist="38100" dir="2700000" algn="tl">
                    <a:srgbClr val="000000">
                      <a:alpha val="43137"/>
                    </a:srgbClr>
                  </a:outerShdw>
                </a:effectLst>
              </a:rPr>
              <a:t>Tijana</a:t>
            </a:r>
            <a:r>
              <a:rPr lang="sl-SI" sz="3100" spc="-150" dirty="0">
                <a:solidFill>
                  <a:schemeClr val="bg1"/>
                </a:solidFill>
                <a:effectLst>
                  <a:outerShdw blurRad="38100" dist="38100" dir="2700000" algn="tl">
                    <a:srgbClr val="000000">
                      <a:alpha val="43137"/>
                    </a:srgbClr>
                  </a:outerShdw>
                </a:effectLst>
              </a:rPr>
              <a:t> Milakovič, Nika Marušič, Hana Zagorc, Kaja Bajc, Klavdija Mrak, Aleksandar Petrović</a:t>
            </a:r>
          </a:p>
          <a:p>
            <a:endParaRPr lang="sl-SI" dirty="0"/>
          </a:p>
        </p:txBody>
      </p:sp>
      <p:pic>
        <p:nvPicPr>
          <p:cNvPr id="6" name="Slika 5">
            <a:extLst>
              <a:ext uri="{FF2B5EF4-FFF2-40B4-BE49-F238E27FC236}">
                <a16:creationId xmlns:a16="http://schemas.microsoft.com/office/drawing/2014/main" id="{78F0F3E5-95A8-41AB-8C7D-2F8D9798F8E4}"/>
              </a:ext>
            </a:extLst>
          </p:cNvPr>
          <p:cNvPicPr>
            <a:picLocks noChangeAspect="1"/>
          </p:cNvPicPr>
          <p:nvPr/>
        </p:nvPicPr>
        <p:blipFill rotWithShape="1">
          <a:blip r:embed="rId3"/>
          <a:srcRect l="8731" t="20418" r="18109" b="20418"/>
          <a:stretch/>
        </p:blipFill>
        <p:spPr>
          <a:xfrm>
            <a:off x="3383868" y="1268760"/>
            <a:ext cx="2376264" cy="10967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p:cNvSpPr/>
          <p:nvPr/>
        </p:nvSpPr>
        <p:spPr>
          <a:xfrm>
            <a:off x="1500166" y="1285860"/>
            <a:ext cx="6715172" cy="4000528"/>
          </a:xfrm>
          <a:prstGeom prst="cloud">
            <a:avLst/>
          </a:prstGeom>
          <a:solidFill>
            <a:schemeClr val="tx1">
              <a:lumMod val="65000"/>
            </a:schemeClr>
          </a:solidFill>
          <a:ln>
            <a:noFill/>
          </a:ln>
          <a:effectLst>
            <a:innerShdw blurRad="114300">
              <a:prstClr val="black"/>
            </a:inn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sl-SI"/>
          </a:p>
        </p:txBody>
      </p:sp>
      <p:sp>
        <p:nvSpPr>
          <p:cNvPr id="2" name="Title 1"/>
          <p:cNvSpPr>
            <a:spLocks noGrp="1"/>
          </p:cNvSpPr>
          <p:nvPr>
            <p:ph type="title"/>
          </p:nvPr>
        </p:nvSpPr>
        <p:spPr>
          <a:xfrm>
            <a:off x="714348" y="2643182"/>
            <a:ext cx="8229600" cy="1143000"/>
          </a:xfrm>
        </p:spPr>
        <p:txBody>
          <a:bodyPr>
            <a:normAutofit/>
          </a:bodyPr>
          <a:lstStyle/>
          <a:p>
            <a:r>
              <a:rPr lang="en-GB" sz="5400" dirty="0">
                <a:solidFill>
                  <a:schemeClr val="tx1"/>
                </a:solidFill>
              </a:rPr>
              <a:t>RESULTS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a:solidFill>
                  <a:schemeClr val="tx1">
                    <a:lumMod val="95000"/>
                  </a:schemeClr>
                </a:solidFill>
              </a:rPr>
              <a:t>SLOVENIA</a:t>
            </a:r>
            <a:br>
              <a:rPr lang="sl-SI" dirty="0"/>
            </a:br>
            <a:endParaRPr lang="sl-SI" dirty="0"/>
          </a:p>
        </p:txBody>
      </p:sp>
      <p:sp>
        <p:nvSpPr>
          <p:cNvPr id="3" name="Content Placeholder 2"/>
          <p:cNvSpPr>
            <a:spLocks noGrp="1"/>
          </p:cNvSpPr>
          <p:nvPr>
            <p:ph idx="1"/>
          </p:nvPr>
        </p:nvSpPr>
        <p:spPr>
          <a:xfrm>
            <a:off x="321439" y="1417638"/>
            <a:ext cx="8501122" cy="5309252"/>
          </a:xfrm>
        </p:spPr>
        <p:txBody>
          <a:bodyPr>
            <a:normAutofit fontScale="85000" lnSpcReduction="20000"/>
          </a:bodyPr>
          <a:lstStyle/>
          <a:p>
            <a:pPr>
              <a:buNone/>
            </a:pPr>
            <a:r>
              <a:rPr lang="sl-SI" sz="3000" b="1" dirty="0">
                <a:effectLst>
                  <a:outerShdw blurRad="38100" dist="38100" dir="2700000" algn="tl">
                    <a:srgbClr val="000000">
                      <a:alpha val="43137"/>
                    </a:srgbClr>
                  </a:outerShdw>
                </a:effectLst>
              </a:rPr>
              <a:t>THE MAIN CHARACTERISTICS OF THE SHADOWS AND RAIN:</a:t>
            </a:r>
          </a:p>
          <a:p>
            <a:r>
              <a:rPr lang="sl-SI" sz="3000" b="1" dirty="0">
                <a:effectLst>
                  <a:outerShdw blurRad="38100" dist="38100" dir="2700000" algn="tl">
                    <a:srgbClr val="000000">
                      <a:alpha val="43137"/>
                    </a:srgbClr>
                  </a:outerShdw>
                </a:effectLst>
              </a:rPr>
              <a:t>there is no afternoon shade, and just after noon it begins to extend (till evening),</a:t>
            </a:r>
          </a:p>
          <a:p>
            <a:r>
              <a:rPr lang="sl-SI" sz="3000" b="1" dirty="0">
                <a:effectLst>
                  <a:outerShdw blurRad="38100" dist="38100" dir="2700000" algn="tl">
                    <a:srgbClr val="000000">
                      <a:alpha val="43137"/>
                    </a:srgbClr>
                  </a:outerShdw>
                </a:effectLst>
              </a:rPr>
              <a:t>on a cloudy day, ther is no shade,</a:t>
            </a:r>
          </a:p>
          <a:p>
            <a:r>
              <a:rPr lang="sl-SI" sz="3000" b="1" dirty="0">
                <a:effectLst>
                  <a:outerShdw blurRad="38100" dist="38100" dir="2700000" algn="tl">
                    <a:srgbClr val="000000">
                      <a:alpha val="43137"/>
                    </a:srgbClr>
                  </a:outerShdw>
                </a:effectLst>
              </a:rPr>
              <a:t>no participation.</a:t>
            </a:r>
          </a:p>
          <a:p>
            <a:pPr>
              <a:buNone/>
            </a:pPr>
            <a:endParaRPr lang="sl-SI" sz="3000" b="1" dirty="0">
              <a:effectLst>
                <a:outerShdw blurRad="38100" dist="38100" dir="2700000" algn="tl">
                  <a:srgbClr val="000000">
                    <a:alpha val="43137"/>
                  </a:srgbClr>
                </a:outerShdw>
              </a:effectLst>
            </a:endParaRPr>
          </a:p>
          <a:p>
            <a:pPr>
              <a:buNone/>
            </a:pPr>
            <a:r>
              <a:rPr lang="sl-SI" sz="3000" b="1" dirty="0">
                <a:effectLst>
                  <a:outerShdw blurRad="38100" dist="38100" dir="2700000" algn="tl">
                    <a:srgbClr val="000000">
                      <a:alpha val="43137"/>
                    </a:srgbClr>
                  </a:outerShdw>
                </a:effectLst>
              </a:rPr>
              <a:t>WEATHER ON A NORMAL DAY IN MARCH:</a:t>
            </a:r>
          </a:p>
          <a:p>
            <a:r>
              <a:rPr lang="en-US" sz="3000" b="1" u="sng" dirty="0">
                <a:effectLst>
                  <a:outerShdw blurRad="38100" dist="38100" dir="2700000" algn="tl">
                    <a:srgbClr val="000000">
                      <a:alpha val="43137"/>
                    </a:srgbClr>
                  </a:outerShdw>
                </a:effectLst>
              </a:rPr>
              <a:t>Morning</a:t>
            </a:r>
            <a:r>
              <a:rPr lang="en-US" sz="3000" b="1" dirty="0">
                <a:effectLst>
                  <a:outerShdw blurRad="38100" dist="38100" dir="2700000" algn="tl">
                    <a:srgbClr val="000000">
                      <a:alpha val="43137"/>
                    </a:srgbClr>
                  </a:outerShdw>
                </a:effectLst>
              </a:rPr>
              <a:t> –occasional wind, temp. from -2° to 4°</a:t>
            </a:r>
            <a:endParaRPr lang="sl-SI" sz="3000" b="1" dirty="0">
              <a:effectLst>
                <a:outerShdw blurRad="38100" dist="38100" dir="2700000" algn="tl">
                  <a:srgbClr val="000000">
                    <a:alpha val="43137"/>
                  </a:srgbClr>
                </a:outerShdw>
              </a:effectLst>
            </a:endParaRPr>
          </a:p>
          <a:p>
            <a:r>
              <a:rPr lang="en-US" sz="3000" b="1" u="sng" dirty="0">
                <a:effectLst>
                  <a:outerShdw blurRad="38100" dist="38100" dir="2700000" algn="tl">
                    <a:srgbClr val="000000">
                      <a:alpha val="43137"/>
                    </a:srgbClr>
                  </a:outerShdw>
                </a:effectLst>
              </a:rPr>
              <a:t>Noon </a:t>
            </a:r>
            <a:r>
              <a:rPr lang="en-US" sz="3000" b="1" dirty="0">
                <a:effectLst>
                  <a:outerShdw blurRad="38100" dist="38100" dir="2700000" algn="tl">
                    <a:srgbClr val="000000">
                      <a:alpha val="43137"/>
                    </a:srgbClr>
                  </a:outerShdw>
                </a:effectLst>
              </a:rPr>
              <a:t>-sun, temp. from 5° to 13°</a:t>
            </a:r>
            <a:endParaRPr lang="sl-SI" sz="3000" b="1" dirty="0">
              <a:effectLst>
                <a:outerShdw blurRad="38100" dist="38100" dir="2700000" algn="tl">
                  <a:srgbClr val="000000">
                    <a:alpha val="43137"/>
                  </a:srgbClr>
                </a:outerShdw>
              </a:effectLst>
            </a:endParaRPr>
          </a:p>
          <a:p>
            <a:r>
              <a:rPr lang="en-US" sz="3000" b="1" u="sng" dirty="0">
                <a:effectLst>
                  <a:outerShdw blurRad="38100" dist="38100" dir="2700000" algn="tl">
                    <a:srgbClr val="000000">
                      <a:alpha val="43137"/>
                    </a:srgbClr>
                  </a:outerShdw>
                </a:effectLst>
              </a:rPr>
              <a:t>Afternoon</a:t>
            </a:r>
            <a:r>
              <a:rPr lang="en-US" sz="3000" b="1" dirty="0">
                <a:effectLst>
                  <a:outerShdw blurRad="38100" dist="38100" dir="2700000" algn="tl">
                    <a:srgbClr val="000000">
                      <a:alpha val="43137"/>
                    </a:srgbClr>
                  </a:outerShdw>
                </a:effectLst>
              </a:rPr>
              <a:t>–sun, wind (sometimes), temp. from 10° to 14°</a:t>
            </a:r>
            <a:endParaRPr lang="sl-SI" sz="3000" b="1" dirty="0">
              <a:effectLst>
                <a:outerShdw blurRad="38100" dist="38100" dir="2700000" algn="tl">
                  <a:srgbClr val="000000">
                    <a:alpha val="43137"/>
                  </a:srgbClr>
                </a:outerShdw>
              </a:effectLst>
            </a:endParaRPr>
          </a:p>
          <a:p>
            <a:r>
              <a:rPr lang="en-US" sz="3000" b="1" u="sng" dirty="0">
                <a:effectLst>
                  <a:outerShdw blurRad="38100" dist="38100" dir="2700000" algn="tl">
                    <a:srgbClr val="000000">
                      <a:alpha val="43137"/>
                    </a:srgbClr>
                  </a:outerShdw>
                </a:effectLst>
              </a:rPr>
              <a:t>Evening</a:t>
            </a:r>
            <a:r>
              <a:rPr lang="en-US" sz="3000" b="1" dirty="0">
                <a:effectLst>
                  <a:outerShdw blurRad="38100" dist="38100" dir="2700000" algn="tl">
                    <a:srgbClr val="000000">
                      <a:alpha val="43137"/>
                    </a:srgbClr>
                  </a:outerShdw>
                </a:effectLst>
              </a:rPr>
              <a:t>- clear sky, some wind, temp. Around</a:t>
            </a:r>
            <a:r>
              <a:rPr lang="sl-SI" sz="3000" b="1" dirty="0">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2° </a:t>
            </a:r>
            <a:endParaRPr lang="sl-SI" sz="3000" b="1" dirty="0">
              <a:effectLst>
                <a:outerShdw blurRad="38100" dist="38100" dir="2700000" algn="tl">
                  <a:srgbClr val="000000">
                    <a:alpha val="43137"/>
                  </a:srgbClr>
                </a:outerShdw>
              </a:effectLst>
            </a:endParaRPr>
          </a:p>
          <a:p>
            <a:endParaRPr lang="sl-SI" dirty="0"/>
          </a:p>
        </p:txBody>
      </p:sp>
      <p:pic>
        <p:nvPicPr>
          <p:cNvPr id="5" name="Slika 4" descr="Slika, ki vsebuje besede fotografija, ptica, čreda, letenje&#10;&#10;Opis je samodejno ustvarjen">
            <a:extLst>
              <a:ext uri="{FF2B5EF4-FFF2-40B4-BE49-F238E27FC236}">
                <a16:creationId xmlns:a16="http://schemas.microsoft.com/office/drawing/2014/main" id="{9EE03073-4339-4207-9E49-5C04C8731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6486" y="0"/>
            <a:ext cx="1767514" cy="1851471"/>
          </a:xfrm>
          <a:prstGeom prst="rect">
            <a:avLst/>
          </a:prstGeom>
        </p:spPr>
      </p:pic>
      <p:sp>
        <p:nvSpPr>
          <p:cNvPr id="6" name="Elipsa 5">
            <a:extLst>
              <a:ext uri="{FF2B5EF4-FFF2-40B4-BE49-F238E27FC236}">
                <a16:creationId xmlns:a16="http://schemas.microsoft.com/office/drawing/2014/main" id="{42FA1821-B5FC-43CD-82D3-14764AA27450}"/>
              </a:ext>
            </a:extLst>
          </p:cNvPr>
          <p:cNvSpPr/>
          <p:nvPr/>
        </p:nvSpPr>
        <p:spPr>
          <a:xfrm>
            <a:off x="8260243" y="1196752"/>
            <a:ext cx="216024" cy="220886"/>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l-SI"/>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1143000"/>
          </a:xfrm>
        </p:spPr>
        <p:txBody>
          <a:bodyPr>
            <a:normAutofit fontScale="90000"/>
          </a:bodyPr>
          <a:lstStyle/>
          <a:p>
            <a:r>
              <a:rPr lang="sl-SI" dirty="0">
                <a:solidFill>
                  <a:schemeClr val="tx1">
                    <a:lumMod val="95000"/>
                  </a:schemeClr>
                </a:solidFill>
              </a:rPr>
              <a:t>ICELAND</a:t>
            </a:r>
            <a:br>
              <a:rPr lang="sl-SI" dirty="0"/>
            </a:br>
            <a:endParaRPr lang="sl-SI" dirty="0"/>
          </a:p>
        </p:txBody>
      </p:sp>
      <p:sp>
        <p:nvSpPr>
          <p:cNvPr id="3" name="Content Placeholder 2"/>
          <p:cNvSpPr>
            <a:spLocks noGrp="1"/>
          </p:cNvSpPr>
          <p:nvPr>
            <p:ph idx="1"/>
          </p:nvPr>
        </p:nvSpPr>
        <p:spPr>
          <a:xfrm>
            <a:off x="251520" y="1772816"/>
            <a:ext cx="8229600" cy="4656853"/>
          </a:xfrm>
        </p:spPr>
        <p:txBody>
          <a:bodyPr>
            <a:normAutofit fontScale="77500" lnSpcReduction="20000"/>
          </a:bodyPr>
          <a:lstStyle/>
          <a:p>
            <a:pPr>
              <a:buNone/>
            </a:pPr>
            <a:r>
              <a:rPr lang="sl-SI" sz="3000" b="1" dirty="0">
                <a:effectLst>
                  <a:outerShdw blurRad="38100" dist="38100" dir="2700000" algn="tl">
                    <a:srgbClr val="000000">
                      <a:alpha val="43137"/>
                    </a:srgbClr>
                  </a:outerShdw>
                </a:effectLst>
              </a:rPr>
              <a:t>THE MAIN CHARACTERISTICS OF THE </a:t>
            </a:r>
          </a:p>
          <a:p>
            <a:pPr>
              <a:buNone/>
            </a:pPr>
            <a:r>
              <a:rPr lang="sl-SI" sz="3000" b="1" dirty="0">
                <a:effectLst>
                  <a:outerShdw blurRad="38100" dist="38100" dir="2700000" algn="tl">
                    <a:srgbClr val="000000">
                      <a:alpha val="43137"/>
                    </a:srgbClr>
                  </a:outerShdw>
                </a:effectLst>
              </a:rPr>
              <a:t>SHADOWS AND RAIN:</a:t>
            </a:r>
          </a:p>
          <a:p>
            <a:r>
              <a:rPr lang="sl-SI" sz="3000" b="1" dirty="0" err="1">
                <a:effectLst>
                  <a:outerShdw blurRad="38100" dist="38100" dir="2700000" algn="tl">
                    <a:srgbClr val="000000">
                      <a:alpha val="43137"/>
                    </a:srgbClr>
                  </a:outerShdw>
                </a:effectLst>
              </a:rPr>
              <a:t>when</a:t>
            </a:r>
            <a:r>
              <a:rPr lang="sl-SI" sz="3000" b="1" dirty="0">
                <a:effectLst>
                  <a:outerShdw blurRad="38100" dist="38100" dir="2700000" algn="tl">
                    <a:srgbClr val="000000">
                      <a:alpha val="43137"/>
                    </a:srgbClr>
                  </a:outerShdw>
                </a:effectLst>
              </a:rPr>
              <a:t> the weather is bad, the shadows are not </a:t>
            </a:r>
            <a:r>
              <a:rPr lang="sl-SI" sz="3000" b="1" dirty="0" err="1">
                <a:effectLst>
                  <a:outerShdw blurRad="38100" dist="38100" dir="2700000" algn="tl">
                    <a:srgbClr val="000000">
                      <a:alpha val="43137"/>
                    </a:srgbClr>
                  </a:outerShdw>
                </a:effectLst>
              </a:rPr>
              <a:t>visible</a:t>
            </a:r>
            <a:r>
              <a:rPr lang="sl-SI" sz="3000" b="1" dirty="0">
                <a:effectLst>
                  <a:outerShdw blurRad="38100" dist="38100" dir="2700000" algn="tl">
                    <a:srgbClr val="000000">
                      <a:alpha val="43137"/>
                    </a:srgbClr>
                  </a:outerShdw>
                </a:effectLst>
              </a:rPr>
              <a:t>,</a:t>
            </a:r>
          </a:p>
          <a:p>
            <a:r>
              <a:rPr lang="sl-SI" sz="3000" b="1" dirty="0" err="1">
                <a:effectLst>
                  <a:outerShdw blurRad="38100" dist="38100" dir="2700000" algn="tl">
                    <a:srgbClr val="000000">
                      <a:alpha val="43137"/>
                    </a:srgbClr>
                  </a:outerShdw>
                </a:effectLst>
              </a:rPr>
              <a:t>the</a:t>
            </a:r>
            <a:r>
              <a:rPr lang="sl-SI" sz="3000" b="1" dirty="0">
                <a:effectLst>
                  <a:outerShdw blurRad="38100" dist="38100" dir="2700000" algn="tl">
                    <a:srgbClr val="000000">
                      <a:alpha val="43137"/>
                    </a:srgbClr>
                  </a:outerShdw>
                </a:effectLst>
              </a:rPr>
              <a:t> </a:t>
            </a:r>
            <a:r>
              <a:rPr lang="sl-SI" sz="3000" b="1" dirty="0" err="1">
                <a:effectLst>
                  <a:outerShdw blurRad="38100" dist="38100" dir="2700000" algn="tl">
                    <a:srgbClr val="000000">
                      <a:alpha val="43137"/>
                    </a:srgbClr>
                  </a:outerShdw>
                </a:effectLst>
              </a:rPr>
              <a:t>shadow</a:t>
            </a:r>
            <a:r>
              <a:rPr lang="sl-SI" sz="3000" b="1" dirty="0">
                <a:effectLst>
                  <a:outerShdw blurRad="38100" dist="38100" dir="2700000" algn="tl">
                    <a:srgbClr val="000000">
                      <a:alpha val="43137"/>
                    </a:srgbClr>
                  </a:outerShdw>
                </a:effectLst>
              </a:rPr>
              <a:t> is bigger at 17.00 than at 12.00.</a:t>
            </a:r>
          </a:p>
          <a:p>
            <a:pPr>
              <a:buNone/>
            </a:pPr>
            <a:r>
              <a:rPr lang="sl-SI" sz="3000" b="1" dirty="0">
                <a:effectLst>
                  <a:outerShdw blurRad="38100" dist="38100" dir="2700000" algn="tl">
                    <a:srgbClr val="000000">
                      <a:alpha val="43137"/>
                    </a:srgbClr>
                  </a:outerShdw>
                </a:effectLst>
              </a:rPr>
              <a:t> </a:t>
            </a:r>
          </a:p>
          <a:p>
            <a:pPr>
              <a:buNone/>
            </a:pPr>
            <a:r>
              <a:rPr lang="sl-SI" sz="3000" b="1" dirty="0">
                <a:effectLst>
                  <a:outerShdw blurRad="38100" dist="38100" dir="2700000" algn="tl">
                    <a:srgbClr val="000000">
                      <a:alpha val="43137"/>
                    </a:srgbClr>
                  </a:outerShdw>
                </a:effectLst>
              </a:rPr>
              <a:t>WEATHER  ON  A NORMAL  DAY  IN  MARCH:</a:t>
            </a:r>
          </a:p>
          <a:p>
            <a:r>
              <a:rPr lang="en-US" sz="3000" b="1" u="sng" dirty="0">
                <a:effectLst>
                  <a:outerShdw blurRad="38100" dist="38100" dir="2700000" algn="tl">
                    <a:srgbClr val="000000">
                      <a:alpha val="43137"/>
                    </a:srgbClr>
                  </a:outerShdw>
                </a:effectLst>
              </a:rPr>
              <a:t>Morning</a:t>
            </a:r>
            <a:r>
              <a:rPr lang="en-US" sz="3000" b="1" dirty="0">
                <a:effectLst>
                  <a:outerShdw blurRad="38100" dist="38100" dir="2700000" algn="tl">
                    <a:srgbClr val="000000">
                      <a:alpha val="43137"/>
                    </a:srgbClr>
                  </a:outerShdw>
                </a:effectLst>
              </a:rPr>
              <a:t> - windy, temp. from 0° to 3°</a:t>
            </a:r>
            <a:endParaRPr lang="sl-SI" sz="3000" b="1" dirty="0">
              <a:effectLst>
                <a:outerShdw blurRad="38100" dist="38100" dir="2700000" algn="tl">
                  <a:srgbClr val="000000">
                    <a:alpha val="43137"/>
                  </a:srgbClr>
                </a:outerShdw>
              </a:effectLst>
            </a:endParaRPr>
          </a:p>
          <a:p>
            <a:r>
              <a:rPr lang="en-US" sz="3000" b="1" u="sng" dirty="0">
                <a:effectLst>
                  <a:outerShdw blurRad="38100" dist="38100" dir="2700000" algn="tl">
                    <a:srgbClr val="000000">
                      <a:alpha val="43137"/>
                    </a:srgbClr>
                  </a:outerShdw>
                </a:effectLst>
              </a:rPr>
              <a:t>Noon </a:t>
            </a:r>
            <a:r>
              <a:rPr lang="en-US" sz="3000" b="1" dirty="0">
                <a:effectLst>
                  <a:outerShdw blurRad="38100" dist="38100" dir="2700000" algn="tl">
                    <a:srgbClr val="000000">
                      <a:alpha val="43137"/>
                    </a:srgbClr>
                  </a:outerShdw>
                </a:effectLst>
              </a:rPr>
              <a:t>-hail+ wind+ rain, temp. from 3° to 6°</a:t>
            </a:r>
            <a:endParaRPr lang="sl-SI" sz="3000" b="1" dirty="0">
              <a:effectLst>
                <a:outerShdw blurRad="38100" dist="38100" dir="2700000" algn="tl">
                  <a:srgbClr val="000000">
                    <a:alpha val="43137"/>
                  </a:srgbClr>
                </a:outerShdw>
              </a:effectLst>
            </a:endParaRPr>
          </a:p>
          <a:p>
            <a:r>
              <a:rPr lang="en-US" sz="3000" b="1" u="sng" dirty="0">
                <a:effectLst>
                  <a:outerShdw blurRad="38100" dist="38100" dir="2700000" algn="tl">
                    <a:srgbClr val="000000">
                      <a:alpha val="43137"/>
                    </a:srgbClr>
                  </a:outerShdw>
                </a:effectLst>
              </a:rPr>
              <a:t>Late afternoon</a:t>
            </a:r>
            <a:r>
              <a:rPr lang="en-US" sz="3000" b="1" dirty="0">
                <a:effectLst>
                  <a:outerShdw blurRad="38100" dist="38100" dir="2700000" algn="tl">
                    <a:srgbClr val="000000">
                      <a:alpha val="43137"/>
                    </a:srgbClr>
                  </a:outerShdw>
                </a:effectLst>
              </a:rPr>
              <a:t>-rain+ sun+ wind = rainbow, temp. from 5° to 7°</a:t>
            </a:r>
            <a:endParaRPr lang="sl-SI" sz="3000" b="1" dirty="0">
              <a:effectLst>
                <a:outerShdw blurRad="38100" dist="38100" dir="2700000" algn="tl">
                  <a:srgbClr val="000000">
                    <a:alpha val="43137"/>
                  </a:srgbClr>
                </a:outerShdw>
              </a:effectLst>
            </a:endParaRPr>
          </a:p>
          <a:p>
            <a:r>
              <a:rPr lang="en-US" sz="3000" b="1" u="sng" dirty="0">
                <a:effectLst>
                  <a:outerShdw blurRad="38100" dist="38100" dir="2700000" algn="tl">
                    <a:srgbClr val="000000">
                      <a:alpha val="43137"/>
                    </a:srgbClr>
                  </a:outerShdw>
                </a:effectLst>
              </a:rPr>
              <a:t>Evening</a:t>
            </a:r>
            <a:r>
              <a:rPr lang="en-US" sz="3000" b="1" dirty="0">
                <a:effectLst>
                  <a:outerShdw blurRad="38100" dist="38100" dir="2700000" algn="tl">
                    <a:srgbClr val="000000">
                      <a:alpha val="43137"/>
                    </a:srgbClr>
                  </a:outerShdw>
                </a:effectLst>
              </a:rPr>
              <a:t>- clear sky and a soft breeze, temp. from 0° to -3°</a:t>
            </a:r>
            <a:endParaRPr lang="sl-SI" sz="3000" b="1" dirty="0">
              <a:effectLst>
                <a:outerShdw blurRad="38100" dist="38100" dir="2700000" algn="tl">
                  <a:srgbClr val="000000">
                    <a:alpha val="43137"/>
                  </a:srgbClr>
                </a:outerShdw>
              </a:effectLst>
            </a:endParaRPr>
          </a:p>
          <a:p>
            <a:endParaRPr lang="sl-SI" dirty="0"/>
          </a:p>
        </p:txBody>
      </p:sp>
      <p:pic>
        <p:nvPicPr>
          <p:cNvPr id="5" name="Slika 4" descr="Slika, ki vsebuje besede fotografija, ptica, čreda, letenje&#10;&#10;Opis je samodejno ustvarjen">
            <a:extLst>
              <a:ext uri="{FF2B5EF4-FFF2-40B4-BE49-F238E27FC236}">
                <a16:creationId xmlns:a16="http://schemas.microsoft.com/office/drawing/2014/main" id="{7578584F-B96C-408F-9C6A-005A0B9F9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0"/>
            <a:ext cx="2123728" cy="2224605"/>
          </a:xfrm>
          <a:prstGeom prst="rect">
            <a:avLst/>
          </a:prstGeom>
        </p:spPr>
      </p:pic>
      <p:sp>
        <p:nvSpPr>
          <p:cNvPr id="6" name="Elipsa 5">
            <a:extLst>
              <a:ext uri="{FF2B5EF4-FFF2-40B4-BE49-F238E27FC236}">
                <a16:creationId xmlns:a16="http://schemas.microsoft.com/office/drawing/2014/main" id="{EEFA5BF7-8E15-457E-8C57-8F6B3A5A0199}"/>
              </a:ext>
            </a:extLst>
          </p:cNvPr>
          <p:cNvSpPr/>
          <p:nvPr/>
        </p:nvSpPr>
        <p:spPr>
          <a:xfrm>
            <a:off x="6948264" y="260648"/>
            <a:ext cx="432048" cy="36004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l-SI"/>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1143000"/>
          </a:xfrm>
        </p:spPr>
        <p:txBody>
          <a:bodyPr>
            <a:normAutofit fontScale="90000"/>
          </a:bodyPr>
          <a:lstStyle/>
          <a:p>
            <a:r>
              <a:rPr lang="sl-SI" dirty="0">
                <a:solidFill>
                  <a:schemeClr val="tx1">
                    <a:lumMod val="95000"/>
                  </a:schemeClr>
                </a:solidFill>
              </a:rPr>
              <a:t>SPAIN</a:t>
            </a:r>
            <a:br>
              <a:rPr lang="sl-SI" dirty="0"/>
            </a:br>
            <a:endParaRPr lang="sl-SI" dirty="0"/>
          </a:p>
        </p:txBody>
      </p:sp>
      <p:sp>
        <p:nvSpPr>
          <p:cNvPr id="3" name="Content Placeholder 2"/>
          <p:cNvSpPr>
            <a:spLocks noGrp="1"/>
          </p:cNvSpPr>
          <p:nvPr>
            <p:ph idx="1"/>
          </p:nvPr>
        </p:nvSpPr>
        <p:spPr/>
        <p:txBody>
          <a:bodyPr>
            <a:normAutofit fontScale="92500" lnSpcReduction="20000"/>
          </a:bodyPr>
          <a:lstStyle/>
          <a:p>
            <a:pPr marL="137160" indent="0">
              <a:buNone/>
            </a:pPr>
            <a:r>
              <a:rPr lang="sl-SI" b="1" dirty="0">
                <a:effectLst>
                  <a:outerShdw blurRad="38100" dist="38100" dir="2700000" algn="tl">
                    <a:srgbClr val="000000">
                      <a:alpha val="43137"/>
                    </a:srgbClr>
                  </a:outerShdw>
                </a:effectLst>
              </a:rPr>
              <a:t>THE MAIN CHARACTERISTICS OF </a:t>
            </a:r>
          </a:p>
          <a:p>
            <a:pPr marL="137160" indent="0">
              <a:buNone/>
            </a:pPr>
            <a:r>
              <a:rPr lang="sl-SI" b="1" dirty="0">
                <a:effectLst>
                  <a:outerShdw blurRad="38100" dist="38100" dir="2700000" algn="tl">
                    <a:srgbClr val="000000">
                      <a:alpha val="43137"/>
                    </a:srgbClr>
                  </a:outerShdw>
                </a:effectLst>
              </a:rPr>
              <a:t>THE SHADOWS AND RAIN:</a:t>
            </a:r>
          </a:p>
          <a:p>
            <a:r>
              <a:rPr lang="sl-SI" b="1" dirty="0">
                <a:effectLst>
                  <a:outerShdw blurRad="38100" dist="38100" dir="2700000" algn="tl">
                    <a:srgbClr val="000000">
                      <a:alpha val="43137"/>
                    </a:srgbClr>
                  </a:outerShdw>
                </a:effectLst>
              </a:rPr>
              <a:t>no participation,</a:t>
            </a:r>
          </a:p>
          <a:p>
            <a:pPr lvl="0"/>
            <a:r>
              <a:rPr lang="sl-SI" b="1" dirty="0">
                <a:effectLst>
                  <a:outerShdw blurRad="38100" dist="38100" dir="2700000" algn="tl">
                    <a:srgbClr val="000000">
                      <a:alpha val="43137"/>
                    </a:srgbClr>
                  </a:outerShdw>
                </a:effectLst>
              </a:rPr>
              <a:t>some clouds during the day.</a:t>
            </a:r>
          </a:p>
          <a:p>
            <a:pPr lvl="0">
              <a:buNone/>
            </a:pPr>
            <a:endParaRPr lang="sl-SI" b="1" dirty="0">
              <a:effectLst>
                <a:outerShdw blurRad="38100" dist="38100" dir="2700000" algn="tl">
                  <a:srgbClr val="000000">
                    <a:alpha val="43137"/>
                  </a:srgbClr>
                </a:outerShdw>
              </a:effectLst>
            </a:endParaRPr>
          </a:p>
          <a:p>
            <a:pPr>
              <a:buNone/>
            </a:pPr>
            <a:r>
              <a:rPr lang="sl-SI" b="1" dirty="0">
                <a:effectLst>
                  <a:outerShdw blurRad="38100" dist="38100" dir="2700000" algn="tl">
                    <a:srgbClr val="000000">
                      <a:alpha val="43137"/>
                    </a:srgbClr>
                  </a:outerShdw>
                </a:effectLst>
              </a:rPr>
              <a:t>WEATHER  ON  A NORMAL  DAY  IN  MARCH:</a:t>
            </a:r>
          </a:p>
          <a:p>
            <a:r>
              <a:rPr lang="en-US" b="1" u="sng" dirty="0">
                <a:effectLst>
                  <a:outerShdw blurRad="38100" dist="38100" dir="2700000" algn="tl">
                    <a:srgbClr val="000000">
                      <a:alpha val="43137"/>
                    </a:srgbClr>
                  </a:outerShdw>
                </a:effectLst>
              </a:rPr>
              <a:t>Morning</a:t>
            </a:r>
            <a:r>
              <a:rPr lang="en-US" b="1" dirty="0">
                <a:effectLst>
                  <a:outerShdw blurRad="38100" dist="38100" dir="2700000" algn="tl">
                    <a:srgbClr val="000000">
                      <a:alpha val="43137"/>
                    </a:srgbClr>
                  </a:outerShdw>
                </a:effectLst>
              </a:rPr>
              <a:t>–a bit of wind, temp. from 5° to 9°</a:t>
            </a:r>
            <a:endParaRPr lang="sl-SI" b="1" dirty="0">
              <a:effectLst>
                <a:outerShdw blurRad="38100" dist="38100" dir="2700000" algn="tl">
                  <a:srgbClr val="000000">
                    <a:alpha val="43137"/>
                  </a:srgbClr>
                </a:outerShdw>
              </a:effectLst>
            </a:endParaRPr>
          </a:p>
          <a:p>
            <a:pPr lvl="0"/>
            <a:r>
              <a:rPr lang="en-US" b="1" u="sng" dirty="0">
                <a:effectLst>
                  <a:outerShdw blurRad="38100" dist="38100" dir="2700000" algn="tl">
                    <a:srgbClr val="000000">
                      <a:alpha val="43137"/>
                    </a:srgbClr>
                  </a:outerShdw>
                </a:effectLst>
              </a:rPr>
              <a:t>Noon </a:t>
            </a:r>
            <a:r>
              <a:rPr lang="en-US" b="1" dirty="0">
                <a:effectLst>
                  <a:outerShdw blurRad="38100" dist="38100" dir="2700000" algn="tl">
                    <a:srgbClr val="000000">
                      <a:alpha val="43137"/>
                    </a:srgbClr>
                  </a:outerShdw>
                </a:effectLst>
              </a:rPr>
              <a:t>–sun, (sometimes wind), temp. from 9° to 13°</a:t>
            </a:r>
            <a:endParaRPr lang="sl-SI" b="1" dirty="0">
              <a:effectLst>
                <a:outerShdw blurRad="38100" dist="38100" dir="2700000" algn="tl">
                  <a:srgbClr val="000000">
                    <a:alpha val="43137"/>
                  </a:srgbClr>
                </a:outerShdw>
              </a:effectLst>
            </a:endParaRPr>
          </a:p>
          <a:p>
            <a:pPr lvl="0"/>
            <a:r>
              <a:rPr lang="en-US" b="1" u="sng" dirty="0">
                <a:effectLst>
                  <a:outerShdw blurRad="38100" dist="38100" dir="2700000" algn="tl">
                    <a:srgbClr val="000000">
                      <a:alpha val="43137"/>
                    </a:srgbClr>
                  </a:outerShdw>
                </a:effectLst>
              </a:rPr>
              <a:t>Afternoon</a:t>
            </a:r>
            <a:r>
              <a:rPr lang="en-US" b="1" dirty="0">
                <a:effectLst>
                  <a:outerShdw blurRad="38100" dist="38100" dir="2700000" algn="tl">
                    <a:srgbClr val="000000">
                      <a:alpha val="43137"/>
                    </a:srgbClr>
                  </a:outerShdw>
                </a:effectLst>
              </a:rPr>
              <a:t>–sun</a:t>
            </a:r>
            <a:r>
              <a:rPr lang="sl-SI"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temp. from 13° to 14°</a:t>
            </a:r>
            <a:endParaRPr lang="sl-SI" b="1" dirty="0">
              <a:effectLst>
                <a:outerShdw blurRad="38100" dist="38100" dir="2700000" algn="tl">
                  <a:srgbClr val="000000">
                    <a:alpha val="43137"/>
                  </a:srgbClr>
                </a:outerShdw>
              </a:effectLst>
            </a:endParaRPr>
          </a:p>
          <a:p>
            <a:pPr lvl="0"/>
            <a:r>
              <a:rPr lang="en-US" b="1" u="sng" dirty="0">
                <a:effectLst>
                  <a:outerShdw blurRad="38100" dist="38100" dir="2700000" algn="tl">
                    <a:srgbClr val="000000">
                      <a:alpha val="43137"/>
                    </a:srgbClr>
                  </a:outerShdw>
                </a:effectLst>
              </a:rPr>
              <a:t>Evening</a:t>
            </a:r>
            <a:r>
              <a:rPr lang="en-US" b="1" dirty="0">
                <a:effectLst>
                  <a:outerShdw blurRad="38100" dist="38100" dir="2700000" algn="tl">
                    <a:srgbClr val="000000">
                      <a:alpha val="43137"/>
                    </a:srgbClr>
                  </a:outerShdw>
                </a:effectLst>
              </a:rPr>
              <a:t>–clear sky, temp. from 5° to 8°</a:t>
            </a:r>
            <a:endParaRPr lang="sl-SI" b="1" dirty="0">
              <a:effectLst>
                <a:outerShdw blurRad="38100" dist="38100" dir="2700000" algn="tl">
                  <a:srgbClr val="000000">
                    <a:alpha val="43137"/>
                  </a:srgbClr>
                </a:outerShdw>
              </a:effectLst>
            </a:endParaRPr>
          </a:p>
          <a:p>
            <a:pPr>
              <a:buNone/>
            </a:pPr>
            <a:r>
              <a:rPr lang="sl-SI" i="1" dirty="0"/>
              <a:t> </a:t>
            </a:r>
            <a:endParaRPr lang="sl-SI" dirty="0"/>
          </a:p>
          <a:p>
            <a:pPr>
              <a:buNone/>
            </a:pPr>
            <a:endParaRPr lang="sl-SI" dirty="0"/>
          </a:p>
        </p:txBody>
      </p:sp>
      <p:pic>
        <p:nvPicPr>
          <p:cNvPr id="5" name="Slika 4" descr="Slika, ki vsebuje besede fotografija, ptica, čreda, letenje&#10;&#10;Opis je samodejno ustvarjen">
            <a:extLst>
              <a:ext uri="{FF2B5EF4-FFF2-40B4-BE49-F238E27FC236}">
                <a16:creationId xmlns:a16="http://schemas.microsoft.com/office/drawing/2014/main" id="{EF288807-1A65-4431-93CE-ADB142A1C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9118" y="1"/>
            <a:ext cx="2104882" cy="2204864"/>
          </a:xfrm>
          <a:prstGeom prst="rect">
            <a:avLst/>
          </a:prstGeom>
        </p:spPr>
      </p:pic>
      <p:sp>
        <p:nvSpPr>
          <p:cNvPr id="6" name="Elipsa 5">
            <a:extLst>
              <a:ext uri="{FF2B5EF4-FFF2-40B4-BE49-F238E27FC236}">
                <a16:creationId xmlns:a16="http://schemas.microsoft.com/office/drawing/2014/main" id="{A96E95AB-CC80-4978-81DA-E5CE5BD02073}"/>
              </a:ext>
            </a:extLst>
          </p:cNvPr>
          <p:cNvSpPr/>
          <p:nvPr/>
        </p:nvSpPr>
        <p:spPr>
          <a:xfrm>
            <a:off x="7236296" y="1643042"/>
            <a:ext cx="597481" cy="610993"/>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l-SI"/>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93FB542-3F8E-4122-A1F0-7D6C78AE03D4}"/>
              </a:ext>
            </a:extLst>
          </p:cNvPr>
          <p:cNvSpPr>
            <a:spLocks noGrp="1"/>
          </p:cNvSpPr>
          <p:nvPr>
            <p:ph type="title"/>
          </p:nvPr>
        </p:nvSpPr>
        <p:spPr/>
        <p:txBody>
          <a:bodyPr>
            <a:normAutofit/>
          </a:bodyPr>
          <a:lstStyle/>
          <a:p>
            <a:r>
              <a:rPr lang="sl-SI" sz="4000" dirty="0"/>
              <a:t>CONCLUSION</a:t>
            </a:r>
          </a:p>
        </p:txBody>
      </p:sp>
      <p:sp>
        <p:nvSpPr>
          <p:cNvPr id="3" name="Označba mesta vsebine 2">
            <a:extLst>
              <a:ext uri="{FF2B5EF4-FFF2-40B4-BE49-F238E27FC236}">
                <a16:creationId xmlns:a16="http://schemas.microsoft.com/office/drawing/2014/main" id="{909C42F1-2C15-456D-9508-C14A8279E00A}"/>
              </a:ext>
            </a:extLst>
          </p:cNvPr>
          <p:cNvSpPr>
            <a:spLocks noGrp="1"/>
          </p:cNvSpPr>
          <p:nvPr>
            <p:ph idx="1"/>
          </p:nvPr>
        </p:nvSpPr>
        <p:spPr/>
        <p:txBody>
          <a:bodyPr/>
          <a:lstStyle/>
          <a:p>
            <a:pPr marL="137160" indent="0">
              <a:buNone/>
            </a:pPr>
            <a:r>
              <a:rPr lang="sl-SI" dirty="0"/>
              <a:t>T</a:t>
            </a:r>
            <a:r>
              <a:rPr lang="en-US" dirty="0"/>
              <a:t>through cooperation with the Icelanders and the Spaniards we have learned the differences in the climatic characteristics of each country.</a:t>
            </a:r>
            <a:r>
              <a:rPr lang="sl-SI" dirty="0"/>
              <a:t> </a:t>
            </a:r>
            <a:r>
              <a:rPr lang="en-US" dirty="0"/>
              <a:t>These differences are mainly due to the different position of the countries</a:t>
            </a:r>
            <a:r>
              <a:rPr lang="sl-SI" dirty="0"/>
              <a:t>. E</a:t>
            </a:r>
            <a:r>
              <a:rPr lang="en-US" dirty="0" err="1"/>
              <a:t>ven</a:t>
            </a:r>
            <a:r>
              <a:rPr lang="en-US" dirty="0"/>
              <a:t> though we didn't get all the information exactly,</a:t>
            </a:r>
            <a:r>
              <a:rPr lang="sl-SI" dirty="0"/>
              <a:t> </a:t>
            </a:r>
            <a:r>
              <a:rPr lang="en-US" dirty="0"/>
              <a:t>we were able to identify certain climatic characteristics with the information provided </a:t>
            </a:r>
            <a:r>
              <a:rPr lang="sl-SI" dirty="0" err="1"/>
              <a:t>from</a:t>
            </a:r>
            <a:r>
              <a:rPr lang="en-US" dirty="0"/>
              <a:t> the Icelandic Group</a:t>
            </a:r>
            <a:r>
              <a:rPr lang="sl-SI" dirty="0"/>
              <a:t>.</a:t>
            </a:r>
          </a:p>
        </p:txBody>
      </p:sp>
    </p:spTree>
    <p:extLst>
      <p:ext uri="{BB962C8B-B14F-4D97-AF65-F5344CB8AC3E}">
        <p14:creationId xmlns:p14="http://schemas.microsoft.com/office/powerpoint/2010/main" val="737616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E0BADCB-B516-43F5-B43B-C626FABACF6B}"/>
              </a:ext>
            </a:extLst>
          </p:cNvPr>
          <p:cNvSpPr>
            <a:spLocks noGrp="1"/>
          </p:cNvSpPr>
          <p:nvPr>
            <p:ph type="title"/>
          </p:nvPr>
        </p:nvSpPr>
        <p:spPr/>
        <p:txBody>
          <a:bodyPr/>
          <a:lstStyle/>
          <a:p>
            <a:endParaRPr lang="sl-SI"/>
          </a:p>
        </p:txBody>
      </p:sp>
      <p:sp>
        <p:nvSpPr>
          <p:cNvPr id="3" name="Označba mesta vsebine 2">
            <a:extLst>
              <a:ext uri="{FF2B5EF4-FFF2-40B4-BE49-F238E27FC236}">
                <a16:creationId xmlns:a16="http://schemas.microsoft.com/office/drawing/2014/main" id="{0C9AEE0D-470F-470A-B170-738BFD183E71}"/>
              </a:ext>
            </a:extLst>
          </p:cNvPr>
          <p:cNvSpPr>
            <a:spLocks noGrp="1"/>
          </p:cNvSpPr>
          <p:nvPr>
            <p:ph idx="1"/>
          </p:nvPr>
        </p:nvSpPr>
        <p:spPr>
          <a:xfrm>
            <a:off x="457200" y="6153034"/>
            <a:ext cx="8229600" cy="576064"/>
          </a:xfrm>
        </p:spPr>
        <p:txBody>
          <a:bodyPr>
            <a:noAutofit/>
          </a:bodyPr>
          <a:lstStyle/>
          <a:p>
            <a:pPr marL="137160" indent="0" algn="ctr">
              <a:buNone/>
            </a:pPr>
            <a:r>
              <a:rPr lang="sl-SI" sz="3200" dirty="0" err="1"/>
              <a:t>Working</a:t>
            </a:r>
            <a:r>
              <a:rPr lang="sl-SI" sz="3200" dirty="0"/>
              <a:t> </a:t>
            </a:r>
            <a:r>
              <a:rPr lang="sl-SI" sz="3200" dirty="0" err="1"/>
              <a:t>together</a:t>
            </a:r>
            <a:r>
              <a:rPr lang="sl-SI" sz="3200" dirty="0"/>
              <a:t> is </a:t>
            </a:r>
            <a:r>
              <a:rPr lang="sl-SI" sz="3200" dirty="0" err="1"/>
              <a:t>success</a:t>
            </a:r>
            <a:r>
              <a:rPr lang="sl-SI" sz="3200" dirty="0"/>
              <a:t> </a:t>
            </a:r>
            <a:r>
              <a:rPr lang="sl-SI" sz="3200" dirty="0">
                <a:sym typeface="Wingdings" panose="05000000000000000000" pitchFamily="2" charset="2"/>
              </a:rPr>
              <a:t></a:t>
            </a:r>
            <a:endParaRPr lang="sl-SI" sz="3200" dirty="0"/>
          </a:p>
        </p:txBody>
      </p:sp>
      <p:pic>
        <p:nvPicPr>
          <p:cNvPr id="4" name="Slika 3">
            <a:extLst>
              <a:ext uri="{FF2B5EF4-FFF2-40B4-BE49-F238E27FC236}">
                <a16:creationId xmlns:a16="http://schemas.microsoft.com/office/drawing/2014/main" id="{A8475EDB-2B1C-4AD0-899B-13FCD6BE7B8E}"/>
              </a:ext>
            </a:extLst>
          </p:cNvPr>
          <p:cNvPicPr>
            <a:picLocks noChangeAspect="1"/>
          </p:cNvPicPr>
          <p:nvPr/>
        </p:nvPicPr>
        <p:blipFill>
          <a:blip r:embed="rId2"/>
          <a:stretch>
            <a:fillRect/>
          </a:stretch>
        </p:blipFill>
        <p:spPr>
          <a:xfrm>
            <a:off x="168118" y="116632"/>
            <a:ext cx="8807764" cy="5878396"/>
          </a:xfrm>
          <a:prstGeom prst="rect">
            <a:avLst/>
          </a:prstGeom>
        </p:spPr>
      </p:pic>
      <p:pic>
        <p:nvPicPr>
          <p:cNvPr id="5" name="Slika 4">
            <a:extLst>
              <a:ext uri="{FF2B5EF4-FFF2-40B4-BE49-F238E27FC236}">
                <a16:creationId xmlns:a16="http://schemas.microsoft.com/office/drawing/2014/main" id="{94C29B6C-3125-4F60-96A4-F85FB7D01698}"/>
              </a:ext>
            </a:extLst>
          </p:cNvPr>
          <p:cNvPicPr>
            <a:picLocks noChangeAspect="1"/>
          </p:cNvPicPr>
          <p:nvPr/>
        </p:nvPicPr>
        <p:blipFill>
          <a:blip r:embed="rId3"/>
          <a:stretch>
            <a:fillRect/>
          </a:stretch>
        </p:blipFill>
        <p:spPr>
          <a:xfrm>
            <a:off x="5220072" y="134035"/>
            <a:ext cx="3559500" cy="1067850"/>
          </a:xfrm>
          <a:prstGeom prst="rect">
            <a:avLst/>
          </a:prstGeom>
        </p:spPr>
      </p:pic>
    </p:spTree>
    <p:extLst>
      <p:ext uri="{BB962C8B-B14F-4D97-AF65-F5344CB8AC3E}">
        <p14:creationId xmlns:p14="http://schemas.microsoft.com/office/powerpoint/2010/main" val="3377184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14356"/>
            <a:ext cx="8229600" cy="2368544"/>
          </a:xfrm>
        </p:spPr>
        <p:txBody>
          <a:bodyPr>
            <a:normAutofit fontScale="90000"/>
          </a:bodyPr>
          <a:lstStyle/>
          <a:p>
            <a:br>
              <a:rPr lang="sl-SI" dirty="0">
                <a:solidFill>
                  <a:schemeClr val="tx1">
                    <a:lumMod val="95000"/>
                  </a:schemeClr>
                </a:solidFill>
              </a:rPr>
            </a:br>
            <a:r>
              <a:rPr lang="sl-SI" dirty="0">
                <a:solidFill>
                  <a:schemeClr val="tx1">
                    <a:lumMod val="95000"/>
                  </a:schemeClr>
                </a:solidFill>
                <a:effectLst>
                  <a:outerShdw blurRad="38100" dist="38100" dir="2700000" algn="tl">
                    <a:srgbClr val="000000">
                      <a:alpha val="43137"/>
                    </a:srgbClr>
                  </a:outerShdw>
                </a:effectLst>
              </a:rPr>
              <a:t>INTRODUCTION </a:t>
            </a:r>
            <a:br>
              <a:rPr lang="sl-SI" dirty="0">
                <a:solidFill>
                  <a:schemeClr val="tx1">
                    <a:lumMod val="95000"/>
                  </a:schemeClr>
                </a:solidFill>
              </a:rPr>
            </a:br>
            <a:br>
              <a:rPr lang="sl-SI" dirty="0">
                <a:solidFill>
                  <a:schemeClr val="tx1">
                    <a:lumMod val="95000"/>
                  </a:schemeClr>
                </a:solidFill>
              </a:rPr>
            </a:br>
            <a:br>
              <a:rPr lang="sl-SI" dirty="0"/>
            </a:br>
            <a:endParaRPr lang="sl-SI" dirty="0"/>
          </a:p>
        </p:txBody>
      </p:sp>
      <p:sp>
        <p:nvSpPr>
          <p:cNvPr id="3" name="Content Placeholder 2"/>
          <p:cNvSpPr>
            <a:spLocks noGrp="1"/>
          </p:cNvSpPr>
          <p:nvPr>
            <p:ph idx="1"/>
          </p:nvPr>
        </p:nvSpPr>
        <p:spPr>
          <a:xfrm>
            <a:off x="714348" y="2143116"/>
            <a:ext cx="7858180" cy="4023368"/>
          </a:xfrm>
        </p:spPr>
        <p:txBody>
          <a:bodyPr/>
          <a:lstStyle/>
          <a:p>
            <a:pPr algn="ctr">
              <a:buNone/>
            </a:pPr>
            <a:r>
              <a:rPr lang="sl-SI" b="1" dirty="0">
                <a:solidFill>
                  <a:schemeClr val="tx1">
                    <a:lumMod val="95000"/>
                  </a:schemeClr>
                </a:solidFill>
                <a:effectLst>
                  <a:outerShdw blurRad="38100" dist="38100" dir="2700000" algn="tl">
                    <a:srgbClr val="000000">
                      <a:alpha val="43137"/>
                    </a:srgbClr>
                  </a:outerShdw>
                </a:effectLst>
              </a:rPr>
              <a:t>We are a group of students from University of Ljubljana, Faculty of Education and together with two other universities, one from Iceland and the other from Spain, we decided to do the research about weather across Europe.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200" dirty="0">
                <a:solidFill>
                  <a:schemeClr val="tx1">
                    <a:lumMod val="95000"/>
                  </a:schemeClr>
                </a:solidFill>
                <a:effectLst>
                  <a:outerShdw blurRad="38100" dist="38100" dir="2700000" algn="tl">
                    <a:srgbClr val="000000">
                      <a:alpha val="43137"/>
                    </a:srgbClr>
                  </a:outerShdw>
                </a:effectLst>
                <a:latin typeface="+mn-lt"/>
                <a:ea typeface="+mn-ea"/>
                <a:cs typeface="+mn-cs"/>
              </a:rPr>
              <a:t>Our  two research questions  were:</a:t>
            </a:r>
            <a:br>
              <a:rPr lang="sl-SI" sz="3200" dirty="0"/>
            </a:br>
            <a:endParaRPr lang="sl-SI" sz="3200" dirty="0"/>
          </a:p>
        </p:txBody>
      </p:sp>
      <p:sp>
        <p:nvSpPr>
          <p:cNvPr id="3" name="Content Placeholder 2"/>
          <p:cNvSpPr>
            <a:spLocks noGrp="1"/>
          </p:cNvSpPr>
          <p:nvPr>
            <p:ph idx="1"/>
          </p:nvPr>
        </p:nvSpPr>
        <p:spPr>
          <a:xfrm>
            <a:off x="457200" y="1071546"/>
            <a:ext cx="8229600" cy="5237814"/>
          </a:xfrm>
        </p:spPr>
        <p:txBody>
          <a:bodyPr>
            <a:normAutofit lnSpcReduction="10000"/>
          </a:bodyPr>
          <a:lstStyle/>
          <a:p>
            <a:pPr>
              <a:buNone/>
            </a:pPr>
            <a:r>
              <a:rPr lang="sl-SI" b="1" dirty="0">
                <a:solidFill>
                  <a:schemeClr val="tx1">
                    <a:lumMod val="95000"/>
                  </a:schemeClr>
                </a:solidFill>
                <a:effectLst>
                  <a:outerShdw blurRad="38100" dist="38100" dir="2700000" algn="tl">
                    <a:srgbClr val="000000">
                      <a:alpha val="43137"/>
                    </a:srgbClr>
                  </a:outerShdw>
                </a:effectLst>
              </a:rPr>
              <a:t>1. OBSERVATION OF THE SKY AND AMOUNT OF RAIN </a:t>
            </a:r>
          </a:p>
          <a:p>
            <a:pPr>
              <a:buNone/>
            </a:pPr>
            <a:r>
              <a:rPr lang="sl-SI" b="1" dirty="0">
                <a:solidFill>
                  <a:schemeClr val="tx1">
                    <a:lumMod val="95000"/>
                  </a:schemeClr>
                </a:solidFill>
                <a:effectLst>
                  <a:outerShdw blurRad="38100" dist="38100" dir="2700000" algn="tl">
                    <a:srgbClr val="000000">
                      <a:alpha val="43137"/>
                    </a:srgbClr>
                  </a:outerShdw>
                </a:effectLst>
              </a:rPr>
              <a:t>    </a:t>
            </a:r>
            <a:r>
              <a:rPr lang="sl-SI" b="1" dirty="0" err="1">
                <a:solidFill>
                  <a:schemeClr val="tx1">
                    <a:lumMod val="95000"/>
                  </a:schemeClr>
                </a:solidFill>
                <a:effectLst>
                  <a:outerShdw blurRad="38100" dist="38100" dir="2700000" algn="tl">
                    <a:srgbClr val="000000">
                      <a:alpha val="43137"/>
                    </a:srgbClr>
                  </a:outerShdw>
                </a:effectLst>
              </a:rPr>
              <a:t>We</a:t>
            </a:r>
            <a:r>
              <a:rPr lang="sl-SI" b="1" dirty="0">
                <a:solidFill>
                  <a:schemeClr val="tx1">
                    <a:lumMod val="95000"/>
                  </a:schemeClr>
                </a:solidFill>
                <a:effectLst>
                  <a:outerShdw blurRad="38100" dist="38100" dir="2700000" algn="tl">
                    <a:srgbClr val="000000">
                      <a:alpha val="43137"/>
                    </a:srgbClr>
                  </a:outerShdw>
                </a:effectLst>
              </a:rPr>
              <a:t> had to observe which kind of clouds we see and measure how much precipitation falls per square meter in a week (from 18.3. to 25.3. 2020, around 10.00am and 17.00 pm). </a:t>
            </a:r>
          </a:p>
          <a:p>
            <a:pPr>
              <a:buNone/>
            </a:pPr>
            <a:endParaRPr lang="sl-SI" b="1" dirty="0">
              <a:solidFill>
                <a:schemeClr val="tx1">
                  <a:lumMod val="95000"/>
                </a:schemeClr>
              </a:solidFill>
              <a:effectLst>
                <a:outerShdw blurRad="38100" dist="38100" dir="2700000" algn="tl">
                  <a:srgbClr val="000000">
                    <a:alpha val="43137"/>
                  </a:srgbClr>
                </a:outerShdw>
              </a:effectLst>
            </a:endParaRPr>
          </a:p>
          <a:p>
            <a:pPr>
              <a:buNone/>
            </a:pPr>
            <a:r>
              <a:rPr lang="sl-SI" b="1" dirty="0">
                <a:solidFill>
                  <a:schemeClr val="tx1">
                    <a:lumMod val="95000"/>
                  </a:schemeClr>
                </a:solidFill>
                <a:effectLst>
                  <a:outerShdw blurRad="38100" dist="38100" dir="2700000" algn="tl">
                    <a:srgbClr val="000000">
                      <a:alpha val="43137"/>
                    </a:srgbClr>
                  </a:outerShdw>
                </a:effectLst>
              </a:rPr>
              <a:t>2. MEASUREMENT OF A PERSON ’S SHADOW </a:t>
            </a:r>
          </a:p>
          <a:p>
            <a:pPr>
              <a:buNone/>
            </a:pPr>
            <a:r>
              <a:rPr lang="sl-SI" b="1" dirty="0">
                <a:solidFill>
                  <a:schemeClr val="tx1">
                    <a:lumMod val="95000"/>
                  </a:schemeClr>
                </a:solidFill>
                <a:effectLst>
                  <a:outerShdw blurRad="38100" dist="38100" dir="2700000" algn="tl">
                    <a:srgbClr val="000000">
                      <a:alpha val="43137"/>
                    </a:srgbClr>
                  </a:outerShdw>
                </a:effectLst>
              </a:rPr>
              <a:t>     </a:t>
            </a:r>
            <a:r>
              <a:rPr lang="sl-SI" b="1" dirty="0" err="1">
                <a:solidFill>
                  <a:schemeClr val="tx1">
                    <a:lumMod val="95000"/>
                  </a:schemeClr>
                </a:solidFill>
                <a:effectLst>
                  <a:outerShdw blurRad="38100" dist="38100" dir="2700000" algn="tl">
                    <a:srgbClr val="000000">
                      <a:alpha val="43137"/>
                    </a:srgbClr>
                  </a:outerShdw>
                </a:effectLst>
              </a:rPr>
              <a:t>We</a:t>
            </a:r>
            <a:r>
              <a:rPr lang="sl-SI" b="1" dirty="0">
                <a:solidFill>
                  <a:schemeClr val="tx1">
                    <a:lumMod val="95000"/>
                  </a:schemeClr>
                </a:solidFill>
                <a:effectLst>
                  <a:outerShdw blurRad="38100" dist="38100" dir="2700000" algn="tl">
                    <a:srgbClr val="000000">
                      <a:alpha val="43137"/>
                    </a:srgbClr>
                  </a:outerShdw>
                </a:effectLst>
              </a:rPr>
              <a:t> </a:t>
            </a:r>
            <a:r>
              <a:rPr lang="sl-SI" b="1" dirty="0" err="1">
                <a:solidFill>
                  <a:schemeClr val="tx1">
                    <a:lumMod val="95000"/>
                  </a:schemeClr>
                </a:solidFill>
                <a:effectLst>
                  <a:outerShdw blurRad="38100" dist="38100" dir="2700000" algn="tl">
                    <a:srgbClr val="000000">
                      <a:alpha val="43137"/>
                    </a:srgbClr>
                  </a:outerShdw>
                </a:effectLst>
              </a:rPr>
              <a:t>had</a:t>
            </a:r>
            <a:r>
              <a:rPr lang="sl-SI" b="1" dirty="0">
                <a:solidFill>
                  <a:schemeClr val="tx1">
                    <a:lumMod val="95000"/>
                  </a:schemeClr>
                </a:solidFill>
                <a:effectLst>
                  <a:outerShdw blurRad="38100" dist="38100" dir="2700000" algn="tl">
                    <a:srgbClr val="000000">
                      <a:alpha val="43137"/>
                    </a:srgbClr>
                  </a:outerShdw>
                </a:effectLst>
              </a:rPr>
              <a:t> to measure the length of a person’s shadow(from 18.3. to 25.3. 2020, around 10.00am and 17.00 pm).</a:t>
            </a:r>
          </a:p>
          <a:p>
            <a:endParaRPr lang="sl-SI"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642918"/>
            <a:ext cx="8229600" cy="4709160"/>
          </a:xfrm>
        </p:spPr>
        <p:txBody>
          <a:bodyPr/>
          <a:lstStyle/>
          <a:p>
            <a:pPr>
              <a:buNone/>
            </a:pPr>
            <a:r>
              <a:rPr lang="sl-SI" b="1" dirty="0">
                <a:effectLst>
                  <a:outerShdw blurRad="38100" dist="38100" dir="2700000" algn="tl">
                    <a:srgbClr val="000000">
                      <a:alpha val="43137"/>
                    </a:srgbClr>
                  </a:outerShdw>
                </a:effectLst>
              </a:rPr>
              <a:t>MATERIALS:</a:t>
            </a:r>
          </a:p>
          <a:p>
            <a:pPr>
              <a:buNone/>
            </a:pPr>
            <a:endParaRPr lang="sl-SI" b="1" dirty="0">
              <a:effectLst>
                <a:outerShdw blurRad="38100" dist="38100" dir="2700000" algn="tl">
                  <a:srgbClr val="000000">
                    <a:alpha val="43137"/>
                  </a:srgbClr>
                </a:outerShdw>
              </a:effectLst>
            </a:endParaRPr>
          </a:p>
          <a:p>
            <a:pPr lvl="0">
              <a:buNone/>
            </a:pPr>
            <a:r>
              <a:rPr lang="sl-SI" b="1" dirty="0" err="1">
                <a:effectLst>
                  <a:outerShdw blurRad="38100" dist="38100" dir="2700000" algn="tl">
                    <a:srgbClr val="000000">
                      <a:alpha val="43137"/>
                    </a:srgbClr>
                  </a:outerShdw>
                </a:effectLst>
              </a:rPr>
              <a:t>measuring</a:t>
            </a:r>
            <a:r>
              <a:rPr lang="sl-SI" b="1" dirty="0">
                <a:effectLst>
                  <a:outerShdw blurRad="38100" dist="38100" dir="2700000" algn="tl">
                    <a:srgbClr val="000000">
                      <a:alpha val="43137"/>
                    </a:srgbClr>
                  </a:outerShdw>
                </a:effectLst>
              </a:rPr>
              <a:t> vessel or </a:t>
            </a:r>
            <a:r>
              <a:rPr lang="sl-SI" b="1" dirty="0" err="1">
                <a:effectLst>
                  <a:outerShdw blurRad="38100" dist="38100" dir="2700000" algn="tl">
                    <a:srgbClr val="000000">
                      <a:alpha val="43137"/>
                    </a:srgbClr>
                  </a:outerShdw>
                </a:effectLst>
              </a:rPr>
              <a:t>rain</a:t>
            </a:r>
            <a:r>
              <a:rPr lang="sl-SI" b="1" dirty="0">
                <a:effectLst>
                  <a:outerShdw blurRad="38100" dist="38100" dir="2700000" algn="tl">
                    <a:srgbClr val="000000">
                      <a:alpha val="43137"/>
                    </a:srgbClr>
                  </a:outerShdw>
                </a:effectLst>
              </a:rPr>
              <a:t> </a:t>
            </a:r>
            <a:r>
              <a:rPr lang="sl-SI" b="1" dirty="0" err="1">
                <a:effectLst>
                  <a:outerShdw blurRad="38100" dist="38100" dir="2700000" algn="tl">
                    <a:srgbClr val="000000">
                      <a:alpha val="43137"/>
                    </a:srgbClr>
                  </a:outerShdw>
                </a:effectLst>
              </a:rPr>
              <a:t>gauge</a:t>
            </a:r>
            <a:r>
              <a:rPr lang="sl-SI" b="1" dirty="0">
                <a:effectLst>
                  <a:outerShdw blurRad="38100" dist="38100" dir="2700000" algn="tl">
                    <a:srgbClr val="000000">
                      <a:alpha val="43137"/>
                    </a:srgbClr>
                  </a:outerShdw>
                </a:effectLst>
              </a:rPr>
              <a:t>,</a:t>
            </a:r>
          </a:p>
          <a:p>
            <a:pPr lvl="0">
              <a:buNone/>
            </a:pPr>
            <a:r>
              <a:rPr lang="sl-SI" b="1" dirty="0" err="1">
                <a:effectLst>
                  <a:outerShdw blurRad="38100" dist="38100" dir="2700000" algn="tl">
                    <a:srgbClr val="000000">
                      <a:alpha val="43137"/>
                    </a:srgbClr>
                  </a:outerShdw>
                </a:effectLst>
              </a:rPr>
              <a:t>phone</a:t>
            </a:r>
            <a:r>
              <a:rPr lang="sl-SI" b="1" dirty="0">
                <a:effectLst>
                  <a:outerShdw blurRad="38100" dist="38100" dir="2700000" algn="tl">
                    <a:srgbClr val="000000">
                      <a:alpha val="43137"/>
                    </a:srgbClr>
                  </a:outerShdw>
                </a:effectLst>
              </a:rPr>
              <a:t>,</a:t>
            </a:r>
          </a:p>
          <a:p>
            <a:pPr lvl="0">
              <a:buNone/>
            </a:pPr>
            <a:r>
              <a:rPr lang="sl-SI" b="1" dirty="0" err="1">
                <a:effectLst>
                  <a:outerShdw blurRad="38100" dist="38100" dir="2700000" algn="tl">
                    <a:srgbClr val="000000">
                      <a:alpha val="43137"/>
                    </a:srgbClr>
                  </a:outerShdw>
                </a:effectLst>
              </a:rPr>
              <a:t>measuring</a:t>
            </a:r>
            <a:r>
              <a:rPr lang="sl-SI" b="1" dirty="0">
                <a:effectLst>
                  <a:outerShdw blurRad="38100" dist="38100" dir="2700000" algn="tl">
                    <a:srgbClr val="000000">
                      <a:alpha val="43137"/>
                    </a:srgbClr>
                  </a:outerShdw>
                </a:effectLst>
              </a:rPr>
              <a:t> </a:t>
            </a:r>
            <a:r>
              <a:rPr lang="sl-SI" b="1" dirty="0" err="1">
                <a:effectLst>
                  <a:outerShdw blurRad="38100" dist="38100" dir="2700000" algn="tl">
                    <a:srgbClr val="000000">
                      <a:alpha val="43137"/>
                    </a:srgbClr>
                  </a:outerShdw>
                </a:effectLst>
              </a:rPr>
              <a:t>tape</a:t>
            </a:r>
            <a:r>
              <a:rPr lang="sl-SI" b="1" dirty="0">
                <a:effectLst>
                  <a:outerShdw blurRad="38100" dist="38100" dir="2700000" algn="tl">
                    <a:srgbClr val="000000">
                      <a:alpha val="43137"/>
                    </a:srgbClr>
                  </a:outerShdw>
                </a:effectLst>
              </a:rPr>
              <a:t>.</a:t>
            </a:r>
          </a:p>
        </p:txBody>
      </p:sp>
      <p:pic>
        <p:nvPicPr>
          <p:cNvPr id="4" name="Picture 3" descr="92332420_1076154952753483_540406073811533824_n.jpg"/>
          <p:cNvPicPr>
            <a:picLocks noChangeAspect="1"/>
          </p:cNvPicPr>
          <p:nvPr/>
        </p:nvPicPr>
        <p:blipFill>
          <a:blip r:embed="rId2" cstate="print"/>
          <a:stretch>
            <a:fillRect/>
          </a:stretch>
        </p:blipFill>
        <p:spPr>
          <a:xfrm>
            <a:off x="4714876" y="3857628"/>
            <a:ext cx="2071702" cy="2762269"/>
          </a:xfrm>
          <a:prstGeom prst="rect">
            <a:avLst/>
          </a:prstGeom>
        </p:spPr>
      </p:pic>
      <p:pic>
        <p:nvPicPr>
          <p:cNvPr id="5" name="Picture 4" descr="92350339_2367637483476883_989890610544508928_n.jpg"/>
          <p:cNvPicPr>
            <a:picLocks noChangeAspect="1"/>
          </p:cNvPicPr>
          <p:nvPr/>
        </p:nvPicPr>
        <p:blipFill>
          <a:blip r:embed="rId3" cstate="print"/>
          <a:stretch>
            <a:fillRect/>
          </a:stretch>
        </p:blipFill>
        <p:spPr>
          <a:xfrm>
            <a:off x="6858016" y="3857628"/>
            <a:ext cx="2089561" cy="2786082"/>
          </a:xfrm>
          <a:prstGeom prst="rect">
            <a:avLst/>
          </a:prstGeom>
        </p:spPr>
      </p:pic>
      <p:pic>
        <p:nvPicPr>
          <p:cNvPr id="6" name="Picture 5" descr="92133682_2581851742102628_5149527640280924160_n.jpg"/>
          <p:cNvPicPr>
            <a:picLocks noChangeAspect="1"/>
          </p:cNvPicPr>
          <p:nvPr/>
        </p:nvPicPr>
        <p:blipFill>
          <a:blip r:embed="rId4" cstate="print"/>
          <a:stretch>
            <a:fillRect/>
          </a:stretch>
        </p:blipFill>
        <p:spPr>
          <a:xfrm>
            <a:off x="2357422" y="3857628"/>
            <a:ext cx="2143140" cy="2786082"/>
          </a:xfrm>
          <a:prstGeom prst="rect">
            <a:avLst/>
          </a:prstGeom>
        </p:spPr>
      </p:pic>
      <p:pic>
        <p:nvPicPr>
          <p:cNvPr id="7" name="Picture 6" descr="92496991_1113250545703219_2331895658060972032_n.jpg"/>
          <p:cNvPicPr>
            <a:picLocks noChangeAspect="1"/>
          </p:cNvPicPr>
          <p:nvPr/>
        </p:nvPicPr>
        <p:blipFill>
          <a:blip r:embed="rId5" cstate="print"/>
          <a:stretch>
            <a:fillRect/>
          </a:stretch>
        </p:blipFill>
        <p:spPr>
          <a:xfrm>
            <a:off x="142844" y="3857628"/>
            <a:ext cx="2089561" cy="27860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3600" dirty="0">
                <a:solidFill>
                  <a:schemeClr val="tx1">
                    <a:lumMod val="95000"/>
                  </a:schemeClr>
                </a:solidFill>
                <a:latin typeface="+mn-lt"/>
              </a:rPr>
              <a:t>CLIMATE IN SLOVENIA</a:t>
            </a:r>
            <a:br>
              <a:rPr lang="sl-SI" sz="3600" dirty="0"/>
            </a:br>
            <a:endParaRPr lang="sl-SI" sz="3600" dirty="0"/>
          </a:p>
        </p:txBody>
      </p:sp>
      <p:sp>
        <p:nvSpPr>
          <p:cNvPr id="3" name="Content Placeholder 2"/>
          <p:cNvSpPr>
            <a:spLocks noGrp="1"/>
          </p:cNvSpPr>
          <p:nvPr>
            <p:ph idx="1"/>
          </p:nvPr>
        </p:nvSpPr>
        <p:spPr>
          <a:xfrm>
            <a:off x="285720" y="1285860"/>
            <a:ext cx="8229600" cy="4709160"/>
          </a:xfrm>
        </p:spPr>
        <p:txBody>
          <a:bodyPr>
            <a:normAutofit lnSpcReduction="10000"/>
          </a:bodyPr>
          <a:lstStyle/>
          <a:p>
            <a:pPr algn="just">
              <a:buNone/>
            </a:pPr>
            <a:r>
              <a:rPr lang="sl-SI" b="1" dirty="0">
                <a:solidFill>
                  <a:schemeClr val="tx1">
                    <a:lumMod val="95000"/>
                  </a:schemeClr>
                </a:solidFill>
                <a:effectLst>
                  <a:outerShdw blurRad="38100" dist="38100" dir="2700000" algn="tl">
                    <a:srgbClr val="000000">
                      <a:alpha val="43137"/>
                    </a:srgbClr>
                  </a:outerShdw>
                </a:effectLst>
              </a:rPr>
              <a:t>     </a:t>
            </a:r>
            <a:r>
              <a:rPr lang="sl-SI" b="1" dirty="0" err="1">
                <a:solidFill>
                  <a:schemeClr val="tx1">
                    <a:lumMod val="95000"/>
                  </a:schemeClr>
                </a:solidFill>
                <a:effectLst>
                  <a:outerShdw blurRad="38100" dist="38100" dir="2700000" algn="tl">
                    <a:srgbClr val="000000">
                      <a:alpha val="43137"/>
                    </a:srgbClr>
                  </a:outerShdw>
                </a:effectLst>
              </a:rPr>
              <a:t>Climatic</a:t>
            </a:r>
            <a:r>
              <a:rPr lang="sl-SI" b="1" dirty="0">
                <a:solidFill>
                  <a:schemeClr val="tx1">
                    <a:lumMod val="95000"/>
                  </a:schemeClr>
                </a:solidFill>
                <a:effectLst>
                  <a:outerShdw blurRad="38100" dist="38100" dir="2700000" algn="tl">
                    <a:srgbClr val="000000">
                      <a:alpha val="43137"/>
                    </a:srgbClr>
                  </a:outerShdw>
                </a:effectLst>
              </a:rPr>
              <a:t> conditions in Slovenia vary. There is a Continental climate in the northeast, a severe Alpine climate in the high mountain regions, and a sub-Mediterranean climate in the coastal region. Yet there is a strong interaction between these three climatic systems across most of the country. This variety is also reflected in climatic variability over time and is an important factor determining the impact of global climate change in the country. </a:t>
            </a:r>
          </a:p>
          <a:p>
            <a:endParaRPr lang="sl-SI"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42918"/>
            <a:ext cx="8258204" cy="5666442"/>
          </a:xfrm>
        </p:spPr>
        <p:txBody>
          <a:bodyPr>
            <a:normAutofit/>
          </a:bodyPr>
          <a:lstStyle/>
          <a:p>
            <a:pPr algn="just">
              <a:buNone/>
            </a:pPr>
            <a:r>
              <a:rPr lang="sl-SI" b="1" dirty="0">
                <a:effectLst>
                  <a:outerShdw blurRad="38100" dist="38100" dir="2700000" algn="tl">
                    <a:srgbClr val="000000">
                      <a:alpha val="43137"/>
                    </a:srgbClr>
                  </a:outerShdw>
                </a:effectLst>
              </a:rPr>
              <a:t>     </a:t>
            </a:r>
            <a:r>
              <a:rPr lang="sl-SI" b="1" dirty="0" err="1">
                <a:effectLst>
                  <a:outerShdw blurRad="38100" dist="38100" dir="2700000" algn="tl">
                    <a:srgbClr val="000000">
                      <a:alpha val="43137"/>
                    </a:srgbClr>
                  </a:outerShdw>
                </a:effectLst>
              </a:rPr>
              <a:t>January</a:t>
            </a:r>
            <a:r>
              <a:rPr lang="sl-SI" b="1" dirty="0">
                <a:effectLst>
                  <a:outerShdw blurRad="38100" dist="38100" dir="2700000" algn="tl">
                    <a:srgbClr val="000000">
                      <a:alpha val="43137"/>
                    </a:srgbClr>
                  </a:outerShdw>
                </a:effectLst>
              </a:rPr>
              <a:t> is thec oldest month with day time temperatures usually around zero in the north, but in some cases winter months can be very cold with temperatures far below zeroand strong, cold north easterly winds, called Bora, especially in the mountainous regions, where the weather is strongly influenced by the nearbyAlps. In the coastal areas long-lasting frost periods and snow are quite seldom because of the influence of the warm water temperatures of the mediterranean sea.</a:t>
            </a:r>
          </a:p>
          <a:p>
            <a:endParaRPr lang="sl-SI"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428736"/>
            <a:ext cx="8186766" cy="4880624"/>
          </a:xfrm>
        </p:spPr>
        <p:txBody>
          <a:bodyPr/>
          <a:lstStyle/>
          <a:p>
            <a:pPr algn="just">
              <a:buNone/>
            </a:pPr>
            <a:r>
              <a:rPr lang="sl-SI" b="1" dirty="0">
                <a:effectLst>
                  <a:outerShdw blurRad="38100" dist="38100" dir="2700000" algn="tl">
                    <a:srgbClr val="000000">
                      <a:alpha val="43137"/>
                    </a:srgbClr>
                  </a:outerShdw>
                </a:effectLst>
              </a:rPr>
              <a:t>    In summer day time temperatures reach 20-25°C, but sometimes quite higher, 30°C or more. In most ofthe time is dry weather with sunny spells, although sometimes heavy thunder storms can occur at the end of the day, especially in the mountainous regions. July is the warmest month with an average Temperature of 22°C. </a:t>
            </a:r>
          </a:p>
          <a:p>
            <a:endParaRPr lang="sl-SI"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714488"/>
            <a:ext cx="8229600" cy="4709160"/>
          </a:xfrm>
        </p:spPr>
        <p:txBody>
          <a:bodyPr/>
          <a:lstStyle/>
          <a:p>
            <a:pPr algn="just">
              <a:buNone/>
            </a:pPr>
            <a:r>
              <a:rPr lang="sl-SI" b="1" dirty="0">
                <a:effectLst>
                  <a:outerShdw blurRad="38100" dist="38100" dir="2700000" algn="tl">
                    <a:srgbClr val="000000">
                      <a:alpha val="43137"/>
                    </a:srgbClr>
                  </a:outerShdw>
                </a:effectLst>
              </a:rPr>
              <a:t>    </a:t>
            </a:r>
            <a:r>
              <a:rPr lang="sl-SI" b="1" dirty="0" err="1">
                <a:effectLst>
                  <a:outerShdw blurRad="38100" dist="38100" dir="2700000" algn="tl">
                    <a:srgbClr val="000000">
                      <a:alpha val="43137"/>
                    </a:srgbClr>
                  </a:outerShdw>
                </a:effectLst>
              </a:rPr>
              <a:t>The</a:t>
            </a:r>
            <a:r>
              <a:rPr lang="sl-SI" b="1" dirty="0">
                <a:effectLst>
                  <a:outerShdw blurRad="38100" dist="38100" dir="2700000" algn="tl">
                    <a:srgbClr val="000000">
                      <a:alpha val="43137"/>
                    </a:srgbClr>
                  </a:outerShdw>
                </a:effectLst>
              </a:rPr>
              <a:t> weather is best May-September, when days are warm and the nights are cool, although it rains more in spring than in summer. Autumn and winter are usually a little chilly and wet, and often foggy in the mountainous regions.</a:t>
            </a:r>
          </a:p>
          <a:p>
            <a:endParaRPr lang="sl-SI"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a:solidFill>
                  <a:schemeClr val="tx1">
                    <a:lumMod val="95000"/>
                  </a:schemeClr>
                </a:solidFill>
              </a:rPr>
              <a:t>PRECIPATION </a:t>
            </a:r>
            <a:br>
              <a:rPr lang="sl-SI" dirty="0"/>
            </a:br>
            <a:endParaRPr lang="sl-SI" dirty="0"/>
          </a:p>
        </p:txBody>
      </p:sp>
      <p:sp>
        <p:nvSpPr>
          <p:cNvPr id="3" name="Content Placeholder 2"/>
          <p:cNvSpPr>
            <a:spLocks noGrp="1"/>
          </p:cNvSpPr>
          <p:nvPr>
            <p:ph idx="1"/>
          </p:nvPr>
        </p:nvSpPr>
        <p:spPr>
          <a:xfrm>
            <a:off x="107504" y="1124744"/>
            <a:ext cx="8330212" cy="5733256"/>
          </a:xfrm>
        </p:spPr>
        <p:txBody>
          <a:bodyPr>
            <a:normAutofit/>
          </a:bodyPr>
          <a:lstStyle/>
          <a:p>
            <a:pPr algn="just">
              <a:buNone/>
            </a:pPr>
            <a:r>
              <a:rPr lang="sl-SI" sz="3000" b="1" dirty="0">
                <a:effectLst>
                  <a:outerShdw blurRad="38100" dist="38100" dir="2700000" algn="tl">
                    <a:srgbClr val="000000">
                      <a:alpha val="43137"/>
                    </a:srgbClr>
                  </a:outerShdw>
                </a:effectLst>
              </a:rPr>
              <a:t>    </a:t>
            </a:r>
            <a:r>
              <a:rPr lang="sl-SI" sz="3000" b="1" dirty="0" err="1">
                <a:effectLst>
                  <a:outerShdw blurRad="38100" dist="38100" dir="2700000" algn="tl">
                    <a:srgbClr val="000000">
                      <a:alpha val="43137"/>
                    </a:srgbClr>
                  </a:outerShdw>
                </a:effectLst>
              </a:rPr>
              <a:t>Great</a:t>
            </a:r>
            <a:r>
              <a:rPr lang="sl-SI" sz="3000" b="1" dirty="0">
                <a:effectLst>
                  <a:outerShdw blurRad="38100" dist="38100" dir="2700000" algn="tl">
                    <a:srgbClr val="000000">
                      <a:alpha val="43137"/>
                    </a:srgbClr>
                  </a:outerShdw>
                </a:effectLst>
              </a:rPr>
              <a:t> differences can be recorded not </a:t>
            </a:r>
            <a:r>
              <a:rPr lang="sl-SI" sz="3000" b="1" dirty="0" err="1">
                <a:effectLst>
                  <a:outerShdw blurRad="38100" dist="38100" dir="2700000" algn="tl">
                    <a:srgbClr val="000000">
                      <a:alpha val="43137"/>
                    </a:srgbClr>
                  </a:outerShdw>
                </a:effectLst>
              </a:rPr>
              <a:t>only</a:t>
            </a:r>
            <a:r>
              <a:rPr lang="sl-SI" sz="3000" b="1" dirty="0">
                <a:effectLst>
                  <a:outerShdw blurRad="38100" dist="38100" dir="2700000" algn="tl">
                    <a:srgbClr val="000000">
                      <a:alpha val="43137"/>
                    </a:srgbClr>
                  </a:outerShdw>
                </a:effectLst>
              </a:rPr>
              <a:t> in </a:t>
            </a:r>
            <a:r>
              <a:rPr lang="sl-SI" sz="3000" b="1" dirty="0" err="1">
                <a:effectLst>
                  <a:outerShdw blurRad="38100" dist="38100" dir="2700000" algn="tl">
                    <a:srgbClr val="000000">
                      <a:alpha val="43137"/>
                    </a:srgbClr>
                  </a:outerShdw>
                </a:effectLst>
              </a:rPr>
              <a:t>temperatures</a:t>
            </a:r>
            <a:r>
              <a:rPr lang="sl-SI" sz="3000" b="1" dirty="0">
                <a:effectLst>
                  <a:outerShdw blurRad="38100" dist="38100" dir="2700000" algn="tl">
                    <a:srgbClr val="000000">
                      <a:alpha val="43137"/>
                    </a:srgbClr>
                  </a:outerShdw>
                </a:effectLst>
              </a:rPr>
              <a:t>, but also in precipitation. Actually, there are areas, where annual precipitation is about 3500 mm, what is fourtimes more than in relatively weak moistened north east part of the country.</a:t>
            </a:r>
          </a:p>
          <a:p>
            <a:pPr algn="just">
              <a:buNone/>
            </a:pPr>
            <a:r>
              <a:rPr lang="sl-SI" sz="3000" b="1" dirty="0">
                <a:effectLst>
                  <a:outerShdw blurRad="38100" dist="38100" dir="2700000" algn="tl">
                    <a:srgbClr val="000000">
                      <a:alpha val="43137"/>
                    </a:srgbClr>
                  </a:outerShdw>
                </a:effectLst>
              </a:rPr>
              <a:t>    </a:t>
            </a:r>
            <a:r>
              <a:rPr lang="sl-SI" sz="3000" b="1" dirty="0" err="1">
                <a:effectLst>
                  <a:outerShdw blurRad="38100" dist="38100" dir="2700000" algn="tl">
                    <a:srgbClr val="000000">
                      <a:alpha val="43137"/>
                    </a:srgbClr>
                  </a:outerShdw>
                </a:effectLst>
              </a:rPr>
              <a:t>Annual</a:t>
            </a:r>
            <a:r>
              <a:rPr lang="sl-SI" sz="3000" b="1" dirty="0">
                <a:effectLst>
                  <a:outerShdw blurRad="38100" dist="38100" dir="2700000" algn="tl">
                    <a:srgbClr val="000000">
                      <a:alpha val="43137"/>
                    </a:srgbClr>
                  </a:outerShdw>
                </a:effectLst>
              </a:rPr>
              <a:t> average precipitation varies from 400 mm in the southern low land areas, and up to 1000 mm in the mountainous </a:t>
            </a:r>
            <a:r>
              <a:rPr lang="sl-SI" sz="3000" b="1" dirty="0" err="1">
                <a:effectLst>
                  <a:outerShdw blurRad="38100" dist="38100" dir="2700000" algn="tl">
                    <a:srgbClr val="000000">
                      <a:alpha val="43137"/>
                    </a:srgbClr>
                  </a:outerShdw>
                </a:effectLst>
              </a:rPr>
              <a:t>regions</a:t>
            </a:r>
            <a:r>
              <a:rPr lang="sl-SI" sz="3000" b="1" dirty="0">
                <a:effectLst>
                  <a:outerShdw blurRad="38100" dist="38100" dir="2700000" algn="tl">
                    <a:srgbClr val="000000">
                      <a:alpha val="43137"/>
                    </a:srgbClr>
                  </a:outerShdw>
                </a:effectLst>
              </a:rPr>
              <a:t>.</a:t>
            </a:r>
          </a:p>
          <a:p>
            <a:pPr algn="just">
              <a:buNone/>
            </a:pPr>
            <a:endParaRPr lang="sl-SI" sz="1100" dirty="0"/>
          </a:p>
          <a:p>
            <a:pPr algn="just">
              <a:buNone/>
            </a:pPr>
            <a:endParaRPr lang="sl-SI" sz="1100" dirty="0"/>
          </a:p>
          <a:p>
            <a:pPr algn="just">
              <a:buNone/>
            </a:pPr>
            <a:endParaRPr lang="sl-SI" sz="1100" dirty="0"/>
          </a:p>
          <a:p>
            <a:pPr algn="just">
              <a:buNone/>
            </a:pPr>
            <a:r>
              <a:rPr lang="sl-SI" sz="1100" dirty="0" err="1"/>
              <a:t>Sources</a:t>
            </a:r>
            <a:r>
              <a:rPr lang="sl-SI" sz="1100" dirty="0"/>
              <a:t>:</a:t>
            </a:r>
          </a:p>
          <a:p>
            <a:pPr algn="just">
              <a:buNone/>
            </a:pPr>
            <a:r>
              <a:rPr lang="sl-SI" sz="1100" u="sng" dirty="0">
                <a:solidFill>
                  <a:schemeClr val="tx1">
                    <a:lumMod val="50000"/>
                  </a:schemeClr>
                </a:solidFill>
                <a:hlinkClick r:id="rId2">
                  <a:extLst>
                    <a:ext uri="{A12FA001-AC4F-418D-AE19-62706E023703}">
                      <ahyp:hlinkClr xmlns:ahyp="http://schemas.microsoft.com/office/drawing/2018/hyperlinkcolor" val="tx"/>
                    </a:ext>
                  </a:extLst>
                </a:hlinkClick>
              </a:rPr>
              <a:t> </a:t>
            </a:r>
            <a:r>
              <a:rPr lang="sl-SI" sz="1100" u="sng" dirty="0">
                <a:solidFill>
                  <a:srgbClr val="0000FF"/>
                </a:solidFill>
                <a:hlinkClick r:id="rId2">
                  <a:extLst>
                    <a:ext uri="{A12FA001-AC4F-418D-AE19-62706E023703}">
                      <ahyp:hlinkClr xmlns:ahyp="http://schemas.microsoft.com/office/drawing/2018/hyperlinkcolor" val="tx"/>
                    </a:ext>
                  </a:extLst>
                </a:hlinkClick>
              </a:rPr>
              <a:t>https://www.arso.gov.si/en/Weather/climate/Climate_of_Slovenia_at_glance.pdf</a:t>
            </a:r>
            <a:endParaRPr lang="sl-SI" sz="1100" dirty="0">
              <a:solidFill>
                <a:srgbClr val="0000FF"/>
              </a:solidFill>
              <a:hlinkClick r:id="rId2">
                <a:extLst>
                  <a:ext uri="{A12FA001-AC4F-418D-AE19-62706E023703}">
                    <ahyp:hlinkClr xmlns:ahyp="http://schemas.microsoft.com/office/drawing/2018/hyperlinkcolor" val="tx"/>
                  </a:ext>
                </a:extLst>
              </a:hlinkClick>
            </a:endParaRPr>
          </a:p>
          <a:p>
            <a:pPr>
              <a:buNone/>
            </a:pPr>
            <a:r>
              <a:rPr lang="sl-SI" sz="1100" u="sng" dirty="0">
                <a:solidFill>
                  <a:srgbClr val="0000FF"/>
                </a:solidFill>
                <a:hlinkClick r:id="rId2">
                  <a:extLst>
                    <a:ext uri="{A12FA001-AC4F-418D-AE19-62706E023703}">
                      <ahyp:hlinkClr xmlns:ahyp="http://schemas.microsoft.com/office/drawing/2018/hyperlinkcolor" val="tx"/>
                    </a:ext>
                  </a:extLst>
                </a:hlinkClick>
              </a:rPr>
              <a:t>https://www.weatheronline.co.uk/reports/climate/Slovenia.htm</a:t>
            </a:r>
            <a:endParaRPr lang="sl-SI" sz="1100" dirty="0">
              <a:solidFill>
                <a:schemeClr val="tx1">
                  <a:lumMod val="50000"/>
                </a:schemeClr>
              </a:solidFill>
            </a:endParaRPr>
          </a:p>
          <a:p>
            <a:pPr>
              <a:buNone/>
            </a:pPr>
            <a:endParaRPr lang="sl-SI"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118</TotalTime>
  <Words>933</Words>
  <Application>Microsoft Office PowerPoint</Application>
  <PresentationFormat>Diaprojekcija na zaslonu (4:3)</PresentationFormat>
  <Paragraphs>71</Paragraphs>
  <Slides>15</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15</vt:i4>
      </vt:variant>
    </vt:vector>
  </HeadingPairs>
  <TitlesOfParts>
    <vt:vector size="21" baseType="lpstr">
      <vt:lpstr>Book Antiqua</vt:lpstr>
      <vt:lpstr>Lucida Sans</vt:lpstr>
      <vt:lpstr>Wingdings</vt:lpstr>
      <vt:lpstr>Wingdings 2</vt:lpstr>
      <vt:lpstr>Wingdings 3</vt:lpstr>
      <vt:lpstr>Apex</vt:lpstr>
      <vt:lpstr> </vt:lpstr>
      <vt:lpstr> INTRODUCTION    </vt:lpstr>
      <vt:lpstr>Our  two research questions  were: </vt:lpstr>
      <vt:lpstr>PowerPointova predstavitev</vt:lpstr>
      <vt:lpstr>CLIMATE IN SLOVENIA </vt:lpstr>
      <vt:lpstr>PowerPointova predstavitev</vt:lpstr>
      <vt:lpstr>PowerPointova predstavitev</vt:lpstr>
      <vt:lpstr>PowerPointova predstavitev</vt:lpstr>
      <vt:lpstr>PRECIPATION  </vt:lpstr>
      <vt:lpstr>RESULTS</vt:lpstr>
      <vt:lpstr>SLOVENIA </vt:lpstr>
      <vt:lpstr>ICELAND </vt:lpstr>
      <vt:lpstr>SPAIN </vt:lpstr>
      <vt:lpstr>CONCLUSION</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dc:title>
  <dc:creator>Klemen</dc:creator>
  <cp:lastModifiedBy>Nika</cp:lastModifiedBy>
  <cp:revision>15</cp:revision>
  <dcterms:created xsi:type="dcterms:W3CDTF">2020-04-09T14:52:58Z</dcterms:created>
  <dcterms:modified xsi:type="dcterms:W3CDTF">2020-04-09T19:43:47Z</dcterms:modified>
</cp:coreProperties>
</file>