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0" r:id="rId5"/>
    <p:sldId id="258" r:id="rId6"/>
    <p:sldId id="259" r:id="rId7"/>
    <p:sldId id="257" r:id="rId8"/>
    <p:sldId id="264" r:id="rId9"/>
    <p:sldId id="262" r:id="rId1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5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rednji slog 2 – poudarek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54F0EF-613E-4AD6-9131-C5AEA17207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0F610DF-BBC9-4CBE-93A8-699C0A60C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635F68F-EBCE-4EDC-B62D-27DA61FFE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D0E8-B063-4639-BD80-EF5695FD93EF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8027BB4-0A4F-4726-9195-700356325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482A639-0E23-4C74-A796-89743CE85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F077-EEED-4867-8D12-73D07E3FA9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7818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8B6D22-BF88-4BD4-8E27-D12FF0B45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DA7C3A11-464D-4A2F-A8E9-0347BA190B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D262B4D-9D44-436E-9B6B-E8C8CB584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D0E8-B063-4639-BD80-EF5695FD93EF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FBC30E4-754E-4ED7-95B2-B8B7B9036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8105ECE-4FC6-42F9-A745-CF4500193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F077-EEED-4867-8D12-73D07E3FA9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694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9E1DE990-C279-408B-8709-B3BC03AB7F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3E8E43B5-1302-45C2-8443-304172BDC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2472A8E-AF43-4E93-9100-D3C82310D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D0E8-B063-4639-BD80-EF5695FD93EF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404821E-6966-4E49-98FA-BC7399747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F348B2C-C4FB-4E44-A8DD-1D4446BBB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F077-EEED-4867-8D12-73D07E3FA9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0063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B5033D-AD4E-456C-853D-878D310AD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03E6B3C-802D-4C58-96CD-17F9EA73C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E495C1A-7725-4BE2-BD3F-A783B225A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D0E8-B063-4639-BD80-EF5695FD93EF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780B60F-DDBE-498B-B4F6-0CE2D1C2D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6539922-62E7-4139-A6B9-AF0A6AC9E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F077-EEED-4867-8D12-73D07E3FA9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8615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EFDB86-47F2-4682-AFBF-9EE87CFEA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CCF3504-EC46-4DBB-B451-850206AD2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352093A-1348-4F14-A7B7-667F7162C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D0E8-B063-4639-BD80-EF5695FD93EF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80BC6E4-B54C-4C1C-8F3F-6B133047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EEB2924-2607-45BC-90C3-720216245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F077-EEED-4867-8D12-73D07E3FA9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7380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756B3F-B0B8-4845-8AF4-D0715D016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D75EC77-6176-4095-BA1D-23B735B538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DA9593E1-75A9-4572-987E-B5D83CDCC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12123F6-77EA-4FBE-8A40-46D3EDAC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D0E8-B063-4639-BD80-EF5695FD93EF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70D1ED00-7FF8-456E-B6BA-EE7C721E7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6781AAA8-DC06-48C3-9565-AD3C53540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F077-EEED-4867-8D12-73D07E3FA9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367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015581-2F95-43FE-8BD6-3E4A06A23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77576FE8-1036-4D52-A72B-6ED322DA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53174C7D-A0FA-4282-BC23-EEED73534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42B19991-A3CD-40E1-B605-EF275A223F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CC301366-AEF3-44BC-B890-7395C8503B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E9D5192E-E771-42A3-9DD2-C9901306B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D0E8-B063-4639-BD80-EF5695FD93EF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E61CAEE9-2C1C-4CAE-A724-8B5BEAC6F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0CC7D248-0273-42FF-A9CE-A460F4A3E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F077-EEED-4867-8D12-73D07E3FA9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799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17D9B2-9230-48B5-ACD4-B03303B3D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F71F6015-003A-49C1-A7EA-6494E89DA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D0E8-B063-4639-BD80-EF5695FD93EF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72A68F9E-879C-4376-82DC-F68620EFA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FCD31976-EFC0-4807-BB38-F8B4536CF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F077-EEED-4867-8D12-73D07E3FA9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7484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3BC401E9-963D-4149-82A4-1FD01F6B3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D0E8-B063-4639-BD80-EF5695FD93EF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E6FBE6CD-FA0A-4CA6-8E51-CF69507AA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8DD072DA-9859-4F80-A921-4E5525878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F077-EEED-4867-8D12-73D07E3FA9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6912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4A0D37-8F82-410B-8F3F-975ED619B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2C98113-AC89-4547-BFE2-049729056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F4A82772-0747-430D-82E8-78645275F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FF4B29E-D1C6-4FDC-9560-73B9BB6AB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D0E8-B063-4639-BD80-EF5695FD93EF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6EC5341A-761C-4FD4-9AC9-D1DBB403F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2807667D-97AA-4C73-93F1-134B7A921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F077-EEED-4867-8D12-73D07E3FA9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1452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C104B5-ED49-4935-9C37-45684A49C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A40B8F11-A3AD-4A01-ACD5-AB026C91FB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47838B60-AA87-4005-9DC9-180FCF20D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4BE4E52-DC2C-483B-B857-4F05B03FC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D0E8-B063-4639-BD80-EF5695FD93EF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68DFE2E2-2967-4E01-AFF2-0DA23EC0D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BAD7DC35-EDE3-4878-8656-9BFDAA45B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F077-EEED-4867-8D12-73D07E3FA9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017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196E33FB-7666-4B67-9FD9-9F45E3C16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39C87EB-6BD3-4CDF-BF8A-295BAD65B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BF82A73-BA7F-4EF3-9449-7E033096FD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9D0E8-B063-4639-BD80-EF5695FD93EF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E14047C-BA31-411C-94BF-C52214DF87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D5A95A2-8F3B-4466-ABC5-D4D9603A43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DF077-EEED-4867-8D12-73D07E3FA9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923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nrise-and-sunset.com/en?fbclid=IwAR0vd0WN98FAgYO-nuD9RlppZFj62eiOOi3_BAlESpCJe9i65LmfRBSeTlA" TargetMode="External"/><Relationship Id="rId2" Type="http://schemas.openxmlformats.org/officeDocument/2006/relationships/hyperlink" Target="https://www.rad.sik.si/wp-content/uploads/2016/03/Vzhod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83D286-C19F-436D-A5BA-D421A29C8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44840" y="2327223"/>
            <a:ext cx="11947161" cy="2203554"/>
          </a:xfrm>
        </p:spPr>
        <p:txBody>
          <a:bodyPr/>
          <a:lstStyle/>
          <a:p>
            <a:r>
              <a:rPr lang="en-US" sz="8000" dirty="0">
                <a:solidFill>
                  <a:schemeClr val="bg1"/>
                </a:solidFill>
                <a:latin typeface="Arial Black" panose="020B0A04020102020204" pitchFamily="34" charset="0"/>
              </a:rPr>
              <a:t>Sunset </a:t>
            </a:r>
            <a:r>
              <a:rPr lang="sl-SI" sz="8000" dirty="0" err="1">
                <a:solidFill>
                  <a:schemeClr val="bg1"/>
                </a:solidFill>
                <a:latin typeface="Arial Black" panose="020B0A04020102020204" pitchFamily="34" charset="0"/>
              </a:rPr>
              <a:t>and</a:t>
            </a:r>
            <a:r>
              <a:rPr lang="en-US" sz="8000" dirty="0">
                <a:solidFill>
                  <a:schemeClr val="bg1"/>
                </a:solidFill>
                <a:latin typeface="Arial Black" panose="020B0A04020102020204" pitchFamily="34" charset="0"/>
              </a:rPr>
              <a:t> sunrise </a:t>
            </a:r>
            <a:br>
              <a:rPr lang="sl-SI" dirty="0"/>
            </a:br>
            <a:endParaRPr lang="sl-SI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463AB9A-F9D3-4BF3-A0E3-FF6B06169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424721" y="6285278"/>
            <a:ext cx="9144000" cy="400335"/>
          </a:xfrm>
        </p:spPr>
        <p:txBody>
          <a:bodyPr>
            <a:normAutofit/>
          </a:bodyPr>
          <a:lstStyle/>
          <a:p>
            <a:r>
              <a:rPr lang="sl-SI" sz="1400" dirty="0">
                <a:solidFill>
                  <a:schemeClr val="bg1"/>
                </a:solidFill>
                <a:latin typeface="Arial Black" panose="020B0A04020102020204" pitchFamily="34" charset="0"/>
              </a:rPr>
              <a:t>Evita </a:t>
            </a:r>
            <a:r>
              <a:rPr lang="sl-SI" sz="1400" dirty="0" err="1">
                <a:solidFill>
                  <a:schemeClr val="bg1"/>
                </a:solidFill>
                <a:latin typeface="Arial Black" panose="020B0A04020102020204" pitchFamily="34" charset="0"/>
              </a:rPr>
              <a:t>Cizl</a:t>
            </a:r>
            <a:r>
              <a:rPr lang="sl-SI" sz="1400" dirty="0">
                <a:solidFill>
                  <a:schemeClr val="bg1"/>
                </a:solidFill>
                <a:latin typeface="Arial Black" panose="020B0A04020102020204" pitchFamily="34" charset="0"/>
              </a:rPr>
              <a:t>, Manca Beguš, Lara </a:t>
            </a:r>
            <a:r>
              <a:rPr lang="sl-SI" sz="1400" dirty="0" err="1">
                <a:solidFill>
                  <a:schemeClr val="bg1"/>
                </a:solidFill>
                <a:latin typeface="Arial Black" panose="020B0A04020102020204" pitchFamily="34" charset="0"/>
              </a:rPr>
              <a:t>Čede</a:t>
            </a:r>
            <a:r>
              <a:rPr lang="sl-SI" sz="1400" dirty="0">
                <a:solidFill>
                  <a:schemeClr val="bg1"/>
                </a:solidFill>
                <a:latin typeface="Arial Black" panose="020B0A04020102020204" pitchFamily="34" charset="0"/>
              </a:rPr>
              <a:t>, Petra Novak, Kristina Legat, Aljaž Dobnikar</a:t>
            </a:r>
          </a:p>
        </p:txBody>
      </p:sp>
    </p:spTree>
    <p:extLst>
      <p:ext uri="{BB962C8B-B14F-4D97-AF65-F5344CB8AC3E}">
        <p14:creationId xmlns:p14="http://schemas.microsoft.com/office/powerpoint/2010/main" val="2768297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30BD0D-A5B2-4456-8F86-8DF5CC80B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554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Introduction</a:t>
            </a:r>
            <a:endParaRPr lang="sl-SI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6661D62-BC6D-4486-A993-D4EA0F613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70" y="2820076"/>
            <a:ext cx="11845547" cy="367279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>
                <a:latin typeface="Bahnschrift Light" panose="020B0502040204020203" pitchFamily="34" charset="0"/>
              </a:rPr>
              <a:t>There are four main cardinal directions when it comes to field orientation: </a:t>
            </a:r>
            <a:r>
              <a:rPr lang="en-US" b="1" dirty="0">
                <a:latin typeface="Bahnschrift Light" panose="020B0502040204020203" pitchFamily="34" charset="0"/>
              </a:rPr>
              <a:t>north, south, east and west</a:t>
            </a:r>
            <a:r>
              <a:rPr lang="en-US" dirty="0">
                <a:latin typeface="Bahnschrift Light" panose="020B0502040204020203" pitchFamily="34" charset="0"/>
              </a:rPr>
              <a:t>. </a:t>
            </a:r>
            <a:endParaRPr lang="sl-SI" dirty="0">
              <a:latin typeface="Bahnschrift Light" panose="020B0502040204020203" pitchFamily="34" charset="0"/>
            </a:endParaRPr>
          </a:p>
          <a:p>
            <a:pPr algn="just"/>
            <a:r>
              <a:rPr lang="en-US" b="1" dirty="0">
                <a:latin typeface="Bahnschrift Light" panose="020B0502040204020203" pitchFamily="34" charset="0"/>
              </a:rPr>
              <a:t>East and west are opposite directions</a:t>
            </a:r>
            <a:r>
              <a:rPr lang="en-US" dirty="0">
                <a:latin typeface="Bahnschrift Light" panose="020B0502040204020203" pitchFamily="34" charset="0"/>
              </a:rPr>
              <a:t>, with east at 90 degrees on the lest from north and west 90 degrees on the right from north. </a:t>
            </a:r>
            <a:endParaRPr lang="sl-SI" dirty="0">
              <a:latin typeface="Bahnschrift Light" panose="020B0502040204020203" pitchFamily="34" charset="0"/>
            </a:endParaRPr>
          </a:p>
          <a:p>
            <a:pPr algn="just"/>
            <a:r>
              <a:rPr lang="sl-SI" dirty="0">
                <a:latin typeface="Bahnschrift Light" panose="020B0502040204020203" pitchFamily="34" charset="0"/>
              </a:rPr>
              <a:t>T</a:t>
            </a:r>
            <a:r>
              <a:rPr lang="en-US" dirty="0">
                <a:latin typeface="Bahnschrift Light" panose="020B0502040204020203" pitchFamily="34" charset="0"/>
              </a:rPr>
              <a:t>he point on the horizon in which the Sun rises is calls </a:t>
            </a:r>
            <a:r>
              <a:rPr lang="en-US" b="1" dirty="0">
                <a:latin typeface="Bahnschrift Light" panose="020B0502040204020203" pitchFamily="34" charset="0"/>
              </a:rPr>
              <a:t>the</a:t>
            </a:r>
            <a:r>
              <a:rPr lang="en-US" dirty="0">
                <a:latin typeface="Bahnschrift Light" panose="020B0502040204020203" pitchFamily="34" charset="0"/>
              </a:rPr>
              <a:t> </a:t>
            </a:r>
            <a:r>
              <a:rPr lang="en-US" b="1" dirty="0">
                <a:latin typeface="Bahnschrift Light" panose="020B0502040204020203" pitchFamily="34" charset="0"/>
              </a:rPr>
              <a:t>rising point</a:t>
            </a:r>
            <a:r>
              <a:rPr lang="en-US" dirty="0">
                <a:latin typeface="Bahnschrift Light" panose="020B0502040204020203" pitchFamily="34" charset="0"/>
              </a:rPr>
              <a:t>. The rising point of the Sun the Moon changes. The rising point of the Sun on the equinox is the exactly east. </a:t>
            </a:r>
            <a:endParaRPr lang="sl-SI" dirty="0">
              <a:latin typeface="Bahnschrift Light" panose="020B0502040204020203" pitchFamily="34" charset="0"/>
            </a:endParaRPr>
          </a:p>
          <a:p>
            <a:pPr algn="just"/>
            <a:r>
              <a:rPr lang="en-US" dirty="0">
                <a:latin typeface="Bahnschrift Light" panose="020B0502040204020203" pitchFamily="34" charset="0"/>
              </a:rPr>
              <a:t>The point on the horizon on which Sun sets is called </a:t>
            </a:r>
            <a:r>
              <a:rPr lang="en-US" b="1" dirty="0">
                <a:latin typeface="Bahnschrift Light" panose="020B0502040204020203" pitchFamily="34" charset="0"/>
              </a:rPr>
              <a:t>the setting point</a:t>
            </a:r>
            <a:r>
              <a:rPr lang="en-US" dirty="0">
                <a:latin typeface="Bahnschrift Light" panose="020B0502040204020203" pitchFamily="34" charset="0"/>
              </a:rPr>
              <a:t>. The setting point of the Sun also changes. On the equinox is exactly west. </a:t>
            </a:r>
            <a:endParaRPr lang="sl-SI" dirty="0">
              <a:latin typeface="Bahnschrift Light" panose="020B0502040204020203" pitchFamily="34" charset="0"/>
            </a:endParaRPr>
          </a:p>
          <a:p>
            <a:pPr algn="just"/>
            <a:r>
              <a:rPr lang="en-US" b="1" dirty="0">
                <a:latin typeface="Bahnschrift Light" panose="020B0502040204020203" pitchFamily="34" charset="0"/>
              </a:rPr>
              <a:t>Twice a year on the spring equinox (21.3.) and on the fall equinox (23.9.), the Sun rises exactly on the east and sets exactly on the west.</a:t>
            </a:r>
            <a:br>
              <a:rPr lang="en-US" b="1" dirty="0">
                <a:latin typeface="Bahnschrift Light" panose="020B0502040204020203" pitchFamily="34" charset="0"/>
              </a:rPr>
            </a:br>
            <a:endParaRPr lang="sl-SI" b="1" dirty="0">
              <a:latin typeface="Bahnschrift Light" panose="020B0502040204020203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C3F9FB9-4046-40A4-B512-786C491073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4053" y="301963"/>
            <a:ext cx="3689648" cy="245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223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47A711-7DF8-4A62-B136-CB3C7D71B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Materials and methods</a:t>
            </a:r>
            <a:endParaRPr lang="sl-SI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053918F-C390-4D60-8721-A944C3AC1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ahnschrift Light" panose="020B0502040204020203" pitchFamily="34" charset="0"/>
              </a:rPr>
              <a:t>Materials: thermometer</a:t>
            </a:r>
            <a:endParaRPr lang="sl-SI" dirty="0">
              <a:latin typeface="Bahnschrift Light" panose="020B0502040204020203" pitchFamily="34" charset="0"/>
            </a:endParaRPr>
          </a:p>
          <a:p>
            <a:r>
              <a:rPr lang="en-US" dirty="0">
                <a:latin typeface="Bahnschrift Light" panose="020B0502040204020203" pitchFamily="34" charset="0"/>
              </a:rPr>
              <a:t>With a thermometer, we measured </a:t>
            </a:r>
            <a:r>
              <a:rPr lang="en-US" b="1" dirty="0">
                <a:latin typeface="Bahnschrift Light" panose="020B0502040204020203" pitchFamily="34" charset="0"/>
              </a:rPr>
              <a:t>the temperature during the</a:t>
            </a:r>
            <a:r>
              <a:rPr lang="sl-SI" b="1" dirty="0">
                <a:latin typeface="Bahnschrift Light" panose="020B0502040204020203" pitchFamily="34" charset="0"/>
              </a:rPr>
              <a:t> </a:t>
            </a:r>
            <a:r>
              <a:rPr lang="en-US" b="1" dirty="0">
                <a:latin typeface="Bahnschrift Light" panose="020B0502040204020203" pitchFamily="34" charset="0"/>
              </a:rPr>
              <a:t>setting</a:t>
            </a:r>
            <a:r>
              <a:rPr lang="en-US" dirty="0">
                <a:latin typeface="Bahnschrift Light" panose="020B0502040204020203" pitchFamily="34" charset="0"/>
              </a:rPr>
              <a:t> for seven days, then we wrote the measurements in the temperature table. </a:t>
            </a:r>
            <a:endParaRPr lang="sl-SI" dirty="0">
              <a:latin typeface="Bahnschrift Light" panose="020B0502040204020203" pitchFamily="34" charset="0"/>
            </a:endParaRPr>
          </a:p>
          <a:p>
            <a:r>
              <a:rPr lang="en-US" dirty="0">
                <a:latin typeface="Bahnschrift Light" panose="020B0502040204020203" pitchFamily="34" charset="0"/>
              </a:rPr>
              <a:t>We researched about the </a:t>
            </a:r>
            <a:r>
              <a:rPr lang="en-US" b="1" dirty="0">
                <a:latin typeface="Bahnschrift Light" panose="020B0502040204020203" pitchFamily="34" charset="0"/>
              </a:rPr>
              <a:t>time of the rising and setting of the Sun </a:t>
            </a:r>
            <a:r>
              <a:rPr lang="en-US" dirty="0">
                <a:latin typeface="Bahnschrift Light" panose="020B0502040204020203" pitchFamily="34" charset="0"/>
              </a:rPr>
              <a:t>for our country/town/city on the internet.</a:t>
            </a:r>
            <a:r>
              <a:rPr lang="sl-SI" dirty="0">
                <a:latin typeface="Bahnschrift Light" panose="020B0502040204020203" pitchFamily="34" charset="0"/>
              </a:rPr>
              <a:t> </a:t>
            </a:r>
          </a:p>
          <a:p>
            <a:r>
              <a:rPr lang="en-US" dirty="0">
                <a:latin typeface="Bahnschrift Light" panose="020B0502040204020203" pitchFamily="34" charset="0"/>
              </a:rPr>
              <a:t>We also described </a:t>
            </a:r>
            <a:r>
              <a:rPr lang="en-US" b="1" dirty="0">
                <a:latin typeface="Bahnschrift Light" panose="020B0502040204020203" pitchFamily="34" charset="0"/>
              </a:rPr>
              <a:t>weather during the setting</a:t>
            </a:r>
            <a:r>
              <a:rPr lang="en-US" dirty="0">
                <a:latin typeface="Bahnschrift Light" panose="020B0502040204020203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13496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B7F8A6-CDC6-45A2-8247-C93564E7D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Slovenia</a:t>
            </a:r>
            <a:endParaRPr lang="sl-SI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19F0ECC-A535-4F17-BBB0-AD48350A2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group collected data </a:t>
            </a:r>
            <a:r>
              <a:rPr lang="en-US" b="1" dirty="0"/>
              <a:t>from 23rd to 29th of March 2020</a:t>
            </a:r>
            <a:endParaRPr lang="sl-SI" dirty="0"/>
          </a:p>
          <a:p>
            <a:r>
              <a:rPr lang="en-US" dirty="0"/>
              <a:t>The weather was dry all week, with no clouds, except for Monday. On Monday it was partly cloudy, with mainly stratocumulus type of clouds. </a:t>
            </a:r>
            <a:endParaRPr lang="sl-SI" dirty="0"/>
          </a:p>
          <a:p>
            <a:endParaRPr lang="sl-SI" dirty="0"/>
          </a:p>
        </p:txBody>
      </p:sp>
      <p:graphicFrame>
        <p:nvGraphicFramePr>
          <p:cNvPr id="8" name="Tabela 8">
            <a:extLst>
              <a:ext uri="{FF2B5EF4-FFF2-40B4-BE49-F238E27FC236}">
                <a16:creationId xmlns:a16="http://schemas.microsoft.com/office/drawing/2014/main" id="{63480EEC-7458-4645-82E6-45EF72E85B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991687"/>
              </p:ext>
            </p:extLst>
          </p:nvPr>
        </p:nvGraphicFramePr>
        <p:xfrm>
          <a:off x="554636" y="3566795"/>
          <a:ext cx="11437496" cy="2956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59374">
                  <a:extLst>
                    <a:ext uri="{9D8B030D-6E8A-4147-A177-3AD203B41FA5}">
                      <a16:colId xmlns:a16="http://schemas.microsoft.com/office/drawing/2014/main" val="3382736727"/>
                    </a:ext>
                  </a:extLst>
                </a:gridCol>
                <a:gridCol w="2859374">
                  <a:extLst>
                    <a:ext uri="{9D8B030D-6E8A-4147-A177-3AD203B41FA5}">
                      <a16:colId xmlns:a16="http://schemas.microsoft.com/office/drawing/2014/main" val="1593962577"/>
                    </a:ext>
                  </a:extLst>
                </a:gridCol>
                <a:gridCol w="2859374">
                  <a:extLst>
                    <a:ext uri="{9D8B030D-6E8A-4147-A177-3AD203B41FA5}">
                      <a16:colId xmlns:a16="http://schemas.microsoft.com/office/drawing/2014/main" val="427424556"/>
                    </a:ext>
                  </a:extLst>
                </a:gridCol>
                <a:gridCol w="2859374">
                  <a:extLst>
                    <a:ext uri="{9D8B030D-6E8A-4147-A177-3AD203B41FA5}">
                      <a16:colId xmlns:a16="http://schemas.microsoft.com/office/drawing/2014/main" val="2648755909"/>
                    </a:ext>
                  </a:extLst>
                </a:gridCol>
              </a:tblGrid>
              <a:tr h="320639">
                <a:tc>
                  <a:txBody>
                    <a:bodyPr/>
                    <a:lstStyle/>
                    <a:p>
                      <a:r>
                        <a:rPr lang="sl-SI" sz="2000" b="1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 err="1"/>
                        <a:t>Sunrise</a:t>
                      </a:r>
                      <a:endParaRPr lang="sl-SI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 err="1"/>
                        <a:t>Sunset</a:t>
                      </a:r>
                      <a:endParaRPr lang="sl-SI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/>
                        <a:t>Temperature  °C </a:t>
                      </a:r>
                      <a:r>
                        <a:rPr lang="sl-SI" sz="1800" b="1" dirty="0"/>
                        <a:t>(</a:t>
                      </a:r>
                      <a:r>
                        <a:rPr lang="sl-SI" sz="1800" b="1" dirty="0" err="1"/>
                        <a:t>sunset</a:t>
                      </a:r>
                      <a:r>
                        <a:rPr lang="sl-SI" sz="1800" b="1" dirty="0"/>
                        <a:t>)</a:t>
                      </a:r>
                      <a:endParaRPr lang="sl-SI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151123"/>
                  </a:ext>
                </a:extLst>
              </a:tr>
              <a:tr h="290045">
                <a:tc>
                  <a:txBody>
                    <a:bodyPr/>
                    <a:lstStyle/>
                    <a:p>
                      <a:r>
                        <a:rPr lang="sl-SI" b="1" dirty="0"/>
                        <a:t>23.3.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5:58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18:18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1 </a:t>
                      </a:r>
                      <a:r>
                        <a:rPr lang="sl-SI" sz="1800" b="1" dirty="0"/>
                        <a:t>°C</a:t>
                      </a:r>
                      <a:endParaRPr lang="sl-SI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461243"/>
                  </a:ext>
                </a:extLst>
              </a:tr>
              <a:tr h="290045">
                <a:tc>
                  <a:txBody>
                    <a:bodyPr/>
                    <a:lstStyle/>
                    <a:p>
                      <a:r>
                        <a:rPr lang="sl-SI" b="1" dirty="0"/>
                        <a:t>24.3.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5:56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18:20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2 </a:t>
                      </a:r>
                      <a:r>
                        <a:rPr lang="sl-SI" sz="1800" b="1" dirty="0"/>
                        <a:t>°C</a:t>
                      </a:r>
                      <a:endParaRPr lang="sl-SI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435861"/>
                  </a:ext>
                </a:extLst>
              </a:tr>
              <a:tr h="290045">
                <a:tc>
                  <a:txBody>
                    <a:bodyPr/>
                    <a:lstStyle/>
                    <a:p>
                      <a:r>
                        <a:rPr lang="sl-SI" b="1" dirty="0"/>
                        <a:t>25.3.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5:54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18:21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1 </a:t>
                      </a:r>
                      <a:r>
                        <a:rPr lang="sl-SI" sz="1800" b="1" dirty="0"/>
                        <a:t>°C</a:t>
                      </a:r>
                      <a:endParaRPr lang="sl-SI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84625"/>
                  </a:ext>
                </a:extLst>
              </a:tr>
              <a:tr h="290045">
                <a:tc>
                  <a:txBody>
                    <a:bodyPr/>
                    <a:lstStyle/>
                    <a:p>
                      <a:r>
                        <a:rPr lang="sl-SI" b="1" dirty="0"/>
                        <a:t>26.3.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5:52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18:22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4 </a:t>
                      </a:r>
                      <a:r>
                        <a:rPr lang="sl-SI" sz="1800" b="1" dirty="0"/>
                        <a:t>°C</a:t>
                      </a:r>
                      <a:endParaRPr lang="sl-SI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004947"/>
                  </a:ext>
                </a:extLst>
              </a:tr>
              <a:tr h="290045">
                <a:tc>
                  <a:txBody>
                    <a:bodyPr/>
                    <a:lstStyle/>
                    <a:p>
                      <a:r>
                        <a:rPr lang="sl-SI" b="1" dirty="0"/>
                        <a:t>27.3.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5:50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18:24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9 </a:t>
                      </a:r>
                      <a:r>
                        <a:rPr lang="sl-SI" sz="1800" b="1" dirty="0"/>
                        <a:t>°C</a:t>
                      </a:r>
                      <a:endParaRPr lang="sl-SI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256958"/>
                  </a:ext>
                </a:extLst>
              </a:tr>
              <a:tr h="290045">
                <a:tc>
                  <a:txBody>
                    <a:bodyPr/>
                    <a:lstStyle/>
                    <a:p>
                      <a:r>
                        <a:rPr lang="sl-SI" b="1" dirty="0"/>
                        <a:t>28.3.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5:49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18:25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11 </a:t>
                      </a:r>
                      <a:r>
                        <a:rPr lang="sl-SI" sz="1800" b="1" dirty="0"/>
                        <a:t>°C</a:t>
                      </a:r>
                      <a:endParaRPr lang="sl-SI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089590"/>
                  </a:ext>
                </a:extLst>
              </a:tr>
              <a:tr h="290045">
                <a:tc>
                  <a:txBody>
                    <a:bodyPr/>
                    <a:lstStyle/>
                    <a:p>
                      <a:r>
                        <a:rPr lang="sl-SI" b="1" dirty="0"/>
                        <a:t>29.3.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6:47*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19:26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11 </a:t>
                      </a:r>
                      <a:r>
                        <a:rPr lang="sl-SI" sz="1800" b="1" dirty="0"/>
                        <a:t>°C</a:t>
                      </a:r>
                      <a:endParaRPr lang="sl-SI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135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768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FAA80E-ED2A-4BB8-90DB-78A97FF40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>
                <a:solidFill>
                  <a:schemeClr val="bg1"/>
                </a:solidFill>
                <a:latin typeface="Arial Black" panose="020B0A04020102020204" pitchFamily="34" charset="0"/>
              </a:rPr>
              <a:t>Iceland</a:t>
            </a:r>
            <a:endParaRPr lang="sl-SI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213AB63-FBF9-4A8A-9046-BBF9A65C4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018"/>
          </a:xfrm>
        </p:spPr>
        <p:txBody>
          <a:bodyPr>
            <a:normAutofit fontScale="85000" lnSpcReduction="20000"/>
          </a:bodyPr>
          <a:lstStyle/>
          <a:p>
            <a:r>
              <a:rPr lang="sl-SI" dirty="0"/>
              <a:t>O</a:t>
            </a:r>
            <a:r>
              <a:rPr lang="en-US" dirty="0" err="1"/>
              <a:t>ur</a:t>
            </a:r>
            <a:r>
              <a:rPr lang="en-US" dirty="0"/>
              <a:t> colleagues collected data about </a:t>
            </a:r>
            <a:r>
              <a:rPr lang="en-US" b="1" dirty="0"/>
              <a:t>temperature at both sunrise and sunset</a:t>
            </a:r>
            <a:r>
              <a:rPr lang="en-US" dirty="0"/>
              <a:t>. They also wrote time of the measurement, but </a:t>
            </a:r>
            <a:r>
              <a:rPr lang="en-US" b="1" dirty="0"/>
              <a:t>did not observe weather.</a:t>
            </a:r>
            <a:r>
              <a:rPr lang="en-US" dirty="0"/>
              <a:t> </a:t>
            </a:r>
            <a:endParaRPr lang="sl-SI" dirty="0"/>
          </a:p>
          <a:p>
            <a:r>
              <a:rPr lang="en-US" dirty="0"/>
              <a:t>Icelanders measured temperature for </a:t>
            </a:r>
            <a:r>
              <a:rPr lang="en-US" b="1" dirty="0"/>
              <a:t>7 days, from 17th to 23rd of March 2020</a:t>
            </a:r>
            <a:r>
              <a:rPr lang="en-US" dirty="0"/>
              <a:t>. </a:t>
            </a:r>
            <a:endParaRPr lang="sl-SI" dirty="0"/>
          </a:p>
          <a:p>
            <a:r>
              <a:rPr lang="en-US" b="1" dirty="0"/>
              <a:t>The sun rose up </a:t>
            </a:r>
            <a:r>
              <a:rPr lang="en-US" dirty="0"/>
              <a:t>earlier each following day by three or four minutes. The results show that the length of day increased. </a:t>
            </a:r>
            <a:endParaRPr lang="sl-SI" dirty="0"/>
          </a:p>
          <a:p>
            <a:r>
              <a:rPr lang="en-US" b="1" dirty="0"/>
              <a:t>Morning temperatures</a:t>
            </a:r>
            <a:r>
              <a:rPr lang="en-US" dirty="0"/>
              <a:t> varied from -6°C (day 3) to 3 °C (day 4). First two days and the on the last measuring day the morning temperature was 0°C. On 6th and 7th day our colleagues measured temperature of -1°C or 1°C. </a:t>
            </a:r>
            <a:endParaRPr lang="sl-SI" dirty="0"/>
          </a:p>
          <a:p>
            <a:r>
              <a:rPr lang="en-US" b="1" dirty="0"/>
              <a:t>The sunset </a:t>
            </a:r>
            <a:r>
              <a:rPr lang="en-US" dirty="0"/>
              <a:t>time during the week had changed for 18 minutes (from 19:31 to 19:49). </a:t>
            </a:r>
            <a:endParaRPr lang="sl-SI" dirty="0"/>
          </a:p>
          <a:p>
            <a:r>
              <a:rPr lang="en-US" b="1" dirty="0"/>
              <a:t>Temperature</a:t>
            </a:r>
            <a:r>
              <a:rPr lang="en-US" dirty="0"/>
              <a:t> at sunset was similar to that at sunrise, but some days were warmer. The coldest evening was recorded on 21st March (day 5) at -2°C. Just one day before the thermometer showed 5°C. The temperature on other days were: -1°C (day 2), 0°C (day 1 and 3), 1°C (day 7) and 2°C (day 6).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5911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CE972C-E523-4650-A765-41B0501C5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Spain</a:t>
            </a:r>
            <a:endParaRPr lang="sl-SI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839BD08-E3DE-49BC-855B-ABFAE63EF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Our </a:t>
            </a:r>
            <a:r>
              <a:rPr lang="en-US" dirty="0"/>
              <a:t>colleagues from Spain recorded data about air temperature and weather conditions in Pamplona from 18-24th March.</a:t>
            </a:r>
            <a:endParaRPr lang="sl-SI" dirty="0"/>
          </a:p>
          <a:p>
            <a:r>
              <a:rPr lang="en-US" dirty="0"/>
              <a:t>Their measurements were made everyday at 19:20, so they did not pay attention on the exact time of sunset. The temperature has been rising from first day (14°C) to the last one (17°C). The only exception was day 6 (14°C) when temperature increased for two degrees relating to day 5. </a:t>
            </a:r>
            <a:endParaRPr lang="sl-SI" dirty="0"/>
          </a:p>
          <a:p>
            <a:r>
              <a:rPr lang="en-US" dirty="0"/>
              <a:t>The Weather was not much different. It was cloudy most of the time (days 1, 2, 3, 5). The weather was partially cloudy on days 4 and 7. It was raining on the day 6.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56871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5BBCCE-43A0-4D6C-BEAF-8FBD8822B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Conclusion</a:t>
            </a:r>
            <a:endParaRPr lang="sl-SI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F20D0DE-D35C-41A6-AF4F-DC4D42D28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690688"/>
            <a:ext cx="10717696" cy="480218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Interacting with foreign students and the whole process of giving and receiving instructions and measurements was an interesting journey.</a:t>
            </a:r>
            <a:endParaRPr lang="sl-SI" dirty="0"/>
          </a:p>
          <a:p>
            <a:pPr algn="just"/>
            <a:r>
              <a:rPr lang="en-US" dirty="0"/>
              <a:t> As expected, Iceland's temperatures were lower than temperatures in Spain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Slovenia</a:t>
            </a:r>
            <a:r>
              <a:rPr lang="en-US" dirty="0"/>
              <a:t> and it is no surprise that sunset time in Iceland had changed for almost 20 minutes due to this time of the year. </a:t>
            </a:r>
            <a:endParaRPr lang="sl-SI" dirty="0"/>
          </a:p>
          <a:p>
            <a:pPr algn="just"/>
            <a:r>
              <a:rPr lang="en-US" dirty="0"/>
              <a:t>After all, we did have some trouble </a:t>
            </a:r>
            <a:r>
              <a:rPr lang="en-US" dirty="0" err="1"/>
              <a:t>anayising</a:t>
            </a:r>
            <a:r>
              <a:rPr lang="en-US" dirty="0"/>
              <a:t> measurement from our colleagues. Unfortunately, we did not receive weather data from Iceland, moreover, </a:t>
            </a:r>
            <a:r>
              <a:rPr lang="sl-SI" dirty="0" err="1"/>
              <a:t>Spain</a:t>
            </a:r>
            <a:r>
              <a:rPr lang="sl-SI" dirty="0"/>
              <a:t> </a:t>
            </a:r>
            <a:r>
              <a:rPr lang="sl-SI" dirty="0" err="1"/>
              <a:t>students</a:t>
            </a:r>
            <a:r>
              <a:rPr lang="sl-SI" dirty="0"/>
              <a:t> </a:t>
            </a:r>
            <a:r>
              <a:rPr lang="sl-SI" dirty="0" err="1"/>
              <a:t>measured</a:t>
            </a:r>
            <a:r>
              <a:rPr lang="sl-SI" dirty="0"/>
              <a:t> temperature at 19:20 </a:t>
            </a:r>
            <a:r>
              <a:rPr lang="sl-SI" dirty="0" err="1"/>
              <a:t>insted</a:t>
            </a:r>
            <a:r>
              <a:rPr lang="sl-SI" dirty="0"/>
              <a:t> at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setting</a:t>
            </a:r>
            <a:r>
              <a:rPr lang="en-US" dirty="0"/>
              <a:t>. </a:t>
            </a:r>
            <a:endParaRPr lang="sl-SI" dirty="0"/>
          </a:p>
          <a:p>
            <a:pPr algn="just"/>
            <a:r>
              <a:rPr lang="en-US" dirty="0"/>
              <a:t>We understand that measuring and making notes is not as easy as it would be in normal conditions, but it would still be interesting to compare weather data from </a:t>
            </a:r>
            <a:r>
              <a:rPr lang="sl-SI" dirty="0" err="1"/>
              <a:t>three</a:t>
            </a:r>
            <a:r>
              <a:rPr lang="en-US" dirty="0"/>
              <a:t> such different countries. In the end, this project was enjoyable and we are glad we could perform it despite current circumstances.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45799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E67953-2DA2-4BB1-9304-135F7F4C0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References</a:t>
            </a:r>
            <a:endParaRPr lang="sl-SI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E5CDA77-E5CB-45CC-8628-C7A18799B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>
                <a:hlinkClick r:id="rId2"/>
              </a:rPr>
              <a:t>https://www.rad.sik.si/wp-content/uploads/2016/03/Vzhod.pdf</a:t>
            </a:r>
            <a:br>
              <a:rPr lang="en-US" dirty="0"/>
            </a:br>
            <a:r>
              <a:rPr lang="en-US" u="sng" dirty="0">
                <a:hlinkClick r:id="rId3"/>
              </a:rPr>
              <a:t>https://www.sunrise-and-sunset.com/en</a:t>
            </a:r>
            <a:endParaRPr lang="sl-SI" dirty="0"/>
          </a:p>
        </p:txBody>
      </p:sp>
      <p:pic>
        <p:nvPicPr>
          <p:cNvPr id="1026" name="Picture 2" descr="Summer, Sunset, Meadow, Nature">
            <a:extLst>
              <a:ext uri="{FF2B5EF4-FFF2-40B4-BE49-F238E27FC236}">
                <a16:creationId xmlns:a16="http://schemas.microsoft.com/office/drawing/2014/main" id="{D112947C-AE92-49FF-B08E-C7E8C577C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392" y="3057993"/>
            <a:ext cx="5414260" cy="3609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017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E4815B-0705-4DB1-8CCE-97EB348F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  <a:t>ACKNOWLEDGEMENTS</a:t>
            </a:r>
            <a:endParaRPr lang="sl-SI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E95A161-AAD8-4A40-8D03-305B72C2C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Bahnschrift Light" panose="020B0502040204020203" pitchFamily="34" charset="0"/>
              </a:rPr>
              <a:t>We would like to thank to our friends from Spain and Iceland for all of the instructions and also measurements, that were made for us. Big acknowledgement goes to our professor, </a:t>
            </a:r>
            <a:r>
              <a:rPr lang="en-US" dirty="0" err="1">
                <a:latin typeface="Bahnschrift Light" panose="020B0502040204020203" pitchFamily="34" charset="0"/>
              </a:rPr>
              <a:t>Jerneja</a:t>
            </a:r>
            <a:r>
              <a:rPr lang="en-US" dirty="0">
                <a:latin typeface="Bahnschrift Light" panose="020B0502040204020203" pitchFamily="34" charset="0"/>
              </a:rPr>
              <a:t> </a:t>
            </a:r>
            <a:r>
              <a:rPr lang="en-US" dirty="0" err="1">
                <a:latin typeface="Bahnschrift Light" panose="020B0502040204020203" pitchFamily="34" charset="0"/>
              </a:rPr>
              <a:t>Pavlin</a:t>
            </a:r>
            <a:r>
              <a:rPr lang="en-US" dirty="0">
                <a:latin typeface="Bahnschrift Light" panose="020B0502040204020203" pitchFamily="34" charset="0"/>
              </a:rPr>
              <a:t>, which gave us detailed instructions for the work and helped us with the website </a:t>
            </a:r>
            <a:r>
              <a:rPr lang="en-US" dirty="0" err="1">
                <a:latin typeface="Bahnschrift Light" panose="020B0502040204020203" pitchFamily="34" charset="0"/>
              </a:rPr>
              <a:t>etwinning</a:t>
            </a:r>
            <a:r>
              <a:rPr lang="en-US" dirty="0">
                <a:latin typeface="Bahnschrift Light" panose="020B0502040204020203" pitchFamily="34" charset="0"/>
              </a:rPr>
              <a:t>.</a:t>
            </a:r>
            <a:endParaRPr lang="sl-SI" dirty="0">
              <a:latin typeface="Bahnschrift Light" panose="020B0502040204020203" pitchFamily="34" charset="0"/>
            </a:endParaRPr>
          </a:p>
        </p:txBody>
      </p:sp>
      <p:pic>
        <p:nvPicPr>
          <p:cNvPr id="2050" name="Picture 2" descr="Landscape, Lake, Sunset, Reflection">
            <a:extLst>
              <a:ext uri="{FF2B5EF4-FFF2-40B4-BE49-F238E27FC236}">
                <a16:creationId xmlns:a16="http://schemas.microsoft.com/office/drawing/2014/main" id="{1AA1D635-14BE-48F2-8255-548C7D0F7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323" y="3964920"/>
            <a:ext cx="4475968" cy="2527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856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926</Words>
  <Application>Microsoft Office PowerPoint</Application>
  <PresentationFormat>Širokozaslonsko</PresentationFormat>
  <Paragraphs>68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Bahnschrift Light</vt:lpstr>
      <vt:lpstr>Calibri</vt:lpstr>
      <vt:lpstr>Calibri Light</vt:lpstr>
      <vt:lpstr>Officeova tema</vt:lpstr>
      <vt:lpstr>Sunset and sunrise  </vt:lpstr>
      <vt:lpstr>Introduction</vt:lpstr>
      <vt:lpstr>Materials and methods</vt:lpstr>
      <vt:lpstr>Slovenia</vt:lpstr>
      <vt:lpstr>Iceland</vt:lpstr>
      <vt:lpstr>Spain</vt:lpstr>
      <vt:lpstr>Conclusion</vt:lpstr>
      <vt:lpstr>References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Evita</dc:creator>
  <cp:lastModifiedBy>Tadeja C.</cp:lastModifiedBy>
  <cp:revision>10</cp:revision>
  <dcterms:created xsi:type="dcterms:W3CDTF">2020-04-09T18:21:36Z</dcterms:created>
  <dcterms:modified xsi:type="dcterms:W3CDTF">2020-04-09T19:42:13Z</dcterms:modified>
</cp:coreProperties>
</file>