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64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4"/>
    <p:restoredTop sz="95048"/>
  </p:normalViewPr>
  <p:slideViewPr>
    <p:cSldViewPr snapToGrid="0" snapToObjects="1">
      <p:cViewPr varScale="1">
        <p:scale>
          <a:sx n="105" d="100"/>
          <a:sy n="105" d="100"/>
        </p:scale>
        <p:origin x="5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Ty&#246;kirja1" TargetMode="External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Results from the Baltic sea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plastic pieces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Taul1!$A$2:$A$5</c:f>
              <c:strCache>
                <c:ptCount val="4"/>
                <c:pt idx="0">
                  <c:v>Aurajoki</c:v>
                </c:pt>
                <c:pt idx="1">
                  <c:v>Sea 1.</c:v>
                </c:pt>
                <c:pt idx="2">
                  <c:v>Sea 2. </c:v>
                </c:pt>
                <c:pt idx="3">
                  <c:v>Seili island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52-4131-A6AB-6090EC784635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fibres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Taul1!$A$2:$A$5</c:f>
              <c:strCache>
                <c:ptCount val="4"/>
                <c:pt idx="0">
                  <c:v>Aurajoki</c:v>
                </c:pt>
                <c:pt idx="1">
                  <c:v>Sea 1.</c:v>
                </c:pt>
                <c:pt idx="2">
                  <c:v>Sea 2. </c:v>
                </c:pt>
                <c:pt idx="3">
                  <c:v>Seili island</c:v>
                </c:pt>
              </c:strCache>
            </c:strRef>
          </c:cat>
          <c:val>
            <c:numRef>
              <c:f>Taul1!$C$2:$C$5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3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52-4131-A6AB-6090EC784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6375064"/>
        <c:axId val="546375392"/>
      </c:barChart>
      <c:catAx>
        <c:axId val="546375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places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6375392"/>
        <c:crosses val="autoZero"/>
        <c:auto val="1"/>
        <c:lblAlgn val="ctr"/>
        <c:lblOffset val="100"/>
        <c:noMultiLvlLbl val="0"/>
      </c:catAx>
      <c:valAx>
        <c:axId val="546375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/>
                  <a:t>pieces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6375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2F8C83-4001-3B60-E1E0-D3DD2F079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88CA8B-6935-5673-5145-BD6282FA6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6F27DE-8161-ADE5-29FD-254006ED7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0816-ED9F-634F-B062-95CEFEB05222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3D4026-0E96-3CE6-E286-4CC461A0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A54336-A334-7693-BEF4-4A56C815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DB8-EC47-CA4C-8DD7-49C1AE888E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15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4F23C-9BED-7497-F383-2E988681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8E844F9-2D9F-FD8C-F636-70DB5C497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6F0490-8AFE-4A9D-3C68-89506E8F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0816-ED9F-634F-B062-95CEFEB05222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1B6E53-0D36-053C-049C-1277DF16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43F4FA-A90B-8B71-1799-F9601B577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DB8-EC47-CA4C-8DD7-49C1AE888E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47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EA57BCB-B3E2-C820-56C5-5CDC93FD5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052E381-9C8B-052D-768C-9D573E6DF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E5B42C-628B-60BD-66AE-55CBBD11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0816-ED9F-634F-B062-95CEFEB05222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BBE65B-70E3-700F-6CBB-392FAE17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C7341D-DB6E-3540-0845-BC4660E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DB8-EC47-CA4C-8DD7-49C1AE888E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57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5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A3B24-A65C-8A41-6BEF-D27457C7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B704EB-5CBB-AC11-55AC-0F3F055F8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23FBBB-7395-F60C-C6D6-9446B9438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0816-ED9F-634F-B062-95CEFEB05222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E1D939-C61F-5E01-EA6E-BF65DB40F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4370F9-3A7C-DBF7-7859-0FFFBAF78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DB8-EC47-CA4C-8DD7-49C1AE888E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254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7277A8-8A5E-FBAB-D1CE-5F479B6B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900D41A-DD71-9426-DA0A-FACBA9C69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27D8E1-72E2-61A0-9A97-B0AB33EB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0816-ED9F-634F-B062-95CEFEB05222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FFF5BB-E6C0-1615-BB46-00083C47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D7785D-1A8E-2560-BFFF-12058023B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DB8-EC47-CA4C-8DD7-49C1AE888E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31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5A512-FFF2-D94D-68C9-5CA947B05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8BF157-1C1C-3BC0-DDB1-C1D431BEF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9AF93F9-337B-D4C2-86B4-96C1CFD45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5561969-EE2C-3D2B-8946-9BE367DF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0816-ED9F-634F-B062-95CEFEB05222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2AB086-955C-869B-13B4-30CCC390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CF97B0-48E7-2054-EF87-04F9BF3D4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DB8-EC47-CA4C-8DD7-49C1AE888E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24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79F7F-9BCB-E13A-40AA-252D28EE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D12344-4F34-EBA1-0992-49DD52E1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1AC1F01-9AD3-2455-4F7E-EEF713090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D352F4B-36C0-DF07-B619-D53DE0A20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8A4C8B7-C40A-7DC9-8EEF-FF29161B1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840B121-8097-D486-092F-9F17A9DD6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0816-ED9F-634F-B062-95CEFEB05222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F0FD6B4-B7DB-9C13-2A31-E2784AC2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DD99681-0F39-81CC-3126-AE2D2C5F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DB8-EC47-CA4C-8DD7-49C1AE888E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698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BBC698-978A-9103-1F6A-F13B19777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3077152-26EF-1911-8F27-DBA954F3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0816-ED9F-634F-B062-95CEFEB05222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86C82E7-1407-72B3-D4BA-03EF69B5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6C7240-D542-F66E-79D3-F3329274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DB8-EC47-CA4C-8DD7-49C1AE888E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991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B344D43-02A2-6F0C-7F03-4C1C1BF38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0816-ED9F-634F-B062-95CEFEB05222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CE0D07A-918E-B9EF-C146-18512B7CF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AD5DEC-D92D-F0F8-483E-762C7B2F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DB8-EC47-CA4C-8DD7-49C1AE888E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489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295AFF-56CA-2FEF-D7A0-582535B95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153792-B86F-FE20-B6F4-9817E90D1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BB5602B-842B-8A2E-35C3-DF3E24426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80BB6C6-3A09-F69D-BE8E-99BB248D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0816-ED9F-634F-B062-95CEFEB05222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B7851A-FEC3-54E1-3B17-A739F583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7CBFE0-4B4A-13BA-FB85-961D63B76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DB8-EC47-CA4C-8DD7-49C1AE888E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422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107CF-2342-3AF1-4485-982C9226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50DF606-9358-2819-5FBC-E09A8F9D1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9DCBAED-2D73-31FC-0D26-58EBD6645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CB9876-57D3-64EF-B9AE-18876AC3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70816-ED9F-634F-B062-95CEFEB05222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B69B12D-ABE7-0D1E-8662-59B6C4AA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75B07B-F0D1-9FB6-D784-D74E1EFC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DB8-EC47-CA4C-8DD7-49C1AE888E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733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22169FF-E806-5ECB-9092-363CFAEA6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7B23E0-7334-C7C3-5C32-280CA0F1E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66E25C-B2E4-412D-C9C1-0960F59E6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70816-ED9F-634F-B062-95CEFEB05222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2F4980-66E5-D81D-2680-92B34312F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174890-1D8C-6184-2FA6-039CD27C6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C5DB8-EC47-CA4C-8DD7-49C1AE888E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03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1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 /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1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jpeg" /><Relationship Id="rId5" Type="http://schemas.openxmlformats.org/officeDocument/2006/relationships/image" Target="../media/image35.jpeg" /><Relationship Id="rId4" Type="http://schemas.openxmlformats.org/officeDocument/2006/relationships/image" Target="../media/image34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 /><Relationship Id="rId3" Type="http://schemas.openxmlformats.org/officeDocument/2006/relationships/image" Target="../media/image5.png" /><Relationship Id="rId7" Type="http://schemas.openxmlformats.org/officeDocument/2006/relationships/image" Target="../media/image9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jpeg" /><Relationship Id="rId5" Type="http://schemas.openxmlformats.org/officeDocument/2006/relationships/image" Target="../media/image7.jpeg" /><Relationship Id="rId4" Type="http://schemas.openxmlformats.org/officeDocument/2006/relationships/image" Target="../media/image6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4.jpeg" /><Relationship Id="rId4" Type="http://schemas.openxmlformats.org/officeDocument/2006/relationships/image" Target="../media/image13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jpeg" /><Relationship Id="rId5" Type="http://schemas.openxmlformats.org/officeDocument/2006/relationships/image" Target="../media/image18.jpeg" /><Relationship Id="rId4" Type="http://schemas.openxmlformats.org/officeDocument/2006/relationships/image" Target="../media/image17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5.jpeg" /><Relationship Id="rId4" Type="http://schemas.openxmlformats.org/officeDocument/2006/relationships/image" Target="../media/image24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7E033F9-D9E9-0AB1-E059-87F1C8F1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900"/>
            <a:ext cx="12192000" cy="9144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258877A-DBCA-9220-B4BC-DF27BDBDA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3063"/>
            <a:ext cx="9144000" cy="1671637"/>
          </a:xfrm>
        </p:spPr>
        <p:txBody>
          <a:bodyPr>
            <a:noAutofit/>
          </a:bodyPr>
          <a:lstStyle/>
          <a:p>
            <a:r>
              <a:rPr lang="cs-CZ" sz="8000" b="1" i="1" u="sng" dirty="0">
                <a:solidFill>
                  <a:srgbClr val="FFFF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FINSKO</a:t>
            </a:r>
            <a:br>
              <a:rPr lang="cs-CZ" sz="8000" b="1" i="1" u="sng" dirty="0">
                <a:solidFill>
                  <a:srgbClr val="FFFF00"/>
                </a:solidFill>
                <a:latin typeface="Aharoni" panose="020F0502020204030204" pitchFamily="34" charset="0"/>
                <a:cs typeface="Aharoni" panose="020F0502020204030204" pitchFamily="34" charset="0"/>
              </a:rPr>
            </a:br>
            <a:r>
              <a:rPr lang="cs-CZ" sz="8000" b="1" i="1" u="sng" dirty="0">
                <a:solidFill>
                  <a:srgbClr val="FFFF00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ERASMUS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3353F37-A68C-1E92-D3A7-874D7AF2F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29325"/>
            <a:ext cx="9144000" cy="145732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FANDA BENEŠ, PETR STARÝ, EVA ČERNÁ, </a:t>
            </a:r>
          </a:p>
          <a:p>
            <a:r>
              <a:rPr lang="cs-CZ" dirty="0">
                <a:solidFill>
                  <a:schemeClr val="bg1"/>
                </a:solidFill>
              </a:rPr>
              <a:t>ADÉLA POUSTECKÁ, ANETA ŠŤASTNÁ</a:t>
            </a:r>
          </a:p>
        </p:txBody>
      </p:sp>
    </p:spTree>
    <p:extLst>
      <p:ext uri="{BB962C8B-B14F-4D97-AF65-F5344CB8AC3E}">
        <p14:creationId xmlns:p14="http://schemas.microsoft.com/office/powerpoint/2010/main" val="259246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08177 0.49861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249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8177 0.49861 L 0 3.33333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249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Microplastics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fi-FI" dirty="0"/>
              <a:t>River aura</a:t>
            </a:r>
          </a:p>
          <a:p>
            <a:pPr lvl="1"/>
            <a:r>
              <a:rPr lang="fi-FI" dirty="0"/>
              <a:t>2 </a:t>
            </a:r>
            <a:r>
              <a:rPr lang="fi-FI" dirty="0" err="1"/>
              <a:t>pieces</a:t>
            </a:r>
            <a:endParaRPr lang="fi-FI" dirty="0"/>
          </a:p>
          <a:p>
            <a:pPr lvl="1"/>
            <a:r>
              <a:rPr lang="fi-FI" dirty="0"/>
              <a:t>3 </a:t>
            </a:r>
            <a:r>
              <a:rPr lang="fi-FI" dirty="0" err="1"/>
              <a:t>fibres</a:t>
            </a:r>
            <a:endParaRPr lang="fi-FI" dirty="0"/>
          </a:p>
          <a:p>
            <a:pPr marL="457200" indent="-457200">
              <a:buFont typeface="+mj-lt"/>
              <a:buAutoNum type="arabicPeriod"/>
            </a:pPr>
            <a:r>
              <a:rPr lang="fi-FI" dirty="0" err="1"/>
              <a:t>Sea</a:t>
            </a:r>
            <a:r>
              <a:rPr lang="fi-FI" dirty="0"/>
              <a:t> 1.</a:t>
            </a:r>
          </a:p>
          <a:p>
            <a:pPr lvl="1"/>
            <a:r>
              <a:rPr lang="fi-FI" dirty="0"/>
              <a:t>5 </a:t>
            </a:r>
            <a:r>
              <a:rPr lang="fi-FI" dirty="0" err="1"/>
              <a:t>pieces</a:t>
            </a:r>
            <a:endParaRPr lang="fi-FI" dirty="0"/>
          </a:p>
          <a:p>
            <a:pPr lvl="1"/>
            <a:r>
              <a:rPr lang="fi-FI" dirty="0"/>
              <a:t>6 </a:t>
            </a:r>
            <a:r>
              <a:rPr lang="fi-FI" dirty="0" err="1"/>
              <a:t>fibres</a:t>
            </a:r>
            <a:endParaRPr lang="fi-FI" dirty="0"/>
          </a:p>
          <a:p>
            <a:pPr marL="457200" indent="-457200">
              <a:buFont typeface="+mj-lt"/>
              <a:buAutoNum type="arabicPeriod"/>
            </a:pPr>
            <a:r>
              <a:rPr lang="fi-FI" dirty="0" err="1"/>
              <a:t>Sea</a:t>
            </a:r>
            <a:r>
              <a:rPr lang="fi-FI" dirty="0"/>
              <a:t> 2.</a:t>
            </a:r>
          </a:p>
          <a:p>
            <a:pPr lvl="1"/>
            <a:r>
              <a:rPr lang="fi-FI" dirty="0"/>
              <a:t>2 </a:t>
            </a:r>
            <a:r>
              <a:rPr lang="fi-FI" dirty="0" err="1"/>
              <a:t>pieces</a:t>
            </a:r>
            <a:endParaRPr lang="fi-FI" dirty="0"/>
          </a:p>
          <a:p>
            <a:pPr lvl="1"/>
            <a:r>
              <a:rPr lang="fi-FI" dirty="0"/>
              <a:t>3 </a:t>
            </a:r>
            <a:r>
              <a:rPr lang="fi-FI" dirty="0" err="1"/>
              <a:t>fibres</a:t>
            </a:r>
            <a:endParaRPr lang="fi-FI" dirty="0"/>
          </a:p>
          <a:p>
            <a:pPr marL="457200" indent="-457200">
              <a:buFont typeface="+mj-lt"/>
              <a:buAutoNum type="arabicPeriod"/>
            </a:pPr>
            <a:r>
              <a:rPr lang="fi-FI" dirty="0" err="1"/>
              <a:t>Seili</a:t>
            </a:r>
            <a:r>
              <a:rPr lang="fi-FI" dirty="0"/>
              <a:t> </a:t>
            </a:r>
            <a:r>
              <a:rPr lang="fi-FI" dirty="0" err="1"/>
              <a:t>island</a:t>
            </a:r>
            <a:endParaRPr lang="fi-FI" dirty="0"/>
          </a:p>
          <a:p>
            <a:pPr lvl="1"/>
            <a:r>
              <a:rPr lang="fi-FI" dirty="0"/>
              <a:t>7 </a:t>
            </a:r>
            <a:r>
              <a:rPr lang="fi-FI" dirty="0" err="1"/>
              <a:t>fibres</a:t>
            </a:r>
            <a:endParaRPr lang="fi-FI" dirty="0"/>
          </a:p>
        </p:txBody>
      </p:sp>
      <p:graphicFrame>
        <p:nvGraphicFramePr>
          <p:cNvPr id="4" name="Kaavio 3"/>
          <p:cNvGraphicFramePr>
            <a:graphicFrameLocks/>
          </p:cNvGraphicFramePr>
          <p:nvPr/>
        </p:nvGraphicFramePr>
        <p:xfrm>
          <a:off x="3158836" y="1921163"/>
          <a:ext cx="7573818" cy="4322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104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57" y="553863"/>
            <a:ext cx="8445115" cy="633383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5303" y="553863"/>
            <a:ext cx="10364451" cy="1596177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" y="0"/>
            <a:ext cx="5143498" cy="6858000"/>
          </a:xfrm>
        </p:spPr>
      </p:pic>
    </p:spTree>
    <p:extLst>
      <p:ext uri="{BB962C8B-B14F-4D97-AF65-F5344CB8AC3E}">
        <p14:creationId xmlns:p14="http://schemas.microsoft.com/office/powerpoint/2010/main" val="3313619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studies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766618" y="2022764"/>
            <a:ext cx="10510982" cy="3768435"/>
          </a:xfrm>
        </p:spPr>
        <p:txBody>
          <a:bodyPr/>
          <a:lstStyle/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</p:txBody>
      </p:sp>
      <p:graphicFrame>
        <p:nvGraphicFramePr>
          <p:cNvPr id="7" name="Taulukko 6"/>
          <p:cNvGraphicFramePr>
            <a:graphicFrameLocks noGrp="1"/>
          </p:cNvGraphicFramePr>
          <p:nvPr/>
        </p:nvGraphicFramePr>
        <p:xfrm>
          <a:off x="1717965" y="2214692"/>
          <a:ext cx="7934036" cy="2717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0307">
                  <a:extLst>
                    <a:ext uri="{9D8B030D-6E8A-4147-A177-3AD203B41FA5}">
                      <a16:colId xmlns:a16="http://schemas.microsoft.com/office/drawing/2014/main" val="4216166795"/>
                    </a:ext>
                  </a:extLst>
                </a:gridCol>
                <a:gridCol w="2510307">
                  <a:extLst>
                    <a:ext uri="{9D8B030D-6E8A-4147-A177-3AD203B41FA5}">
                      <a16:colId xmlns:a16="http://schemas.microsoft.com/office/drawing/2014/main" val="3618399881"/>
                    </a:ext>
                  </a:extLst>
                </a:gridCol>
                <a:gridCol w="2913422">
                  <a:extLst>
                    <a:ext uri="{9D8B030D-6E8A-4147-A177-3AD203B41FA5}">
                      <a16:colId xmlns:a16="http://schemas.microsoft.com/office/drawing/2014/main" val="1134365018"/>
                    </a:ext>
                  </a:extLst>
                </a:gridCol>
              </a:tblGrid>
              <a:tr h="543505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study</a:t>
                      </a:r>
                      <a:endParaRPr lang="fi-FI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result</a:t>
                      </a:r>
                      <a:endParaRPr lang="fi-FI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condition</a:t>
                      </a:r>
                      <a:endParaRPr lang="fi-FI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00573241"/>
                  </a:ext>
                </a:extLst>
              </a:tr>
              <a:tr h="543505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pH</a:t>
                      </a:r>
                      <a:endParaRPr lang="fi-FI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6(tab) 7 (paper)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good/excellent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08434249"/>
                  </a:ext>
                </a:extLst>
              </a:tr>
              <a:tr h="543505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nitrate</a:t>
                      </a:r>
                      <a:endParaRPr lang="fi-FI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5ppm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fair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9287629"/>
                  </a:ext>
                </a:extLst>
              </a:tr>
              <a:tr h="543505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phosphate</a:t>
                      </a:r>
                      <a:endParaRPr lang="fi-FI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1 ppm 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excellent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61255514"/>
                  </a:ext>
                </a:extLst>
              </a:tr>
              <a:tr h="543505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DO</a:t>
                      </a:r>
                      <a:endParaRPr lang="fi-FI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800" u="none" strike="noStrike">
                          <a:effectLst/>
                        </a:rPr>
                        <a:t>37 %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 dirty="0" err="1">
                          <a:effectLst/>
                        </a:rPr>
                        <a:t>poor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29880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454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5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18D6DB-52D9-3699-704C-4CD0F9D1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Děkujeme za pozornost, doufáme že vás projekt ERASMUS+ zaujal</a:t>
            </a:r>
          </a:p>
        </p:txBody>
      </p:sp>
      <p:pic>
        <p:nvPicPr>
          <p:cNvPr id="22" name="Obrázek 21" descr="Obsah obrázku osoba, interiér&#10;&#10;Popis byl vytvořen automaticky">
            <a:extLst>
              <a:ext uri="{FF2B5EF4-FFF2-40B4-BE49-F238E27FC236}">
                <a16:creationId xmlns:a16="http://schemas.microsoft.com/office/drawing/2014/main" id="{A645AEFB-5E58-60DC-8E19-4D05898DD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40" r="1" b="34494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7" name="Obrázek 6" descr="Obsah obrázku osoba, interiér&#10;&#10;Popis byl vytvořen automaticky">
            <a:extLst>
              <a:ext uri="{FF2B5EF4-FFF2-40B4-BE49-F238E27FC236}">
                <a16:creationId xmlns:a16="http://schemas.microsoft.com/office/drawing/2014/main" id="{0A0A1E2E-D57F-ED3A-9036-4755FAF44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75" r="-2" b="40224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1" name="Obrázek 10" descr="Obsah obrázku zeď, interiér&#10;&#10;Popis byl vytvořen automaticky">
            <a:extLst>
              <a:ext uri="{FF2B5EF4-FFF2-40B4-BE49-F238E27FC236}">
                <a16:creationId xmlns:a16="http://schemas.microsoft.com/office/drawing/2014/main" id="{F52686A0-BF3C-399F-0BB2-42D2BFBE96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61" r="1" b="9356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5" name="Obrázek 4" descr="Obsah obrázku voda, exteriér, osoba, obloha&#10;&#10;Popis byl vytvořen automaticky">
            <a:extLst>
              <a:ext uri="{FF2B5EF4-FFF2-40B4-BE49-F238E27FC236}">
                <a16:creationId xmlns:a16="http://schemas.microsoft.com/office/drawing/2014/main" id="{71E46866-F1E8-5D99-C0CA-3D84F28E3A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93" r="-2" b="9789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5" name="Obrázek 14" descr="Obsah obrázku osoba, obloha, exteriér, lidé&#10;&#10;Popis byl vytvořen automaticky">
            <a:extLst>
              <a:ext uri="{FF2B5EF4-FFF2-40B4-BE49-F238E27FC236}">
                <a16:creationId xmlns:a16="http://schemas.microsoft.com/office/drawing/2014/main" id="{B400253A-B31A-F9FF-4CC9-667F956910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345" r="1" b="19013"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  <p:cxnSp>
        <p:nvCxnSpPr>
          <p:cNvPr id="79" name="Straight Connector 6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0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37B559-E2D4-0E66-BE0A-BABE4DBC7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b="9543"/>
          <a:stretch/>
        </p:blipFill>
        <p:spPr bwMode="auto">
          <a:xfrm>
            <a:off x="21" y="73157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2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5965C-EB68-236A-4D3F-38285C24C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cs-CZ" sz="5000" dirty="0"/>
              <a:t>CO JE TO ERASMUS?</a:t>
            </a:r>
          </a:p>
        </p:txBody>
      </p:sp>
      <p:sp>
        <p:nvSpPr>
          <p:cNvPr id="2063" name="Rectangle 7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4" name="Rectangle 7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02402E-26D9-AFF0-1E11-0A7868F52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 fontScale="32500" lnSpcReduction="20000"/>
          </a:bodyPr>
          <a:lstStyle/>
          <a:p>
            <a:endParaRPr lang="cs-CZ" sz="1700" dirty="0"/>
          </a:p>
          <a:p>
            <a:endParaRPr lang="cs-CZ" sz="1700" dirty="0"/>
          </a:p>
          <a:p>
            <a:endParaRPr lang="cs-CZ" sz="8000" dirty="0"/>
          </a:p>
          <a:p>
            <a:r>
              <a:rPr lang="cs-CZ" sz="8000" dirty="0"/>
              <a:t>Program EU</a:t>
            </a:r>
          </a:p>
          <a:p>
            <a:r>
              <a:rPr lang="cs-CZ" sz="8000" dirty="0"/>
              <a:t>Podpora vzdělání</a:t>
            </a:r>
          </a:p>
          <a:p>
            <a:r>
              <a:rPr lang="cs-CZ" sz="8000" dirty="0"/>
              <a:t>Spolupráce se studenty z celého světa</a:t>
            </a:r>
          </a:p>
          <a:p>
            <a:r>
              <a:rPr lang="cs-CZ" sz="8000" dirty="0"/>
              <a:t>Získávání informací o problémech dnešního světa a práce s nimi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398870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4AB82-3EC2-83D9-7196-240E6FC3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r>
              <a:rPr lang="cs-CZ" sz="3600"/>
              <a:t>1. DEN - HELSINKY</a:t>
            </a:r>
          </a:p>
        </p:txBody>
      </p:sp>
      <p:pic>
        <p:nvPicPr>
          <p:cNvPr id="16" name="Obrázek 15" descr="Obsah obrázku země, exteriér, muž, osoba&#10;&#10;Popis byl vytvořen automaticky">
            <a:extLst>
              <a:ext uri="{FF2B5EF4-FFF2-40B4-BE49-F238E27FC236}">
                <a16:creationId xmlns:a16="http://schemas.microsoft.com/office/drawing/2014/main" id="{85438B6D-6665-6A92-DCF6-8B8D94B39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20241"/>
          <a:stretch/>
        </p:blipFill>
        <p:spPr>
          <a:xfrm>
            <a:off x="3811189" y="0"/>
            <a:ext cx="3719750" cy="222504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14" name="Obrázek 13" descr="Obsah obrázku exteriér, země, obloha, osoba&#10;&#10;Popis byl vytvořen automaticky">
            <a:extLst>
              <a:ext uri="{FF2B5EF4-FFF2-40B4-BE49-F238E27FC236}">
                <a16:creationId xmlns:a16="http://schemas.microsoft.com/office/drawing/2014/main" id="{BCB50E60-A872-B693-E0C9-495DD809AB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41" r="-1" b="26549"/>
          <a:stretch/>
        </p:blipFill>
        <p:spPr>
          <a:xfrm>
            <a:off x="0" y="-20997"/>
            <a:ext cx="3719752" cy="2267032"/>
          </a:xfrm>
          <a:prstGeom prst="rect">
            <a:avLst/>
          </a:prstGeom>
        </p:spPr>
      </p:pic>
      <p:pic>
        <p:nvPicPr>
          <p:cNvPr id="6" name="Obrázek 5" descr="Obsah obrázku budova, obloha, exteriér, skupina&#10;&#10;Popis byl vytvořen automaticky">
            <a:extLst>
              <a:ext uri="{FF2B5EF4-FFF2-40B4-BE49-F238E27FC236}">
                <a16:creationId xmlns:a16="http://schemas.microsoft.com/office/drawing/2014/main" id="{5C1F35B3-C6DB-08E6-275C-72181B2C69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41" r="-3" b="19281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1028" name="Picture 4" descr="Suomenlinna – finská pevnost na seznamu UNESCO | Finsko na Světadílech">
            <a:extLst>
              <a:ext uri="{FF2B5EF4-FFF2-40B4-BE49-F238E27FC236}">
                <a16:creationId xmlns:a16="http://schemas.microsoft.com/office/drawing/2014/main" id="{8FDDE0BE-C3DA-AA83-F629-388E9992E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" r="-4" b="3801"/>
          <a:stretch/>
        </p:blipFill>
        <p:spPr bwMode="auto">
          <a:xfrm>
            <a:off x="3811189" y="2316480"/>
            <a:ext cx="3719748" cy="220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Obsah obrázku exteriér, budova, staré, kámen&#10;&#10;Popis byl vytvořen automaticky">
            <a:extLst>
              <a:ext uri="{FF2B5EF4-FFF2-40B4-BE49-F238E27FC236}">
                <a16:creationId xmlns:a16="http://schemas.microsoft.com/office/drawing/2014/main" id="{B5851A41-97A8-513F-3C20-7D0A1D5DF7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723" r="-1" b="22082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8" name="Obrázek 7" descr="Obsah obrázku země, exteriér, budova&#10;&#10;Popis byl vytvořen automaticky">
            <a:extLst>
              <a:ext uri="{FF2B5EF4-FFF2-40B4-BE49-F238E27FC236}">
                <a16:creationId xmlns:a16="http://schemas.microsoft.com/office/drawing/2014/main" id="{CA91834C-B2DD-23C1-9F80-E3A3CEF463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844" r="-1" b="36777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8C2685-0CEE-43DC-6240-F57AD9A03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4" y="2274491"/>
            <a:ext cx="3336546" cy="3902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	</a:t>
            </a:r>
          </a:p>
          <a:p>
            <a:pPr marL="0" indent="0">
              <a:buNone/>
            </a:pPr>
            <a:r>
              <a:rPr lang="cs-CZ" sz="2000" dirty="0" err="1"/>
              <a:t>Suomenlinna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– námořní obranná pevnost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Senátní náměstí</a:t>
            </a:r>
          </a:p>
          <a:p>
            <a:pPr marL="0" indent="0">
              <a:buNone/>
            </a:pPr>
            <a:r>
              <a:rPr lang="cs-CZ" sz="2000" dirty="0"/>
              <a:t>-Evangelická katedrála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Chrám Zesnutí Bohorodičky</a:t>
            </a:r>
          </a:p>
        </p:txBody>
      </p:sp>
    </p:spTree>
    <p:extLst>
      <p:ext uri="{BB962C8B-B14F-4D97-AF65-F5344CB8AC3E}">
        <p14:creationId xmlns:p14="http://schemas.microsoft.com/office/powerpoint/2010/main" val="687254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6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8346FD6-B39E-3EA0-B2C6-2ADBB8280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39" r="-3" b="6759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Obrázek 4" descr="Obsah obrázku sport, sportovní hra, interiér&#10;&#10;Popis byl vytvořen automaticky">
            <a:extLst>
              <a:ext uri="{FF2B5EF4-FFF2-40B4-BE49-F238E27FC236}">
                <a16:creationId xmlns:a16="http://schemas.microsoft.com/office/drawing/2014/main" id="{C8785066-807D-027D-22C6-6B07B3A3E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69" r="-2" b="9461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7" name="Obrázek 6" descr="Obsah obrázku interiér, strop, stůl, zeď&#10;&#10;Popis byl vytvořen automaticky">
            <a:extLst>
              <a:ext uri="{FF2B5EF4-FFF2-40B4-BE49-F238E27FC236}">
                <a16:creationId xmlns:a16="http://schemas.microsoft.com/office/drawing/2014/main" id="{8DD84C57-A715-F8C8-5AD1-3B1076B2C7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13" r="-5" b="-5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BFB564-57EC-C6DC-AEB5-A470D382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cs-CZ" sz="3400"/>
              <a:t>2.DEN - URJALA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840DBB-B7B6-37D4-3566-2650EFECD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cs-CZ" sz="2000"/>
              <a:t>Prohlídka školy</a:t>
            </a:r>
          </a:p>
          <a:p>
            <a:r>
              <a:rPr lang="cs-CZ" sz="2000"/>
              <a:t>Seznamování s ostatními studenty a jejich státy</a:t>
            </a:r>
          </a:p>
        </p:txBody>
      </p:sp>
      <p:pic>
        <p:nvPicPr>
          <p:cNvPr id="9" name="Obrázek 8" descr="Obsah obrázku text, silnice, exteriér&#10;&#10;Popis byl vytvořen automaticky">
            <a:extLst>
              <a:ext uri="{FF2B5EF4-FFF2-40B4-BE49-F238E27FC236}">
                <a16:creationId xmlns:a16="http://schemas.microsoft.com/office/drawing/2014/main" id="{99ED9A47-8045-BB1F-352E-3BE577E614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9" r="2" b="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3775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tráva, exteriér, obloha, osoba&#10;&#10;Popis byl vytvořen automaticky">
            <a:extLst>
              <a:ext uri="{FF2B5EF4-FFF2-40B4-BE49-F238E27FC236}">
                <a16:creationId xmlns:a16="http://schemas.microsoft.com/office/drawing/2014/main" id="{8CF55AC8-7519-F5E4-A078-4CF5E1238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9" r="-3" b="32027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7" name="Obrázek 16" descr="Obsah obrázku exteriér, obloha, strom, osoba&#10;&#10;Popis byl vytvořen automaticky">
            <a:extLst>
              <a:ext uri="{FF2B5EF4-FFF2-40B4-BE49-F238E27FC236}">
                <a16:creationId xmlns:a16="http://schemas.microsoft.com/office/drawing/2014/main" id="{9A94E227-A487-EB7E-67AE-3C922484E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224" r="2" b="25768"/>
          <a:stretch/>
        </p:blipFill>
        <p:spPr>
          <a:xfrm>
            <a:off x="7379897" y="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Zástupný obsah 6" descr="Obsah obrázku exteriér, voda, loďka, budova&#10;&#10;Popis byl vytvořen automaticky">
            <a:extLst>
              <a:ext uri="{FF2B5EF4-FFF2-40B4-BE49-F238E27FC236}">
                <a16:creationId xmlns:a16="http://schemas.microsoft.com/office/drawing/2014/main" id="{A3C5E3F6-9E35-855C-DE7E-6B724D62B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2547" r="5" b="1933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33" name="Obrázek 32" descr="Obsah obrázku text, interiér&#10;&#10;Popis byl vytvořen automaticky">
            <a:extLst>
              <a:ext uri="{FF2B5EF4-FFF2-40B4-BE49-F238E27FC236}">
                <a16:creationId xmlns:a16="http://schemas.microsoft.com/office/drawing/2014/main" id="{69AFDEC3-A3BC-D5B2-DB40-FFF97ECC1C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511" r="-2" b="16105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62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4F5BD4-0865-DDB2-F44C-7F6FFE24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DEN – OSTROV SEILI</a:t>
            </a:r>
          </a:p>
        </p:txBody>
      </p:sp>
      <p:pic>
        <p:nvPicPr>
          <p:cNvPr id="11" name="Obrázek 10" descr="Obsah obrázku osoba, interiér, žena, lidé&#10;&#10;Popis byl vytvořen automaticky">
            <a:extLst>
              <a:ext uri="{FF2B5EF4-FFF2-40B4-BE49-F238E27FC236}">
                <a16:creationId xmlns:a16="http://schemas.microsoft.com/office/drawing/2014/main" id="{78F5C855-8AA4-FC1C-A377-2036794BBF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37" r="2" b="18620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C91373EC-2B13-0119-2220-A8B10CD67CB0}"/>
              </a:ext>
            </a:extLst>
          </p:cNvPr>
          <p:cNvSpPr txBox="1"/>
          <p:nvPr/>
        </p:nvSpPr>
        <p:spPr>
          <a:xfrm>
            <a:off x="682388" y="3951027"/>
            <a:ext cx="4746863" cy="2130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Plavba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>
                <a:solidFill>
                  <a:srgbClr val="FFFFFF"/>
                </a:solidFill>
              </a:rPr>
              <a:t>lodí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Prohlídka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>
                <a:solidFill>
                  <a:srgbClr val="FFFFFF"/>
                </a:solidFill>
              </a:rPr>
              <a:t>ostrova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Zkoumání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>
                <a:solidFill>
                  <a:srgbClr val="FFFFFF"/>
                </a:solidFill>
              </a:rPr>
              <a:t>vzorků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>
                <a:solidFill>
                  <a:srgbClr val="FFFFFF"/>
                </a:solidFill>
              </a:rPr>
              <a:t>vody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11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6BC96C2-12E2-7191-689B-ECD64B66B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83" b="744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3E0D632-0F7F-0B1B-D54E-60DCF12B82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82" b="954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3A8BA7-5B37-C57A-1757-D5DC6FDC5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528" y="4201466"/>
            <a:ext cx="2700944" cy="65999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600" kern="120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PROHLÍDKA MĚSTA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DC26CA-E771-6735-5FC9-F960F9C8B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4. DEN - TURKU</a:t>
            </a:r>
          </a:p>
        </p:txBody>
      </p:sp>
    </p:spTree>
    <p:extLst>
      <p:ext uri="{BB962C8B-B14F-4D97-AF65-F5344CB8AC3E}">
        <p14:creationId xmlns:p14="http://schemas.microsoft.com/office/powerpoint/2010/main" val="1490132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5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14E696-243F-01A2-BD29-53676A5D0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190" y="713232"/>
            <a:ext cx="4413749" cy="1197864"/>
          </a:xfrm>
        </p:spPr>
        <p:txBody>
          <a:bodyPr>
            <a:normAutofit/>
          </a:bodyPr>
          <a:lstStyle/>
          <a:p>
            <a:r>
              <a:rPr lang="cs-CZ" sz="4200"/>
              <a:t>5. DEN – PŘÍRODA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8F4BC51-2622-7EDB-62D2-F8C4BC7EE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5431"/>
          <a:stretch/>
        </p:blipFill>
        <p:spPr>
          <a:xfrm>
            <a:off x="361466" y="365124"/>
            <a:ext cx="2834938" cy="3574727"/>
          </a:xfrm>
          <a:prstGeom prst="rect">
            <a:avLst/>
          </a:prstGeom>
        </p:spPr>
      </p:pic>
      <p:pic>
        <p:nvPicPr>
          <p:cNvPr id="5" name="Obrázek 4" descr="Obsah obrázku strom, exteriér, rostlina, les&#10;&#10;Popis byl vytvořen automaticky">
            <a:extLst>
              <a:ext uri="{FF2B5EF4-FFF2-40B4-BE49-F238E27FC236}">
                <a16:creationId xmlns:a16="http://schemas.microsoft.com/office/drawing/2014/main" id="{2E66FCB4-27C8-40E0-5FF1-2C6F9AC85B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6" r="-5" b="-5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cxnSp>
        <p:nvCxnSpPr>
          <p:cNvPr id="53" name="Straight Connector 17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exteriér, obloha, strom, země&#10;&#10;Popis byl vytvořen automaticky">
            <a:extLst>
              <a:ext uri="{FF2B5EF4-FFF2-40B4-BE49-F238E27FC236}">
                <a16:creationId xmlns:a16="http://schemas.microsoft.com/office/drawing/2014/main" id="{DD1D96D2-B0E5-D56B-5D1F-AE6E8D3E9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03" r="6" b="9187"/>
          <a:stretch/>
        </p:blipFill>
        <p:spPr>
          <a:xfrm>
            <a:off x="361466" y="4119239"/>
            <a:ext cx="2834938" cy="2057724"/>
          </a:xfrm>
          <a:prstGeom prst="rect">
            <a:avLst/>
          </a:prstGeom>
        </p:spPr>
      </p:pic>
      <p:pic>
        <p:nvPicPr>
          <p:cNvPr id="9" name="Obrázek 8" descr="Obsah obrázku osoba, exteriér, země, obloha&#10;&#10;Popis byl vytvořen automaticky">
            <a:extLst>
              <a:ext uri="{FF2B5EF4-FFF2-40B4-BE49-F238E27FC236}">
                <a16:creationId xmlns:a16="http://schemas.microsoft.com/office/drawing/2014/main" id="{C4A7ECDB-3AF8-EAFF-8151-642BA1BE98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5422"/>
          <a:stretch/>
        </p:blipFill>
        <p:spPr>
          <a:xfrm>
            <a:off x="3382834" y="2601911"/>
            <a:ext cx="2834937" cy="357505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C18F5A-A0DC-338F-6CAC-9FBF63DE2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190" y="2048256"/>
            <a:ext cx="4413749" cy="4123944"/>
          </a:xfrm>
        </p:spPr>
        <p:txBody>
          <a:bodyPr>
            <a:normAutofit/>
          </a:bodyPr>
          <a:lstStyle/>
          <a:p>
            <a:r>
              <a:rPr lang="cs-CZ" sz="2000"/>
              <a:t>Sázení stromků</a:t>
            </a:r>
          </a:p>
          <a:p>
            <a:r>
              <a:rPr lang="cs-CZ" sz="2000"/>
              <a:t>Vytváření plakátu</a:t>
            </a:r>
          </a:p>
          <a:p>
            <a:r>
              <a:rPr lang="cs-CZ" sz="2000"/>
              <a:t>Prohlídka parku Polkinvuori</a:t>
            </a:r>
          </a:p>
        </p:txBody>
      </p:sp>
    </p:spTree>
    <p:extLst>
      <p:ext uri="{BB962C8B-B14F-4D97-AF65-F5344CB8AC3E}">
        <p14:creationId xmlns:p14="http://schemas.microsoft.com/office/powerpoint/2010/main" val="984325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86D73A-353C-FAF8-7856-1EDA254D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cs-CZ" sz="3000">
                <a:solidFill>
                  <a:schemeClr val="bg1"/>
                </a:solidFill>
              </a:rPr>
              <a:t>Přínosy</a:t>
            </a:r>
          </a:p>
        </p:txBody>
      </p:sp>
      <p:pic>
        <p:nvPicPr>
          <p:cNvPr id="8" name="Obrázek 7" descr="Obsah obrázku osoba, strop, interiér, zeď&#10;&#10;Popis byl vytvořen automaticky">
            <a:extLst>
              <a:ext uri="{FF2B5EF4-FFF2-40B4-BE49-F238E27FC236}">
                <a16:creationId xmlns:a16="http://schemas.microsoft.com/office/drawing/2014/main" id="{79C32C2A-957C-9B5C-4B31-8034BFAE3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423" r="2" b="2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6" name="Obrázek 5" descr="Obsah obrázku strom, osoba, exteriér, pózování&#10;&#10;Popis byl vytvořen automaticky">
            <a:extLst>
              <a:ext uri="{FF2B5EF4-FFF2-40B4-BE49-F238E27FC236}">
                <a16:creationId xmlns:a16="http://schemas.microsoft.com/office/drawing/2014/main" id="{C1E55F88-38D7-07DE-A298-BAF09DF7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0" r="2822" b="-2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16A71E-600F-ACA5-C308-F56BC0A84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Zlepšení jazykových schopností</a:t>
            </a:r>
          </a:p>
          <a:p>
            <a:r>
              <a:rPr lang="cs-CZ" sz="2200" dirty="0">
                <a:solidFill>
                  <a:schemeClr val="bg1"/>
                </a:solidFill>
              </a:rPr>
              <a:t>Poznání cizích kultur</a:t>
            </a:r>
          </a:p>
          <a:p>
            <a:r>
              <a:rPr lang="cs-CZ" sz="2200" dirty="0">
                <a:solidFill>
                  <a:schemeClr val="bg1"/>
                </a:solidFill>
              </a:rPr>
              <a:t>Seznámení s novými lidmi</a:t>
            </a:r>
          </a:p>
          <a:p>
            <a:endParaRPr lang="cs-CZ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87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-2219326" y="0"/>
            <a:ext cx="8689976" cy="2509213"/>
          </a:xfrm>
        </p:spPr>
        <p:txBody>
          <a:bodyPr/>
          <a:lstStyle/>
          <a:p>
            <a:r>
              <a:rPr lang="fi-FI" dirty="0" err="1"/>
              <a:t>Results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-2219326" y="2647758"/>
            <a:ext cx="8689976" cy="1371599"/>
          </a:xfrm>
        </p:spPr>
        <p:txBody>
          <a:bodyPr/>
          <a:lstStyle/>
          <a:p>
            <a:r>
              <a:rPr lang="fi-FI" dirty="0" err="1"/>
              <a:t>Studies</a:t>
            </a:r>
            <a:r>
              <a:rPr lang="fi-FI" dirty="0"/>
              <a:t> in </a:t>
            </a:r>
            <a:r>
              <a:rPr lang="fi-FI" dirty="0" err="1"/>
              <a:t>Seili</a:t>
            </a:r>
            <a:r>
              <a:rPr lang="fi-FI" dirty="0"/>
              <a:t> </a:t>
            </a:r>
            <a:r>
              <a:rPr lang="fi-FI" dirty="0" err="1"/>
              <a:t>island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27" y="-1099898"/>
            <a:ext cx="6321714" cy="8428952"/>
          </a:xfrm>
          <a:prstGeom prst="rect">
            <a:avLst/>
          </a:prstGeom>
        </p:spPr>
      </p:pic>
      <p:pic>
        <p:nvPicPr>
          <p:cNvPr id="1026" name="Picture 2" descr="erasmus-plus-vector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7902"/>
            <a:ext cx="3426921" cy="190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4126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</TotalTime>
  <Words>196</Words>
  <Application>Microsoft Office PowerPoint</Application>
  <PresentationFormat>Širokoúhlá obrazovka</PresentationFormat>
  <Paragraphs>71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Office</vt:lpstr>
      <vt:lpstr>FINSKO ERASMUS 2022</vt:lpstr>
      <vt:lpstr>CO JE TO ERASMUS?</vt:lpstr>
      <vt:lpstr>1. DEN - HELSINKY</vt:lpstr>
      <vt:lpstr>2.DEN - URJALA</vt:lpstr>
      <vt:lpstr>3. DEN – OSTROV SEILI</vt:lpstr>
      <vt:lpstr>4. DEN - TURKU</vt:lpstr>
      <vt:lpstr>5. DEN – PŘÍRODA</vt:lpstr>
      <vt:lpstr>Přínosy</vt:lpstr>
      <vt:lpstr>Results</vt:lpstr>
      <vt:lpstr>Microplastics</vt:lpstr>
      <vt:lpstr>Prezentace aplikace PowerPoint</vt:lpstr>
      <vt:lpstr>Other studies</vt:lpstr>
      <vt:lpstr>Děkujeme za pozornost, doufáme že vás projekt ERASMUS+ zaujal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FINSKO ERASMUS 2022</dc:title>
  <dc:creator>Barbora 08 Benešová</dc:creator>
  <cp:lastModifiedBy>Aneta Šťastná</cp:lastModifiedBy>
  <cp:revision>5</cp:revision>
  <dcterms:created xsi:type="dcterms:W3CDTF">2022-06-03T10:42:09Z</dcterms:created>
  <dcterms:modified xsi:type="dcterms:W3CDTF">2022-09-12T08:04:51Z</dcterms:modified>
</cp:coreProperties>
</file>