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2" r:id="rId3"/>
    <p:sldId id="260"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84"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EF3E6E-21FB-49EF-8922-33C704AA53E1}" type="datetimeFigureOut">
              <a:rPr lang="el-GR" smtClean="0"/>
              <a:t>3/2/2021</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D651BE-784B-493A-861E-E9B3611623D5}" type="slidenum">
              <a:rPr lang="el-GR" smtClean="0"/>
              <a:t>‹#›</a:t>
            </a:fld>
            <a:endParaRPr lang="el-GR"/>
          </a:p>
        </p:txBody>
      </p:sp>
    </p:spTree>
    <p:extLst>
      <p:ext uri="{BB962C8B-B14F-4D97-AF65-F5344CB8AC3E}">
        <p14:creationId xmlns:p14="http://schemas.microsoft.com/office/powerpoint/2010/main" val="36187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dirty="0" smtClean="0"/>
              <a:t>1er college </a:t>
            </a:r>
            <a:r>
              <a:rPr lang="en-US" dirty="0" err="1" smtClean="0"/>
              <a:t>Ilioupolis</a:t>
            </a:r>
            <a:endParaRPr lang="el-GR" dirty="0"/>
          </a:p>
        </p:txBody>
      </p:sp>
      <p:sp>
        <p:nvSpPr>
          <p:cNvPr id="4" name="Θέση αριθμού διαφάνειας 3"/>
          <p:cNvSpPr>
            <a:spLocks noGrp="1"/>
          </p:cNvSpPr>
          <p:nvPr>
            <p:ph type="sldNum" sz="quarter" idx="10"/>
          </p:nvPr>
        </p:nvSpPr>
        <p:spPr/>
        <p:txBody>
          <a:bodyPr/>
          <a:lstStyle/>
          <a:p>
            <a:fld id="{D7D651BE-784B-493A-861E-E9B3611623D5}" type="slidenum">
              <a:rPr lang="el-GR" smtClean="0"/>
              <a:t>17</a:t>
            </a:fld>
            <a:endParaRPr lang="el-GR"/>
          </a:p>
        </p:txBody>
      </p:sp>
    </p:spTree>
    <p:extLst>
      <p:ext uri="{BB962C8B-B14F-4D97-AF65-F5344CB8AC3E}">
        <p14:creationId xmlns:p14="http://schemas.microsoft.com/office/powerpoint/2010/main" val="388096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EFF48339-E862-42B3-8D96-E392B5AD06FA}" type="datetimeFigureOut">
              <a:rPr lang="el-GR" smtClean="0"/>
              <a:t>2/2/2021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162210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FF48339-E862-42B3-8D96-E392B5AD06FA}" type="datetimeFigureOut">
              <a:rPr lang="el-GR" smtClean="0"/>
              <a:t>2/2/2021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25817286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FF48339-E862-42B3-8D96-E392B5AD06FA}" type="datetimeFigureOut">
              <a:rPr lang="el-GR" smtClean="0"/>
              <a:t>2/2/2021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1638314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EFF48339-E862-42B3-8D96-E392B5AD06FA}" type="datetimeFigureOut">
              <a:rPr lang="el-GR" smtClean="0"/>
              <a:t>2/2/2021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3758288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EFF48339-E862-42B3-8D96-E392B5AD06FA}" type="datetimeFigureOut">
              <a:rPr lang="el-GR" smtClean="0"/>
              <a:t>2/2/2021</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2395250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EFF48339-E862-42B3-8D96-E392B5AD06FA}" type="datetimeFigureOut">
              <a:rPr lang="el-GR" smtClean="0"/>
              <a:t>2/2/2021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3561606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EFF48339-E862-42B3-8D96-E392B5AD06FA}" type="datetimeFigureOut">
              <a:rPr lang="el-GR" smtClean="0"/>
              <a:t>2/2/2021</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67757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EFF48339-E862-42B3-8D96-E392B5AD06FA}" type="datetimeFigureOut">
              <a:rPr lang="el-GR" smtClean="0"/>
              <a:t>2/2/2021</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3934463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FF48339-E862-42B3-8D96-E392B5AD06FA}" type="datetimeFigureOut">
              <a:rPr lang="el-GR" smtClean="0"/>
              <a:t>2/2/2021</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1725957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FF48339-E862-42B3-8D96-E392B5AD06FA}" type="datetimeFigureOut">
              <a:rPr lang="el-GR" smtClean="0"/>
              <a:t>2/2/2021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406936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EFF48339-E862-42B3-8D96-E392B5AD06FA}" type="datetimeFigureOut">
              <a:rPr lang="el-GR" smtClean="0"/>
              <a:t>2/2/2021</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0888E48D-10A4-4E9E-8190-C69ECF4C09F4}" type="slidenum">
              <a:rPr lang="el-GR" smtClean="0"/>
              <a:t>‹#›</a:t>
            </a:fld>
            <a:endParaRPr lang="el-GR"/>
          </a:p>
        </p:txBody>
      </p:sp>
    </p:spTree>
    <p:extLst>
      <p:ext uri="{BB962C8B-B14F-4D97-AF65-F5344CB8AC3E}">
        <p14:creationId xmlns:p14="http://schemas.microsoft.com/office/powerpoint/2010/main" val="3463219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F48339-E862-42B3-8D96-E392B5AD06FA}" type="datetimeFigureOut">
              <a:rPr lang="el-GR" smtClean="0"/>
              <a:t>2/2/2021</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88E48D-10A4-4E9E-8190-C69ECF4C09F4}" type="slidenum">
              <a:rPr lang="el-GR" smtClean="0"/>
              <a:t>‹#›</a:t>
            </a:fld>
            <a:endParaRPr lang="el-GR"/>
          </a:p>
        </p:txBody>
      </p:sp>
    </p:spTree>
    <p:extLst>
      <p:ext uri="{BB962C8B-B14F-4D97-AF65-F5344CB8AC3E}">
        <p14:creationId xmlns:p14="http://schemas.microsoft.com/office/powerpoint/2010/main" val="30896951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endParaRPr lang="el-GR" dirty="0"/>
          </a:p>
        </p:txBody>
      </p:sp>
      <p:sp>
        <p:nvSpPr>
          <p:cNvPr id="3" name="Υπότιτλος 2"/>
          <p:cNvSpPr>
            <a:spLocks noGrp="1"/>
          </p:cNvSpPr>
          <p:nvPr>
            <p:ph type="subTitle" idx="1"/>
          </p:nvPr>
        </p:nvSpPr>
        <p:spPr/>
        <p:txBody>
          <a:bodyPr/>
          <a:lstStyle/>
          <a:p>
            <a:endParaRPr lang="el-GR"/>
          </a:p>
        </p:txBody>
      </p:sp>
      <p:pic>
        <p:nvPicPr>
          <p:cNvPr id="1027" name="Picture 3" descr="C:\Users\Εύη\Desktop\aegean-sea-islands_t20_dowrb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414713"/>
            <a:ext cx="19050000" cy="12620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501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229600" cy="58018"/>
          </a:xfrm>
        </p:spPr>
        <p:txBody>
          <a:bodyPr>
            <a:normAutofit fontScale="90000"/>
          </a:bodyPr>
          <a:lstStyle/>
          <a:p>
            <a:endParaRPr lang="el-GR" dirty="0"/>
          </a:p>
        </p:txBody>
      </p:sp>
      <p:sp>
        <p:nvSpPr>
          <p:cNvPr id="3" name="Θέση περιεχομένου 2"/>
          <p:cNvSpPr>
            <a:spLocks noGrp="1"/>
          </p:cNvSpPr>
          <p:nvPr>
            <p:ph idx="1"/>
          </p:nvPr>
        </p:nvSpPr>
        <p:spPr>
          <a:xfrm>
            <a:off x="457200" y="332656"/>
            <a:ext cx="8229600" cy="5793507"/>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92500" lnSpcReduction="10000"/>
          </a:bodyPr>
          <a:lstStyle/>
          <a:p>
            <a:r>
              <a:rPr lang="fr-FR" b="1" dirty="0" smtClean="0">
                <a:solidFill>
                  <a:srgbClr val="FF0000"/>
                </a:solidFill>
              </a:rPr>
              <a:t>I. Les problèmes de pollution en mer Egée et leurs remèdes juridiques</a:t>
            </a:r>
          </a:p>
          <a:p>
            <a:r>
              <a:rPr lang="fr-FR" dirty="0" smtClean="0"/>
              <a:t>La prise de conscience des menaces qui pèsent sur l'environnement marin a débouché sur une série d'actions et de mesures qui tendent à apporter des solutions. Avant de procéder à leur examen, il convient cependant de souligner quelques caractéristiques générales concernant le cadre physique de la mer Egée et les principales causes de sa pollution (A). Après avoir tenté de </a:t>
            </a:r>
            <a:r>
              <a:rPr lang="fr-FR" dirty="0" err="1" smtClean="0"/>
              <a:t>cemer</a:t>
            </a:r>
            <a:r>
              <a:rPr lang="fr-FR" dirty="0" smtClean="0"/>
              <a:t> les problèmes, on se penchera sur les moyens juridiques destinés à assurer la préservation du milieu marin en mer Egée (B).</a:t>
            </a:r>
          </a:p>
        </p:txBody>
      </p:sp>
    </p:spTree>
    <p:extLst>
      <p:ext uri="{BB962C8B-B14F-4D97-AF65-F5344CB8AC3E}">
        <p14:creationId xmlns:p14="http://schemas.microsoft.com/office/powerpoint/2010/main" val="1463357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dirty="0"/>
          </a:p>
        </p:txBody>
      </p:sp>
      <p:sp>
        <p:nvSpPr>
          <p:cNvPr id="3" name="Θέση περιεχομένου 2"/>
          <p:cNvSpPr>
            <a:spLocks noGrp="1"/>
          </p:cNvSpPr>
          <p:nvPr>
            <p:ph idx="1"/>
          </p:nvPr>
        </p:nvSpPr>
        <p:spPr>
          <a:xfrm>
            <a:off x="107504" y="260648"/>
            <a:ext cx="8579296" cy="5865515"/>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92500" lnSpcReduction="20000"/>
          </a:bodyPr>
          <a:lstStyle/>
          <a:p>
            <a:r>
              <a:rPr lang="fr-FR" b="1" dirty="0" smtClean="0">
                <a:solidFill>
                  <a:srgbClr val="FF0000"/>
                </a:solidFill>
              </a:rPr>
              <a:t>A</a:t>
            </a:r>
            <a:r>
              <a:rPr lang="fr-FR" dirty="0" smtClean="0"/>
              <a:t>. </a:t>
            </a:r>
            <a:r>
              <a:rPr lang="fr-FR" b="1" dirty="0" smtClean="0">
                <a:solidFill>
                  <a:srgbClr val="FF0000"/>
                </a:solidFill>
              </a:rPr>
              <a:t>L'état de l'environnement et l'origine de la pollution</a:t>
            </a:r>
          </a:p>
          <a:p>
            <a:r>
              <a:rPr lang="fr-FR" dirty="0" smtClean="0">
                <a:solidFill>
                  <a:schemeClr val="bg1"/>
                </a:solidFill>
              </a:rPr>
              <a:t>a. </a:t>
            </a:r>
            <a:r>
              <a:rPr lang="fr-FR" b="1" dirty="0" smtClean="0">
                <a:solidFill>
                  <a:schemeClr val="bg1"/>
                </a:solidFill>
              </a:rPr>
              <a:t>Le cadre physique</a:t>
            </a:r>
          </a:p>
          <a:p>
            <a:r>
              <a:rPr lang="fr-FR" dirty="0" smtClean="0">
                <a:solidFill>
                  <a:schemeClr val="bg1"/>
                </a:solidFill>
              </a:rPr>
              <a:t>Les particularités hydrographiques et écologiques de la mer Egée</a:t>
            </a:r>
          </a:p>
          <a:p>
            <a:r>
              <a:rPr lang="fr-FR" dirty="0" smtClean="0">
                <a:solidFill>
                  <a:schemeClr val="bg1"/>
                </a:solidFill>
              </a:rPr>
              <a:t>n'expliquent que partiellement sa vulnérabilité. Faisant partie d'une mer </a:t>
            </a:r>
            <a:r>
              <a:rPr lang="fr-FR" dirty="0" err="1" smtClean="0">
                <a:solidFill>
                  <a:schemeClr val="bg1"/>
                </a:solidFill>
              </a:rPr>
              <a:t>semifermée</a:t>
            </a:r>
            <a:r>
              <a:rPr lang="fr-FR" dirty="0" smtClean="0">
                <a:solidFill>
                  <a:schemeClr val="bg1"/>
                </a:solidFill>
              </a:rPr>
              <a:t> , la Méditerranée, ses capacités naturelles à l'</a:t>
            </a:r>
            <a:r>
              <a:rPr lang="fr-FR" dirty="0" err="1" smtClean="0">
                <a:solidFill>
                  <a:schemeClr val="bg1"/>
                </a:solidFill>
              </a:rPr>
              <a:t>auto-épuration</a:t>
            </a:r>
            <a:r>
              <a:rPr lang="fr-FR" dirty="0" smtClean="0">
                <a:solidFill>
                  <a:schemeClr val="bg1"/>
                </a:solidFill>
              </a:rPr>
              <a:t> sont réduites". Cette particularité géographique la rend extrêmement vulnérable aux substances polluantes, qui tendent à s'accumuler sans se dégrader. De plus, elle est affectée par la mer Noire, une mer extrêmement polluée, qui la rejoint par les détroits des Dardanelles </a:t>
            </a:r>
            <a:r>
              <a:rPr lang="fr-FR" dirty="0" smtClean="0"/>
              <a:t>.</a:t>
            </a:r>
            <a:endParaRPr lang="el-GR" dirty="0"/>
          </a:p>
        </p:txBody>
      </p:sp>
    </p:spTree>
    <p:extLst>
      <p:ext uri="{BB962C8B-B14F-4D97-AF65-F5344CB8AC3E}">
        <p14:creationId xmlns:p14="http://schemas.microsoft.com/office/powerpoint/2010/main" val="38025581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260648"/>
            <a:ext cx="8229600" cy="5865515"/>
          </a:xfrm>
          <a:blipFill dpi="0" rotWithShape="1">
            <a:blip r:embed="rId2">
              <a:extLst>
                <a:ext uri="{28A0092B-C50C-407E-A947-70E740481C1C}">
                  <a14:useLocalDpi xmlns:a14="http://schemas.microsoft.com/office/drawing/2010/main" val="0"/>
                </a:ext>
              </a:extLst>
            </a:blip>
            <a:srcRect/>
            <a:stretch>
              <a:fillRect/>
            </a:stretch>
          </a:blipFill>
        </p:spPr>
        <p:txBody>
          <a:bodyPr>
            <a:normAutofit fontScale="62500" lnSpcReduction="20000"/>
          </a:bodyPr>
          <a:lstStyle/>
          <a:p>
            <a:pPr marL="0" indent="0">
              <a:buNone/>
            </a:pPr>
            <a:r>
              <a:rPr lang="fr-FR" b="1" dirty="0" smtClean="0">
                <a:solidFill>
                  <a:srgbClr val="FF0000"/>
                </a:solidFill>
              </a:rPr>
              <a:t>La beauté naturelle et la grande variété de son paysage sont essentiellement dues à ses origines géologiques, notamment à une intense activité de nature volcanique</a:t>
            </a:r>
          </a:p>
          <a:p>
            <a:pPr marL="0" indent="0">
              <a:buNone/>
            </a:pPr>
            <a:r>
              <a:rPr lang="fr-FR" b="1" dirty="0" smtClean="0">
                <a:solidFill>
                  <a:srgbClr val="FF0000"/>
                </a:solidFill>
              </a:rPr>
              <a:t>. La composition géologique singulière explique la</a:t>
            </a:r>
          </a:p>
          <a:p>
            <a:pPr marL="0" indent="0">
              <a:buNone/>
            </a:pPr>
            <a:r>
              <a:rPr lang="fr-FR" b="1" dirty="0" smtClean="0">
                <a:solidFill>
                  <a:srgbClr val="FF0000"/>
                </a:solidFill>
              </a:rPr>
              <a:t>présence de sources chaudes d'origine volcanique ou nées de failles dans la plupart des îles </a:t>
            </a:r>
          </a:p>
          <a:p>
            <a:pPr marL="0" indent="0">
              <a:buNone/>
            </a:pPr>
            <a:r>
              <a:rPr lang="fr-FR" b="1" dirty="0" smtClean="0">
                <a:solidFill>
                  <a:srgbClr val="FF0000"/>
                </a:solidFill>
              </a:rPr>
              <a:t>. Aussi la mer Egée se caractérise-t-elle par une riche biodiversité. La flore endémique des îles est particulièrement important.</a:t>
            </a:r>
          </a:p>
          <a:p>
            <a:pPr marL="0" indent="0">
              <a:buNone/>
            </a:pPr>
            <a:r>
              <a:rPr lang="fr-FR" b="1" dirty="0" smtClean="0">
                <a:solidFill>
                  <a:srgbClr val="FF0000"/>
                </a:solidFill>
              </a:rPr>
              <a:t>Quant à la faune, l'archipel accueille des espèces rares de cétacés, telle la</a:t>
            </a:r>
          </a:p>
          <a:p>
            <a:pPr marL="0" indent="0">
              <a:buNone/>
            </a:pPr>
            <a:r>
              <a:rPr lang="fr-FR" b="1" dirty="0" smtClean="0">
                <a:solidFill>
                  <a:srgbClr val="FF0000"/>
                </a:solidFill>
              </a:rPr>
              <a:t>population la plus importante de phoques méditerranéens, malheureusement en</a:t>
            </a:r>
          </a:p>
          <a:p>
            <a:pPr marL="0" indent="0">
              <a:buNone/>
            </a:pPr>
            <a:r>
              <a:rPr lang="fr-FR" b="1" dirty="0" smtClean="0">
                <a:solidFill>
                  <a:srgbClr val="FF0000"/>
                </a:solidFill>
              </a:rPr>
              <a:t>voie d'extinction. En outre, plus de trois cents espèces d'oiseaux ont été</a:t>
            </a:r>
          </a:p>
          <a:p>
            <a:pPr marL="0" indent="0">
              <a:buNone/>
            </a:pPr>
            <a:r>
              <a:rPr lang="fr-FR" b="1" dirty="0" smtClean="0">
                <a:solidFill>
                  <a:srgbClr val="FF0000"/>
                </a:solidFill>
              </a:rPr>
              <a:t>identifiées, dont un grand nombre d'oiseaux migrateurs qui y séjournent de façon</a:t>
            </a:r>
          </a:p>
          <a:p>
            <a:pPr marL="0" indent="0">
              <a:buNone/>
            </a:pPr>
            <a:r>
              <a:rPr lang="fr-FR" b="1" dirty="0" smtClean="0">
                <a:solidFill>
                  <a:srgbClr val="FF0000"/>
                </a:solidFill>
              </a:rPr>
              <a:t>saisonnière .Cet écosystème unique est menacé par une série d'activités</a:t>
            </a:r>
          </a:p>
          <a:p>
            <a:pPr marL="0" indent="0">
              <a:buNone/>
            </a:pPr>
            <a:r>
              <a:rPr lang="fr-FR" b="1" dirty="0" smtClean="0">
                <a:solidFill>
                  <a:srgbClr val="FF0000"/>
                </a:solidFill>
              </a:rPr>
              <a:t>humaines (urbaines, industrielles, rurales, marines et autres), en constant</a:t>
            </a:r>
          </a:p>
          <a:p>
            <a:pPr marL="0" indent="0">
              <a:buNone/>
            </a:pPr>
            <a:r>
              <a:rPr lang="fr-FR" b="1" dirty="0" smtClean="0">
                <a:solidFill>
                  <a:srgbClr val="FF0000"/>
                </a:solidFill>
              </a:rPr>
              <a:t>développement. </a:t>
            </a:r>
          </a:p>
          <a:p>
            <a:endParaRPr lang="el-GR" b="1" dirty="0">
              <a:solidFill>
                <a:srgbClr val="FF0000"/>
              </a:solidFill>
            </a:endParaRPr>
          </a:p>
        </p:txBody>
      </p:sp>
    </p:spTree>
    <p:extLst>
      <p:ext uri="{BB962C8B-B14F-4D97-AF65-F5344CB8AC3E}">
        <p14:creationId xmlns:p14="http://schemas.microsoft.com/office/powerpoint/2010/main" val="831870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6858000"/>
          </a:xfrm>
          <a:solidFill>
            <a:srgbClr val="00B0F0"/>
          </a:solidFill>
        </p:spPr>
        <p:txBody>
          <a:bodyPr/>
          <a:lstStyle/>
          <a:p>
            <a:endParaRPr lang="el-GR" dirty="0"/>
          </a:p>
        </p:txBody>
      </p:sp>
      <p:sp>
        <p:nvSpPr>
          <p:cNvPr id="3" name="Θέση περιεχομένου 2"/>
          <p:cNvSpPr>
            <a:spLocks noGrp="1"/>
          </p:cNvSpPr>
          <p:nvPr>
            <p:ph idx="1"/>
          </p:nvPr>
        </p:nvSpPr>
        <p:spPr>
          <a:xfrm>
            <a:off x="0" y="332656"/>
            <a:ext cx="8686800" cy="5040559"/>
          </a:xfrm>
          <a:blipFill>
            <a:blip r:embed="rId2"/>
            <a:tile tx="0" ty="0" sx="100000" sy="100000" flip="none" algn="tl"/>
          </a:blipFill>
        </p:spPr>
        <p:txBody>
          <a:bodyPr>
            <a:normAutofit fontScale="62500" lnSpcReduction="20000"/>
          </a:bodyPr>
          <a:lstStyle/>
          <a:p>
            <a:pPr marL="0" indent="0">
              <a:buNone/>
            </a:pPr>
            <a:r>
              <a:rPr lang="fr-FR" b="1" dirty="0" smtClean="0">
                <a:solidFill>
                  <a:srgbClr val="FF0000"/>
                </a:solidFill>
              </a:rPr>
              <a:t>B. LES SOURCES DE POLLUTION</a:t>
            </a:r>
          </a:p>
          <a:p>
            <a:pPr marL="0" indent="0">
              <a:buNone/>
            </a:pPr>
            <a:r>
              <a:rPr lang="fr-FR" dirty="0" smtClean="0"/>
              <a:t>Selon des recherches récentes , l'état global de l'environnement marin de</a:t>
            </a:r>
          </a:p>
          <a:p>
            <a:pPr marL="0" indent="0">
              <a:buNone/>
            </a:pPr>
            <a:r>
              <a:rPr lang="fr-FR" dirty="0" smtClean="0"/>
              <a:t>la mer Egée est d'une qualité relativement acceptable. Il est significatif de noter</a:t>
            </a:r>
          </a:p>
          <a:p>
            <a:pPr marL="0" indent="0">
              <a:buNone/>
            </a:pPr>
            <a:r>
              <a:rPr lang="fr-FR" dirty="0" smtClean="0"/>
              <a:t>qu'en ce qui concerne la qualité des eaux de baignade, 98,80 % des plages</a:t>
            </a:r>
          </a:p>
          <a:p>
            <a:pPr marL="0" indent="0">
              <a:buNone/>
            </a:pPr>
            <a:r>
              <a:rPr lang="fr-FR" dirty="0" smtClean="0"/>
              <a:t>grecques sont conformes aux critères posés par la réglementation communautaire</a:t>
            </a:r>
          </a:p>
          <a:p>
            <a:pPr marL="0" indent="0">
              <a:buNone/>
            </a:pPr>
            <a:r>
              <a:rPr lang="fr-FR" dirty="0" smtClean="0"/>
              <a:t>en 20003 . De même, dans l'ensemble de l'équilibre écologique de la région, on</a:t>
            </a:r>
          </a:p>
          <a:p>
            <a:pPr marL="0" indent="0">
              <a:buNone/>
            </a:pPr>
            <a:r>
              <a:rPr lang="fr-FR" dirty="0" smtClean="0"/>
              <a:t>ne trouve pas de traces visibles de dommages irréparables.</a:t>
            </a:r>
          </a:p>
          <a:p>
            <a:pPr marL="0" indent="0">
              <a:buNone/>
            </a:pPr>
            <a:r>
              <a:rPr lang="fr-FR" dirty="0" smtClean="0"/>
              <a:t>Cependant, bien que n'étant pas encore trop polluée le long des côtes et au</a:t>
            </a:r>
          </a:p>
          <a:p>
            <a:pPr marL="0" indent="0">
              <a:buNone/>
            </a:pPr>
            <a:r>
              <a:rPr lang="fr-FR" dirty="0" smtClean="0"/>
              <a:t>large, cette mer est menacée par une pollution permanente résultant notamment</a:t>
            </a:r>
          </a:p>
          <a:p>
            <a:pPr marL="0" indent="0">
              <a:buNone/>
            </a:pPr>
            <a:r>
              <a:rPr lang="fr-FR" dirty="0" smtClean="0"/>
              <a:t>du déversement des résidus provenant de la terre ferme ou de l'atmosphère ainsi</a:t>
            </a:r>
          </a:p>
          <a:p>
            <a:pPr marL="0" indent="0">
              <a:buNone/>
            </a:pPr>
            <a:r>
              <a:rPr lang="fr-FR" dirty="0" smtClean="0"/>
              <a:t>que de l'intensification du trafic maritime. </a:t>
            </a:r>
            <a:endParaRPr lang="el-GR" dirty="0"/>
          </a:p>
        </p:txBody>
      </p:sp>
      <p:pic>
        <p:nvPicPr>
          <p:cNvPr id="5122" name="Picture 2" descr="C:\Users\Εύη\Desktop\etwinning\LA MER AIGÉE\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3501008"/>
            <a:ext cx="2734690" cy="3168351"/>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p:spPr>
      </p:pic>
    </p:spTree>
    <p:extLst>
      <p:ext uri="{BB962C8B-B14F-4D97-AF65-F5344CB8AC3E}">
        <p14:creationId xmlns:p14="http://schemas.microsoft.com/office/powerpoint/2010/main" val="4038273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323528" y="332656"/>
            <a:ext cx="8291264" cy="5721499"/>
          </a:xfrm>
          <a:blipFill dpi="0" rotWithShape="1">
            <a:blip r:embed="rId2" cstate="print">
              <a:extLst>
                <a:ext uri="{28A0092B-C50C-407E-A947-70E740481C1C}">
                  <a14:useLocalDpi xmlns:a14="http://schemas.microsoft.com/office/drawing/2010/main" val="0"/>
                </a:ext>
              </a:extLst>
            </a:blip>
            <a:srcRect/>
            <a:stretch>
              <a:fillRect/>
            </a:stretch>
          </a:blipFill>
        </p:spPr>
        <p:txBody>
          <a:bodyPr>
            <a:normAutofit fontScale="85000" lnSpcReduction="20000"/>
          </a:bodyPr>
          <a:lstStyle/>
          <a:p>
            <a:pPr marL="0" indent="0">
              <a:buNone/>
            </a:pPr>
            <a:r>
              <a:rPr lang="fr-FR" b="1" dirty="0" smtClean="0">
                <a:solidFill>
                  <a:schemeClr val="bg1"/>
                </a:solidFill>
              </a:rPr>
              <a:t>Sur le littoral de la mer Egée il n'y a pas de stations nucléaires. La source principale de la pollution marine par des substances radioactives est la mer Noire. En effet, des concentrations radioactives élevées ont été identifiées au nord de la mer Egée.</a:t>
            </a:r>
          </a:p>
          <a:p>
            <a:pPr marL="0" indent="0">
              <a:buNone/>
            </a:pPr>
            <a:r>
              <a:rPr lang="fr-FR" b="1" dirty="0" smtClean="0">
                <a:solidFill>
                  <a:schemeClr val="bg1"/>
                </a:solidFill>
              </a:rPr>
              <a:t>En ce qui concerne la pollution accidentelle causée par les navires</a:t>
            </a:r>
          </a:p>
          <a:p>
            <a:pPr marL="0" indent="0">
              <a:buNone/>
            </a:pPr>
            <a:r>
              <a:rPr lang="fr-FR" b="1" dirty="0" smtClean="0">
                <a:solidFill>
                  <a:schemeClr val="bg1"/>
                </a:solidFill>
              </a:rPr>
              <a:t>(involontairement ou à la suite d'accidents) dix accidents d'importance</a:t>
            </a:r>
          </a:p>
          <a:p>
            <a:pPr marL="0" indent="0">
              <a:buNone/>
            </a:pPr>
            <a:r>
              <a:rPr lang="fr-FR" b="1" dirty="0" smtClean="0">
                <a:solidFill>
                  <a:schemeClr val="bg1"/>
                </a:solidFill>
              </a:rPr>
              <a:t>significative  sont survenus depuis 1980. Le nombre des cas de pollution opérationnelle du milieu marin égéen par hydrocarbures provenant des navires  présente une tendance à la baisse ces dernières années : 48 cas de pollution ont été identifiés en 2001, contre 168 cas en 1993. </a:t>
            </a:r>
            <a:endParaRPr lang="el-GR" b="1" dirty="0">
              <a:solidFill>
                <a:schemeClr val="bg1"/>
              </a:solidFill>
            </a:endParaRPr>
          </a:p>
        </p:txBody>
      </p:sp>
    </p:spTree>
    <p:extLst>
      <p:ext uri="{BB962C8B-B14F-4D97-AF65-F5344CB8AC3E}">
        <p14:creationId xmlns:p14="http://schemas.microsoft.com/office/powerpoint/2010/main" val="31581192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0"/>
            <a:ext cx="8229600" cy="6126163"/>
          </a:xfrm>
          <a:blipFill dpi="0" rotWithShape="1">
            <a:blip r:embed="rId2">
              <a:extLst>
                <a:ext uri="{28A0092B-C50C-407E-A947-70E740481C1C}">
                  <a14:useLocalDpi xmlns:a14="http://schemas.microsoft.com/office/drawing/2010/main" val="0"/>
                </a:ext>
              </a:extLst>
            </a:blip>
            <a:srcRect/>
            <a:stretch>
              <a:fillRect/>
            </a:stretch>
          </a:blipFill>
        </p:spPr>
        <p:txBody>
          <a:bodyPr>
            <a:normAutofit lnSpcReduction="10000"/>
          </a:bodyPr>
          <a:lstStyle/>
          <a:p>
            <a:r>
              <a:rPr lang="fr-FR" dirty="0" smtClean="0"/>
              <a:t>La pollution d'origine pélagique et tellurique a </a:t>
            </a:r>
            <a:r>
              <a:rPr lang="fr-FR" dirty="0" smtClean="0">
                <a:solidFill>
                  <a:schemeClr val="bg1"/>
                </a:solidFill>
              </a:rPr>
              <a:t>La </a:t>
            </a:r>
            <a:r>
              <a:rPr lang="fr-FR" dirty="0" err="1" smtClean="0">
                <a:solidFill>
                  <a:schemeClr val="bg1"/>
                </a:solidFill>
              </a:rPr>
              <a:t>polution</a:t>
            </a:r>
            <a:r>
              <a:rPr lang="fr-FR" dirty="0" smtClean="0">
                <a:solidFill>
                  <a:schemeClr val="bg1"/>
                </a:solidFill>
              </a:rPr>
              <a:t> de la mer Egée a des conséquences nuisibles non seulement sur la </a:t>
            </a:r>
            <a:r>
              <a:rPr lang="fr-FR" dirty="0" smtClean="0"/>
              <a:t>santé de l'homme, mais aussi sur les ressources halieutiques- déjà fortement menacées en mer Egée par le phénomène de la surpêche.</a:t>
            </a:r>
          </a:p>
          <a:p>
            <a:r>
              <a:rPr lang="fr-FR" dirty="0" smtClean="0"/>
              <a:t> - ainsi que sur les zones humides du littoral où une faune et flore très riches sont affectées. La nécessité de prendre toutes les mesures possibles pour la protection et la lutte contre la dégradation du milieu marin s'impose donc. </a:t>
            </a:r>
            <a:endParaRPr lang="el-GR" dirty="0"/>
          </a:p>
        </p:txBody>
      </p:sp>
    </p:spTree>
    <p:extLst>
      <p:ext uri="{BB962C8B-B14F-4D97-AF65-F5344CB8AC3E}">
        <p14:creationId xmlns:p14="http://schemas.microsoft.com/office/powerpoint/2010/main" val="2745941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457200" y="692696"/>
            <a:ext cx="8229600" cy="5433467"/>
          </a:xfrm>
          <a:blipFill dpi="0" rotWithShape="1">
            <a:blip r:embed="rId2">
              <a:extLst>
                <a:ext uri="{28A0092B-C50C-407E-A947-70E740481C1C}">
                  <a14:useLocalDpi xmlns:a14="http://schemas.microsoft.com/office/drawing/2010/main" val="0"/>
                </a:ext>
              </a:extLst>
            </a:blip>
            <a:srcRect/>
            <a:stretch>
              <a:fillRect/>
            </a:stretch>
          </a:blipFill>
        </p:spPr>
        <p:txBody>
          <a:bodyPr>
            <a:normAutofit/>
          </a:bodyPr>
          <a:lstStyle/>
          <a:p>
            <a:pPr marL="0" indent="0">
              <a:buNone/>
            </a:pPr>
            <a:r>
              <a:rPr lang="fr-FR" dirty="0" smtClean="0"/>
              <a:t>La protection de l'environnement marin de la mer Egée est régie par une</a:t>
            </a:r>
          </a:p>
          <a:p>
            <a:pPr marL="0" indent="0">
              <a:buNone/>
            </a:pPr>
            <a:r>
              <a:rPr lang="fr-FR" dirty="0" smtClean="0"/>
              <a:t>série de règles qui relèvent de trois niveaux : international, régional</a:t>
            </a:r>
          </a:p>
          <a:p>
            <a:pPr marL="0" indent="0">
              <a:buNone/>
            </a:pPr>
            <a:r>
              <a:rPr lang="fr-FR" dirty="0" smtClean="0"/>
              <a:t>Au niveau international, la mer Egée est régie par le droit international de la préservation du milieu marin. Ce droit, en développement constant depuis les trente dernières années  , se compose d'un riche corpus juridique d'origine conventionnelle et coutumière</a:t>
            </a:r>
            <a:endParaRPr lang="el-GR" dirty="0"/>
          </a:p>
        </p:txBody>
      </p:sp>
    </p:spTree>
    <p:extLst>
      <p:ext uri="{BB962C8B-B14F-4D97-AF65-F5344CB8AC3E}">
        <p14:creationId xmlns:p14="http://schemas.microsoft.com/office/powerpoint/2010/main" val="17730371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395536" y="332657"/>
            <a:ext cx="8291264" cy="4392488"/>
          </a:xfrm>
        </p:spPr>
        <p:txBody>
          <a:bodyPr>
            <a:normAutofit fontScale="85000" lnSpcReduction="20000"/>
          </a:bodyPr>
          <a:lstStyle/>
          <a:p>
            <a:r>
              <a:rPr lang="fr-FR" dirty="0" smtClean="0"/>
              <a:t>En ce qui concerne le niveau régional, on doit d'abord relever l'application en mer Egée du "système de Barcelone" pour la protection de la mer Méditerranée contre la pollution, élaboré au sein du Programme des Nations Unies pour l'Environnement (PNUE). Tous les États riverains de la Méditerranée y participent. Ce système ne vise pas à remplacer les textes à vocation universelle mais est complémentaire et adapté à une zone déterminée. Il relève d'une Convention-cadre , à laquelle sont rattachés des protocoles techniques de lutte contre des sources particulières de pollution ou encore des règles spécifiques de protection du milieu marin .</a:t>
            </a:r>
            <a:endParaRPr lang="el-GR" dirty="0"/>
          </a:p>
        </p:txBody>
      </p:sp>
      <p:pic>
        <p:nvPicPr>
          <p:cNvPr id="4098" name="Picture 2" descr="C:\Users\Εύη\Desktop\etwinning\LA MER AIGÉE\downlo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5252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827584" y="332656"/>
            <a:ext cx="6030416" cy="3416320"/>
          </a:xfrm>
          <a:prstGeom prst="rect">
            <a:avLst/>
          </a:prstGeom>
        </p:spPr>
        <p:txBody>
          <a:bodyPr wrap="square">
            <a:spAutoFit/>
          </a:bodyPr>
          <a:lstStyle/>
          <a:p>
            <a:r>
              <a:rPr lang="fr-FR" b="1" dirty="0" smtClean="0">
                <a:solidFill>
                  <a:schemeClr val="bg1"/>
                </a:solidFill>
              </a:rPr>
              <a:t>En ce qui concerne le niveau régional, on doit d'abord relever l'application en mer Egée du "système de Barcelone" pour la protection de la mer Méditerranée contre la pollution, élaboré au sein du Programme des Nations Unies pour l'Environnement (PNUE). Tous les États riverains de la Méditerranée y participent. Ce système ne vise pas à remplacer les textes à vocation universelle mais est complémentaire et adapté à une zone déterminée. Il relève d'une Convention-cadre , à laquelle sont rattachés des protocoles techniques de lutte contre des sources particulières de pollution ou encore des règles spécifiques de protection du milieu marin .</a:t>
            </a:r>
            <a:endParaRPr lang="el-GR" b="1" dirty="0">
              <a:solidFill>
                <a:schemeClr val="bg1"/>
              </a:solidFill>
            </a:endParaRPr>
          </a:p>
        </p:txBody>
      </p:sp>
      <p:sp>
        <p:nvSpPr>
          <p:cNvPr id="5" name="Ορθογώνιο 4"/>
          <p:cNvSpPr/>
          <p:nvPr/>
        </p:nvSpPr>
        <p:spPr>
          <a:xfrm>
            <a:off x="6857998" y="4653136"/>
            <a:ext cx="1890466" cy="646331"/>
          </a:xfrm>
          <a:prstGeom prst="rect">
            <a:avLst/>
          </a:prstGeom>
        </p:spPr>
        <p:txBody>
          <a:bodyPr wrap="square">
            <a:spAutoFit/>
          </a:bodyPr>
          <a:lstStyle/>
          <a:p>
            <a:r>
              <a:rPr lang="en-US" dirty="0" smtClean="0"/>
              <a:t>1er college </a:t>
            </a:r>
            <a:r>
              <a:rPr lang="en-US" dirty="0" err="1" smtClean="0"/>
              <a:t>Ilioupolis</a:t>
            </a:r>
            <a:endParaRPr lang="el-GR" dirty="0"/>
          </a:p>
        </p:txBody>
      </p:sp>
    </p:spTree>
    <p:extLst>
      <p:ext uri="{BB962C8B-B14F-4D97-AF65-F5344CB8AC3E}">
        <p14:creationId xmlns:p14="http://schemas.microsoft.com/office/powerpoint/2010/main" val="34502503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417638"/>
          </a:xfrm>
          <a:solidFill>
            <a:srgbClr val="00B0F0"/>
          </a:solidFill>
        </p:spPr>
        <p:txBody>
          <a:bodyPr/>
          <a:lstStyle/>
          <a:p>
            <a:endParaRPr lang="el-GR" dirty="0"/>
          </a:p>
        </p:txBody>
      </p:sp>
      <p:sp>
        <p:nvSpPr>
          <p:cNvPr id="3" name="Θέση περιεχομένου 2"/>
          <p:cNvSpPr>
            <a:spLocks noGrp="1"/>
          </p:cNvSpPr>
          <p:nvPr>
            <p:ph idx="1"/>
          </p:nvPr>
        </p:nvSpPr>
        <p:spPr>
          <a:xfrm>
            <a:off x="0" y="1350770"/>
            <a:ext cx="9144000" cy="5507230"/>
          </a:xfrm>
          <a:solidFill>
            <a:srgbClr val="00B0F0"/>
          </a:solidFill>
        </p:spPr>
        <p:txBody>
          <a:bodyPr>
            <a:normAutofit fontScale="92500" lnSpcReduction="20000"/>
          </a:bodyPr>
          <a:lstStyle/>
          <a:p>
            <a:r>
              <a:rPr lang="fr-FR" dirty="0" smtClean="0"/>
              <a:t>Une mer </a:t>
            </a:r>
            <a:r>
              <a:rPr lang="fr-FR" dirty="0" smtClean="0">
                <a:solidFill>
                  <a:srgbClr val="FFFF00"/>
                </a:solidFill>
              </a:rPr>
              <a:t>transparente</a:t>
            </a:r>
            <a:r>
              <a:rPr lang="fr-FR" dirty="0" smtClean="0"/>
              <a:t>, une nature </a:t>
            </a:r>
            <a:r>
              <a:rPr lang="fr-FR" dirty="0" smtClean="0">
                <a:solidFill>
                  <a:srgbClr val="FF0000"/>
                </a:solidFill>
              </a:rPr>
              <a:t>sauvage </a:t>
            </a:r>
            <a:r>
              <a:rPr lang="fr-FR" dirty="0" smtClean="0"/>
              <a:t>et de </a:t>
            </a:r>
            <a:r>
              <a:rPr lang="fr-FR" dirty="0" smtClean="0">
                <a:solidFill>
                  <a:srgbClr val="7030A0"/>
                </a:solidFill>
              </a:rPr>
              <a:t>splendides </a:t>
            </a:r>
            <a:r>
              <a:rPr lang="fr-FR" dirty="0" smtClean="0"/>
              <a:t>villages d’un </a:t>
            </a:r>
            <a:r>
              <a:rPr lang="fr-FR" dirty="0" smtClean="0">
                <a:solidFill>
                  <a:schemeClr val="bg1"/>
                </a:solidFill>
              </a:rPr>
              <a:t>blanc pur </a:t>
            </a:r>
            <a:r>
              <a:rPr lang="fr-FR" dirty="0" smtClean="0"/>
              <a:t>qui parsèment le paysage : un séjour en Grèce c’est tout cela, et bien plus encore. En visitant quelques-unes des îles les plus pittoresques, vous pourrez vivre votre voyage d’une façon nouvelle, en imaginant les protagonistes des mythes de l’antiquité. Les personnages de la mythologie grecque ont en effet contribué, selon les croyances religieuses des hellénistes anciens, à la naissance et au développement des plus belles îles, comme la Crète, Corfou, Santorin. Découvrez-les à travers leurs histoires, en profitant de la richesse d’une grande culture qui a influencé la civilisation occidentale.</a:t>
            </a:r>
            <a:endParaRPr lang="el-GR" dirty="0"/>
          </a:p>
        </p:txBody>
      </p:sp>
      <p:sp>
        <p:nvSpPr>
          <p:cNvPr id="4" name="Ορθογώνιο 3"/>
          <p:cNvSpPr/>
          <p:nvPr/>
        </p:nvSpPr>
        <p:spPr>
          <a:xfrm>
            <a:off x="899592" y="404664"/>
            <a:ext cx="7560840" cy="923330"/>
          </a:xfrm>
          <a:prstGeom prst="rect">
            <a:avLst/>
          </a:prstGeom>
          <a:noFill/>
        </p:spPr>
        <p:txBody>
          <a:bodyPr wrap="square" lIns="91440" tIns="45720" rIns="91440" bIns="45720">
            <a:spAutoFit/>
          </a:bodyPr>
          <a:lstStyle/>
          <a:p>
            <a:pPr algn="ctr"/>
            <a:r>
              <a:rPr lang="en-US"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MER EGÉE</a:t>
            </a:r>
            <a:endParaRPr lang="el-GR"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0002115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00B0F0"/>
          </a:solidFill>
        </p:spPr>
        <p:txBody>
          <a:bodyPr/>
          <a:lstStyle/>
          <a:p>
            <a:endParaRPr lang="el-GR" dirty="0"/>
          </a:p>
        </p:txBody>
      </p:sp>
      <p:sp>
        <p:nvSpPr>
          <p:cNvPr id="3" name="Θέση περιεχομένου 2"/>
          <p:cNvSpPr>
            <a:spLocks noGrp="1"/>
          </p:cNvSpPr>
          <p:nvPr>
            <p:ph idx="1"/>
          </p:nvPr>
        </p:nvSpPr>
        <p:spPr>
          <a:xfrm>
            <a:off x="251520" y="116632"/>
            <a:ext cx="8435280" cy="6009531"/>
          </a:xfrm>
          <a:solidFill>
            <a:srgbClr val="00B0F0"/>
          </a:solidFill>
        </p:spPr>
        <p:txBody>
          <a:bodyPr/>
          <a:lstStyle/>
          <a:p>
            <a:r>
              <a:rPr lang="fr-FR" dirty="0" smtClean="0"/>
              <a:t>La mer Égée (en grec moderne : </a:t>
            </a:r>
            <a:r>
              <a:rPr lang="fr-FR" dirty="0" err="1" smtClean="0"/>
              <a:t>Αιγ</a:t>
            </a:r>
            <a:r>
              <a:rPr lang="fr-FR" dirty="0" smtClean="0"/>
              <a:t>αίο Πέλαγος Aigaio pélagos, est une mer intérieure du bassin méditerranéen, située entre l’Europe et la Grèce à l’ouest, et l’Asie et la Turquie à l’est. Elle s'étend de la côte thrace et du détroit des Dardanelles au nord jusqu’à la Crète au sud.</a:t>
            </a:r>
            <a:endParaRPr lang="el-GR" dirty="0"/>
          </a:p>
        </p:txBody>
      </p:sp>
      <p:pic>
        <p:nvPicPr>
          <p:cNvPr id="6146" name="Picture 2" descr="C:\Users\Εύη\Desktop\etwinning\LA MER AIGÉ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538" y="3645024"/>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0865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00B0F0"/>
          </a:solidFill>
        </p:spPr>
        <p:txBody>
          <a:bodyPr/>
          <a:lstStyle/>
          <a:p>
            <a:endParaRPr lang="el-GR" dirty="0"/>
          </a:p>
        </p:txBody>
      </p:sp>
      <p:sp>
        <p:nvSpPr>
          <p:cNvPr id="3" name="Θέση περιεχομένου 2"/>
          <p:cNvSpPr>
            <a:spLocks noGrp="1"/>
          </p:cNvSpPr>
          <p:nvPr>
            <p:ph idx="1"/>
          </p:nvPr>
        </p:nvSpPr>
        <p:spPr>
          <a:xfrm>
            <a:off x="0" y="0"/>
            <a:ext cx="9144000" cy="6858000"/>
          </a:xfrm>
          <a:solidFill>
            <a:srgbClr val="00B0F0"/>
          </a:solidFill>
        </p:spPr>
        <p:txBody>
          <a:bodyPr>
            <a:normAutofit fontScale="70000" lnSpcReduction="20000"/>
          </a:bodyPr>
          <a:lstStyle/>
          <a:p>
            <a:r>
              <a:rPr lang="fr-FR" dirty="0" smtClean="0"/>
              <a:t>Noms de la mer Égée</a:t>
            </a:r>
          </a:p>
          <a:p>
            <a:endParaRPr lang="fr-FR" dirty="0" smtClean="0"/>
          </a:p>
          <a:p>
            <a:r>
              <a:rPr lang="fr-FR" dirty="0" smtClean="0"/>
              <a:t>Image satellite de la mer Égée</a:t>
            </a:r>
          </a:p>
          <a:p>
            <a:r>
              <a:rPr lang="fr-FR" dirty="0" smtClean="0"/>
              <a:t>L’étymologie du nom « mer Égée » est discutée. Selon certains auteurs latins5, il viendrait de la légende du roi Égée qui, dans la mythologie grecque, se serait suicidé lors du retour de Crète de son fils Thésée. Les marins devaient mettre des voiles blanches à leurs navires si Thésée revenait vivant, et noires si celui-ci avait péri lors de son duel contre le Minotaure. Toutefois, l’équipage ivre de joie et de vin oublia cette promesse. Lorsque les bateaux revinrent, Égée crut alors que son fils était mort et, submergé de douleur, il se tua en se jetant à la mer.</a:t>
            </a:r>
          </a:p>
          <a:p>
            <a:endParaRPr lang="fr-FR" dirty="0" smtClean="0"/>
          </a:p>
          <a:p>
            <a:r>
              <a:rPr lang="fr-FR" dirty="0" smtClean="0"/>
              <a:t>Une autre étymologie rapproche ce nom du terme grec ancien α</a:t>
            </a:r>
            <a:r>
              <a:rPr lang="fr-FR" dirty="0" err="1" smtClean="0"/>
              <a:t>ἰγι</a:t>
            </a:r>
            <a:r>
              <a:rPr lang="fr-FR" dirty="0" smtClean="0"/>
              <a:t>αλός / aigialós désignant le « bord de mer », et qui est censé abriter, selon l’Iliade et l’Odyssée, la demeure du dieu Poséidon6.</a:t>
            </a:r>
          </a:p>
          <a:p>
            <a:endParaRPr lang="fr-FR" dirty="0" smtClean="0"/>
          </a:p>
          <a:p>
            <a:r>
              <a:rPr lang="fr-FR" dirty="0" smtClean="0"/>
              <a:t>À l’époque franque, les Vénitiens désignaient la mer Égée par le terme </a:t>
            </a:r>
            <a:r>
              <a:rPr lang="fr-FR" dirty="0" err="1" smtClean="0"/>
              <a:t>Arcipelago</a:t>
            </a:r>
            <a:r>
              <a:rPr lang="fr-FR" dirty="0" smtClean="0"/>
              <a:t>, par déformation du grec </a:t>
            </a:r>
            <a:r>
              <a:rPr lang="fr-FR" dirty="0" err="1" smtClean="0"/>
              <a:t>Aigaion</a:t>
            </a:r>
            <a:r>
              <a:rPr lang="fr-FR" dirty="0" smtClean="0"/>
              <a:t> Pelagos. Ce terme apparaît pour la première fois en 1268, dans un traité signé entre le doge de Venise et l’empereur byzantin Michel VIII Paléologue, et désignait également par métonymie l’ensemble des îles Égéennes. Finalement, ce terme traduit en français par « archipel », a fini dans la langue courante (même en grec) par signifier </a:t>
            </a:r>
            <a:r>
              <a:rPr lang="fr-FR" dirty="0" err="1" smtClean="0"/>
              <a:t>tout</a:t>
            </a:r>
            <a:r>
              <a:rPr lang="fr-FR" dirty="0" smtClean="0"/>
              <a:t> ensemble d'îles.</a:t>
            </a:r>
            <a:endParaRPr lang="el-GR" dirty="0"/>
          </a:p>
        </p:txBody>
      </p:sp>
    </p:spTree>
    <p:extLst>
      <p:ext uri="{BB962C8B-B14F-4D97-AF65-F5344CB8AC3E}">
        <p14:creationId xmlns:p14="http://schemas.microsoft.com/office/powerpoint/2010/main" val="15063659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00B0F0"/>
          </a:solidFill>
        </p:spPr>
        <p:txBody>
          <a:bodyPr>
            <a:normAutofit fontScale="90000"/>
          </a:bodyPr>
          <a:lstStyle/>
          <a:p>
            <a:r>
              <a:rPr lang="fr-FR" dirty="0"/>
              <a:t>Histoire</a:t>
            </a:r>
            <a:br>
              <a:rPr lang="fr-FR" dirty="0"/>
            </a:br>
            <a:endParaRPr lang="el-GR" dirty="0"/>
          </a:p>
        </p:txBody>
      </p:sp>
      <p:sp>
        <p:nvSpPr>
          <p:cNvPr id="3" name="Θέση περιεχομένου 2"/>
          <p:cNvSpPr>
            <a:spLocks noGrp="1"/>
          </p:cNvSpPr>
          <p:nvPr>
            <p:ph idx="1"/>
          </p:nvPr>
        </p:nvSpPr>
        <p:spPr>
          <a:solidFill>
            <a:srgbClr val="00B0F0"/>
          </a:solidFill>
        </p:spPr>
        <p:txBody>
          <a:bodyPr>
            <a:normAutofit fontScale="47500" lnSpcReduction="20000"/>
          </a:bodyPr>
          <a:lstStyle/>
          <a:p>
            <a:r>
              <a:rPr lang="fr-FR" dirty="0" smtClean="0"/>
              <a:t>Antiquité</a:t>
            </a:r>
          </a:p>
          <a:p>
            <a:r>
              <a:rPr lang="fr-FR" dirty="0" smtClean="0"/>
              <a:t>Articles connexes : civilisation des Cyclades, Civilisation minoenne et Ligue de Délos.</a:t>
            </a:r>
          </a:p>
          <a:p>
            <a:endParaRPr lang="fr-FR" dirty="0" smtClean="0"/>
          </a:p>
          <a:p>
            <a:r>
              <a:rPr lang="fr-FR" dirty="0" smtClean="0"/>
              <a:t>Carte bathymétrique de la Mer Égée</a:t>
            </a:r>
          </a:p>
          <a:p>
            <a:r>
              <a:rPr lang="fr-FR" dirty="0" smtClean="0"/>
              <a:t>Durant l’Antiquité, la mer Égée favorise le développement de la navigation maritime des Cycladiques, des Minoens, des </a:t>
            </a:r>
            <a:r>
              <a:rPr lang="fr-FR" dirty="0" err="1" smtClean="0"/>
              <a:t>Lélèges</a:t>
            </a:r>
            <a:r>
              <a:rPr lang="fr-FR" dirty="0" smtClean="0"/>
              <a:t>, des Phéniciens et des Grecs. Ses côtes montagneuses et irrégulières forment des abris naturels fréquents ; le très grand nombre d’îles, montagneuses elles aussi, fait qu’il est possible de toujours naviguer à vue, sans jamais perdre une côte de vue. Le bois, à l’époque, ne manquait pas pour construire des embarcations.</a:t>
            </a:r>
          </a:p>
          <a:p>
            <a:endParaRPr lang="fr-FR" dirty="0" smtClean="0"/>
          </a:p>
          <a:p>
            <a:r>
              <a:rPr lang="fr-FR" dirty="0" smtClean="0"/>
              <a:t>La mer Égée est ainsi le berceau des premières thalassocraties de l’histoire européenne, celle des Minoens de Crète et celle d’Athènes au </a:t>
            </a:r>
            <a:r>
              <a:rPr lang="fr-FR" dirty="0" err="1" smtClean="0"/>
              <a:t>ve</a:t>
            </a:r>
            <a:r>
              <a:rPr lang="fr-FR" dirty="0" smtClean="0"/>
              <a:t> siècle av. J.-C. (ligue de Délos).</a:t>
            </a:r>
          </a:p>
          <a:p>
            <a:endParaRPr lang="fr-FR" dirty="0" smtClean="0"/>
          </a:p>
          <a:p>
            <a:r>
              <a:rPr lang="fr-FR" dirty="0" smtClean="0"/>
              <a:t>Avec la conquête romaine (Rome commence à administrer la Grèce à partir de 167 av. J.-C.), les côtes de la mer Égée font partie du même ensemble pour plusieurs siècles : Empire romain (devenu l’Empire romain d'Orient que nous appelons « byzantin ») jusqu’au </a:t>
            </a:r>
            <a:r>
              <a:rPr lang="fr-FR" dirty="0" err="1" smtClean="0"/>
              <a:t>xiie</a:t>
            </a:r>
            <a:r>
              <a:rPr lang="fr-FR" dirty="0" smtClean="0"/>
              <a:t> siècle, auquel succèdent les « Francs » puis des Turcs.</a:t>
            </a:r>
            <a:endParaRPr lang="el-GR" dirty="0"/>
          </a:p>
        </p:txBody>
      </p:sp>
    </p:spTree>
    <p:extLst>
      <p:ext uri="{BB962C8B-B14F-4D97-AF65-F5344CB8AC3E}">
        <p14:creationId xmlns:p14="http://schemas.microsoft.com/office/powerpoint/2010/main" val="17585942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2050" name="Picture 2" descr="C:\Users\Εύη\Desktop\EPIFANEIA ERGASIAS\2017 ΕΠΙΦΑΝΕΙΑ ΕΡΓΑΣΙΑΣ\Pictures\mer egé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764704"/>
            <a:ext cx="7236296" cy="522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08621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0" y="-198784"/>
            <a:ext cx="9149860" cy="7056784"/>
          </a:xfrm>
          <a:blipFill>
            <a:blip r:embed="rId2"/>
            <a:tile tx="0" ty="0" sx="100000" sy="100000" flip="none" algn="tl"/>
          </a:blipFill>
        </p:spPr>
        <p:txBody>
          <a:bodyPr>
            <a:normAutofit/>
          </a:bodyPr>
          <a:lstStyle/>
          <a:p>
            <a:r>
              <a:rPr lang="fr-FR" sz="1900" dirty="0" smtClean="0"/>
              <a:t>La mer Egée présente certaines caractéristiques qui influencent largement sa condition environnementale.</a:t>
            </a:r>
          </a:p>
          <a:p>
            <a:r>
              <a:rPr lang="fr-FR" sz="1900" dirty="0" smtClean="0"/>
              <a:t>La première de ces caractéristiques se rapporte au contexte géographique.</a:t>
            </a:r>
          </a:p>
          <a:p>
            <a:r>
              <a:rPr lang="fr-FR" sz="1900" dirty="0" smtClean="0"/>
              <a:t>Située à l'est du bassin méditerranéen, elle est bordée au nord et à l'ouest par les côtes de la Grèce continentale, au sud par les îles grecques de Cythère, de Crète, de </a:t>
            </a:r>
            <a:r>
              <a:rPr lang="fr-FR" sz="1900" dirty="0" err="1" smtClean="0"/>
              <a:t>Carpathos</a:t>
            </a:r>
            <a:r>
              <a:rPr lang="fr-FR" sz="1900" dirty="0" smtClean="0"/>
              <a:t> et de Rhodes, et à l'est par les côtes continentales de la Turquie. Au nord-est, elle rejoint les détroits des Dardanelles qui relient la Méditerranée à la mer Noire.</a:t>
            </a:r>
          </a:p>
          <a:p>
            <a:r>
              <a:rPr lang="fr-FR" sz="1900" dirty="0" smtClean="0"/>
              <a:t>Avec une superficie totale d'environ 206.423 kilomètres carrés , la mer</a:t>
            </a:r>
          </a:p>
          <a:p>
            <a:r>
              <a:rPr lang="fr-FR" sz="1900" dirty="0" smtClean="0"/>
              <a:t>Egée est bordée d'une ligne côtière complexe, immense dentelle découpée de golfes, ports, rades, caps et grottes. Elle est littéralement semée d'îles (environ 2.500 dont une centaine habitée ), d'îlots et de rochers qui lui confèrent la qualité d'archipel, terme que les Vénitiens utilisèrent autrefois pour désigner cette partie de la planète .Disposées en groupes et sous-groupes, ces formations sont comme les piliers d'un pont jeté entre l'Europe et l'Asie. </a:t>
            </a:r>
          </a:p>
          <a:p>
            <a:endParaRPr lang="el-GR" dirty="0"/>
          </a:p>
        </p:txBody>
      </p:sp>
    </p:spTree>
    <p:extLst>
      <p:ext uri="{BB962C8B-B14F-4D97-AF65-F5344CB8AC3E}">
        <p14:creationId xmlns:p14="http://schemas.microsoft.com/office/powerpoint/2010/main" val="1143867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3074" name="Picture 2" descr="C:\Users\Εύη\Desktop\baraku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0" y="0"/>
            <a:ext cx="915541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2743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a:xfrm>
            <a:off x="0" y="0"/>
            <a:ext cx="9144000" cy="6858000"/>
          </a:xfrm>
          <a:blipFill>
            <a:blip r:embed="rId2"/>
            <a:tile tx="0" ty="0" sx="100000" sy="100000" flip="none" algn="tl"/>
          </a:blipFill>
        </p:spPr>
        <p:txBody>
          <a:bodyPr>
            <a:normAutofit fontScale="92500" lnSpcReduction="10000"/>
          </a:bodyPr>
          <a:lstStyle/>
          <a:p>
            <a:r>
              <a:rPr lang="fr-FR" dirty="0" smtClean="0"/>
              <a:t>La deuxième caractéristique de la mer </a:t>
            </a:r>
            <a:r>
              <a:rPr lang="fr-FR" dirty="0"/>
              <a:t>E</a:t>
            </a:r>
            <a:r>
              <a:rPr lang="fr-FR" dirty="0" smtClean="0"/>
              <a:t>gée concerne son importance géopolitique. Cette région maritime, qui a largement inspiré la mythologie grecque d'où elle tire son nom même", a pendant des siècles joué le rôle de passerelle entre l'Europe et la Méditerranée du sud-est, ainsi que de carrefour des civilisations lesquelles se sont développées très tôt dans cette partie orientale du bassin méditerranéen. Ses particularités géographiques et, notamment, le nombre important de ses îles, ont donné naissance à une activité maritime sans précédent, entraînant l'essor de la technologie (construction navale, travail des métaux, etc.), comme de la navigation et du commerce. L'utilisation de la mer Egée a également contribué au développement de certains principes du droit maritime International. </a:t>
            </a:r>
            <a:endParaRPr lang="el-GR" dirty="0"/>
          </a:p>
        </p:txBody>
      </p:sp>
    </p:spTree>
    <p:extLst>
      <p:ext uri="{BB962C8B-B14F-4D97-AF65-F5344CB8AC3E}">
        <p14:creationId xmlns:p14="http://schemas.microsoft.com/office/powerpoint/2010/main" val="4183511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1911</Words>
  <Application>Microsoft Office PowerPoint</Application>
  <PresentationFormat>Προβολή στην οθόνη (4:3)</PresentationFormat>
  <Paragraphs>69</Paragraphs>
  <Slides>17</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Θέμα του Office</vt:lpstr>
      <vt:lpstr>Παρουσίαση του PowerPoint</vt:lpstr>
      <vt:lpstr>Παρουσίαση του PowerPoint</vt:lpstr>
      <vt:lpstr>Παρουσίαση του PowerPoint</vt:lpstr>
      <vt:lpstr>Παρουσίαση του PowerPoint</vt:lpstr>
      <vt:lpstr>Histoire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Εύη</dc:creator>
  <cp:lastModifiedBy>Εύη</cp:lastModifiedBy>
  <cp:revision>12</cp:revision>
  <dcterms:created xsi:type="dcterms:W3CDTF">2021-02-02T19:04:04Z</dcterms:created>
  <dcterms:modified xsi:type="dcterms:W3CDTF">2021-02-02T22:16:05Z</dcterms:modified>
</cp:coreProperties>
</file>