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sldIdLst>
    <p:sldId id="256" r:id="rId2"/>
    <p:sldId id="257" r:id="rId3"/>
    <p:sldId id="258" r:id="rId4"/>
    <p:sldId id="259" r:id="rId5"/>
    <p:sldId id="260" r:id="rId6"/>
    <p:sldId id="261" r:id="rId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2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2/26/2021</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008366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2/26/2021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84155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2/26/2021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92796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2/26/2021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0910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2/26/2021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89762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2/26/2021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20952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2/26/2021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17914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2/26/2021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72174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2/26/2021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49772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2/26/2021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7567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2/26/2021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4692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2/26/2021</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84512334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1" r:id="rId6"/>
    <p:sldLayoutId id="2147483737" r:id="rId7"/>
    <p:sldLayoutId id="2147483738" r:id="rId8"/>
    <p:sldLayoutId id="2147483739" r:id="rId9"/>
    <p:sldLayoutId id="2147483740" r:id="rId10"/>
    <p:sldLayoutId id="2147483742"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8">
            <a:extLst>
              <a:ext uri="{FF2B5EF4-FFF2-40B4-BE49-F238E27FC236}">
                <a16:creationId xmlns:a16="http://schemas.microsoft.com/office/drawing/2014/main" id="{D2306AB6-9D65-4F8E-9FD7-C3F3A3DE3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Δροσιστικό μπλε υδάτινο φόντο">
            <a:extLst>
              <a:ext uri="{FF2B5EF4-FFF2-40B4-BE49-F238E27FC236}">
                <a16:creationId xmlns:a16="http://schemas.microsoft.com/office/drawing/2014/main" id="{F8BB27EB-D372-480E-A46C-F7B5FFD568D7}"/>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1" name="Freeform: Shape 10">
            <a:extLst>
              <a:ext uri="{FF2B5EF4-FFF2-40B4-BE49-F238E27FC236}">
                <a16:creationId xmlns:a16="http://schemas.microsoft.com/office/drawing/2014/main" id="{284C940E-7A1D-418E-A9E8-C9852CA8E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1255" y="2996261"/>
            <a:ext cx="6310745" cy="3861739"/>
          </a:xfrm>
          <a:custGeom>
            <a:avLst/>
            <a:gdLst>
              <a:gd name="connsiteX0" fmla="*/ 5172027 w 6310745"/>
              <a:gd name="connsiteY0" fmla="*/ 351902 h 3861739"/>
              <a:gd name="connsiteX1" fmla="*/ 5173047 w 6310745"/>
              <a:gd name="connsiteY1" fmla="*/ 352987 h 3861739"/>
              <a:gd name="connsiteX2" fmla="*/ 5177471 w 6310745"/>
              <a:gd name="connsiteY2" fmla="*/ 352581 h 3861739"/>
              <a:gd name="connsiteX3" fmla="*/ 2969865 w 6310745"/>
              <a:gd name="connsiteY3" fmla="*/ 91462 h 3861739"/>
              <a:gd name="connsiteX4" fmla="*/ 2918830 w 6310745"/>
              <a:gd name="connsiteY4" fmla="*/ 95401 h 3861739"/>
              <a:gd name="connsiteX5" fmla="*/ 1957331 w 6310745"/>
              <a:gd name="connsiteY5" fmla="*/ 323658 h 3861739"/>
              <a:gd name="connsiteX6" fmla="*/ 413011 w 6310745"/>
              <a:gd name="connsiteY6" fmla="*/ 1429370 h 3861739"/>
              <a:gd name="connsiteX7" fmla="*/ 88087 w 6310745"/>
              <a:gd name="connsiteY7" fmla="*/ 2204577 h 3861739"/>
              <a:gd name="connsiteX8" fmla="*/ 109862 w 6310745"/>
              <a:gd name="connsiteY8" fmla="*/ 2159496 h 3861739"/>
              <a:gd name="connsiteX9" fmla="*/ 566286 w 6310745"/>
              <a:gd name="connsiteY9" fmla="*/ 1369352 h 3861739"/>
              <a:gd name="connsiteX10" fmla="*/ 1648059 w 6310745"/>
              <a:gd name="connsiteY10" fmla="*/ 484837 h 3861739"/>
              <a:gd name="connsiteX11" fmla="*/ 2969865 w 6310745"/>
              <a:gd name="connsiteY11" fmla="*/ 91462 h 3861739"/>
              <a:gd name="connsiteX12" fmla="*/ 3495357 w 6310745"/>
              <a:gd name="connsiteY12" fmla="*/ 893 h 3861739"/>
              <a:gd name="connsiteX13" fmla="*/ 3941913 w 6310745"/>
              <a:gd name="connsiteY13" fmla="*/ 37963 h 3861739"/>
              <a:gd name="connsiteX14" fmla="*/ 5299614 w 6310745"/>
              <a:gd name="connsiteY14" fmla="*/ 324201 h 3861739"/>
              <a:gd name="connsiteX15" fmla="*/ 6213700 w 6310745"/>
              <a:gd name="connsiteY15" fmla="*/ 666307 h 3861739"/>
              <a:gd name="connsiteX16" fmla="*/ 6310745 w 6310745"/>
              <a:gd name="connsiteY16" fmla="*/ 718092 h 3861739"/>
              <a:gd name="connsiteX17" fmla="*/ 6310745 w 6310745"/>
              <a:gd name="connsiteY17" fmla="*/ 786964 h 3861739"/>
              <a:gd name="connsiteX18" fmla="*/ 6223734 w 6310745"/>
              <a:gd name="connsiteY18" fmla="*/ 739515 h 3861739"/>
              <a:gd name="connsiteX19" fmla="*/ 5436559 w 6310745"/>
              <a:gd name="connsiteY19" fmla="*/ 427942 h 3861739"/>
              <a:gd name="connsiteX20" fmla="*/ 5314925 w 6310745"/>
              <a:gd name="connsiteY20" fmla="*/ 390465 h 3861739"/>
              <a:gd name="connsiteX21" fmla="*/ 5198564 w 6310745"/>
              <a:gd name="connsiteY21" fmla="*/ 357468 h 3861739"/>
              <a:gd name="connsiteX22" fmla="*/ 5826636 w 6310745"/>
              <a:gd name="connsiteY22" fmla="*/ 619266 h 3861739"/>
              <a:gd name="connsiteX23" fmla="*/ 6125359 w 6310745"/>
              <a:gd name="connsiteY23" fmla="*/ 778370 h 3861739"/>
              <a:gd name="connsiteX24" fmla="*/ 6310745 w 6310745"/>
              <a:gd name="connsiteY24" fmla="*/ 896973 h 3861739"/>
              <a:gd name="connsiteX25" fmla="*/ 6310745 w 6310745"/>
              <a:gd name="connsiteY25" fmla="*/ 3861739 h 3861739"/>
              <a:gd name="connsiteX26" fmla="*/ 974639 w 6310745"/>
              <a:gd name="connsiteY26" fmla="*/ 3861739 h 3861739"/>
              <a:gd name="connsiteX27" fmla="*/ 719986 w 6310745"/>
              <a:gd name="connsiteY27" fmla="*/ 3659957 h 3861739"/>
              <a:gd name="connsiteX28" fmla="*/ 299202 w 6310745"/>
              <a:gd name="connsiteY28" fmla="*/ 3177626 h 3861739"/>
              <a:gd name="connsiteX29" fmla="*/ 52873 w 6310745"/>
              <a:gd name="connsiteY29" fmla="*/ 2564820 h 3861739"/>
              <a:gd name="connsiteX30" fmla="*/ 21743 w 6310745"/>
              <a:gd name="connsiteY30" fmla="*/ 2457276 h 3861739"/>
              <a:gd name="connsiteX31" fmla="*/ 15788 w 6310745"/>
              <a:gd name="connsiteY31" fmla="*/ 2193035 h 3861739"/>
              <a:gd name="connsiteX32" fmla="*/ 1087523 w 6310745"/>
              <a:gd name="connsiteY32" fmla="*/ 695306 h 3861739"/>
              <a:gd name="connsiteX33" fmla="*/ 2765215 w 6310745"/>
              <a:gd name="connsiteY33" fmla="*/ 56158 h 3861739"/>
              <a:gd name="connsiteX34" fmla="*/ 3120078 w 6310745"/>
              <a:gd name="connsiteY34" fmla="*/ 15422 h 3861739"/>
              <a:gd name="connsiteX35" fmla="*/ 3495357 w 6310745"/>
              <a:gd name="connsiteY35" fmla="*/ 893 h 386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10745" h="3861739">
                <a:moveTo>
                  <a:pt x="5172027" y="351902"/>
                </a:moveTo>
                <a:cubicBezTo>
                  <a:pt x="5172027" y="351902"/>
                  <a:pt x="5172027" y="352852"/>
                  <a:pt x="5173047" y="352987"/>
                </a:cubicBezTo>
                <a:lnTo>
                  <a:pt x="5177471" y="352581"/>
                </a:lnTo>
                <a:close/>
                <a:moveTo>
                  <a:pt x="2969865" y="91462"/>
                </a:moveTo>
                <a:cubicBezTo>
                  <a:pt x="2952701" y="89711"/>
                  <a:pt x="2935264" y="91055"/>
                  <a:pt x="2918830" y="95401"/>
                </a:cubicBezTo>
                <a:cubicBezTo>
                  <a:pt x="2586081" y="133611"/>
                  <a:pt x="2262146" y="210506"/>
                  <a:pt x="1957331" y="323658"/>
                </a:cubicBezTo>
                <a:cubicBezTo>
                  <a:pt x="1300170" y="565494"/>
                  <a:pt x="773488" y="924243"/>
                  <a:pt x="413011" y="1429370"/>
                </a:cubicBezTo>
                <a:cubicBezTo>
                  <a:pt x="241125" y="1667934"/>
                  <a:pt x="130650" y="1931482"/>
                  <a:pt x="88087" y="2204577"/>
                </a:cubicBezTo>
                <a:cubicBezTo>
                  <a:pt x="96253" y="2189777"/>
                  <a:pt x="103398" y="2174704"/>
                  <a:pt x="109862" y="2159496"/>
                </a:cubicBezTo>
                <a:cubicBezTo>
                  <a:pt x="227584" y="1883441"/>
                  <a:pt x="374053" y="1617978"/>
                  <a:pt x="566286" y="1369352"/>
                </a:cubicBezTo>
                <a:cubicBezTo>
                  <a:pt x="843916" y="1009789"/>
                  <a:pt x="1197929" y="710108"/>
                  <a:pt x="1648059" y="484837"/>
                </a:cubicBezTo>
                <a:cubicBezTo>
                  <a:pt x="2053957" y="281700"/>
                  <a:pt x="2497621" y="159899"/>
                  <a:pt x="2969865" y="91462"/>
                </a:cubicBezTo>
                <a:close/>
                <a:moveTo>
                  <a:pt x="3495357" y="893"/>
                </a:moveTo>
                <a:cubicBezTo>
                  <a:pt x="3633661" y="-4539"/>
                  <a:pt x="3787957" y="15693"/>
                  <a:pt x="3941913" y="37963"/>
                </a:cubicBezTo>
                <a:cubicBezTo>
                  <a:pt x="4403949" y="104770"/>
                  <a:pt x="4858161" y="195339"/>
                  <a:pt x="5299614" y="324201"/>
                </a:cubicBezTo>
                <a:cubicBezTo>
                  <a:pt x="5617945" y="417079"/>
                  <a:pt x="5925559" y="526685"/>
                  <a:pt x="6213700" y="666307"/>
                </a:cubicBezTo>
                <a:lnTo>
                  <a:pt x="6310745" y="718092"/>
                </a:lnTo>
                <a:lnTo>
                  <a:pt x="6310745" y="786964"/>
                </a:lnTo>
                <a:lnTo>
                  <a:pt x="6223734" y="739515"/>
                </a:lnTo>
                <a:cubicBezTo>
                  <a:pt x="5975170" y="615379"/>
                  <a:pt x="5710361" y="515015"/>
                  <a:pt x="5436559" y="427942"/>
                </a:cubicBezTo>
                <a:cubicBezTo>
                  <a:pt x="5396292" y="415002"/>
                  <a:pt x="5355753" y="402509"/>
                  <a:pt x="5314925" y="390465"/>
                </a:cubicBezTo>
                <a:cubicBezTo>
                  <a:pt x="5276307" y="379059"/>
                  <a:pt x="5237351" y="368468"/>
                  <a:pt x="5198564" y="357468"/>
                </a:cubicBezTo>
                <a:cubicBezTo>
                  <a:pt x="5414393" y="434473"/>
                  <a:pt x="5624129" y="521907"/>
                  <a:pt x="5826636" y="619266"/>
                </a:cubicBezTo>
                <a:cubicBezTo>
                  <a:pt x="5929344" y="669507"/>
                  <a:pt x="6029097" y="722388"/>
                  <a:pt x="6125359" y="778370"/>
                </a:cubicBezTo>
                <a:lnTo>
                  <a:pt x="6310745" y="896973"/>
                </a:lnTo>
                <a:lnTo>
                  <a:pt x="6310745" y="3861739"/>
                </a:lnTo>
                <a:lnTo>
                  <a:pt x="974639" y="3861739"/>
                </a:lnTo>
                <a:lnTo>
                  <a:pt x="719986" y="3659957"/>
                </a:lnTo>
                <a:cubicBezTo>
                  <a:pt x="556844" y="3515259"/>
                  <a:pt x="415052" y="3355506"/>
                  <a:pt x="299202" y="3177626"/>
                </a:cubicBezTo>
                <a:cubicBezTo>
                  <a:pt x="173197" y="2986301"/>
                  <a:pt x="89840" y="2778941"/>
                  <a:pt x="52873" y="2564820"/>
                </a:cubicBezTo>
                <a:cubicBezTo>
                  <a:pt x="46170" y="2528361"/>
                  <a:pt x="35760" y="2492390"/>
                  <a:pt x="21743" y="2457276"/>
                </a:cubicBezTo>
                <a:cubicBezTo>
                  <a:pt x="-12282" y="2369287"/>
                  <a:pt x="-34" y="2280753"/>
                  <a:pt x="15788" y="2193035"/>
                </a:cubicBezTo>
                <a:cubicBezTo>
                  <a:pt x="125343" y="1581179"/>
                  <a:pt x="505554" y="1091397"/>
                  <a:pt x="1087523" y="695306"/>
                </a:cubicBezTo>
                <a:cubicBezTo>
                  <a:pt x="1574397" y="363308"/>
                  <a:pt x="2138335" y="155961"/>
                  <a:pt x="2765215" y="56158"/>
                </a:cubicBezTo>
                <a:cubicBezTo>
                  <a:pt x="2882595" y="37419"/>
                  <a:pt x="3000997" y="24655"/>
                  <a:pt x="3120078" y="15422"/>
                </a:cubicBezTo>
                <a:cubicBezTo>
                  <a:pt x="3239161" y="6188"/>
                  <a:pt x="3356711" y="2250"/>
                  <a:pt x="3495357" y="893"/>
                </a:cubicBezTo>
                <a:close/>
              </a:path>
            </a:pathLst>
          </a:custGeom>
          <a:solidFill>
            <a:srgbClr val="20B49F">
              <a:alpha val="91000"/>
            </a:srgbClr>
          </a:solidFill>
          <a:ln w="12700" cap="flat">
            <a:noFill/>
            <a:prstDash val="solid"/>
            <a:miter/>
          </a:ln>
        </p:spPr>
        <p:txBody>
          <a:bodyPr wrap="square" rtlCol="0" anchor="ctr">
            <a:noAutofit/>
          </a:bodyPr>
          <a:lstStyle/>
          <a:p>
            <a:endParaRPr lang="en-US"/>
          </a:p>
        </p:txBody>
      </p:sp>
      <p:sp>
        <p:nvSpPr>
          <p:cNvPr id="2" name="Τίτλος 1">
            <a:extLst>
              <a:ext uri="{FF2B5EF4-FFF2-40B4-BE49-F238E27FC236}">
                <a16:creationId xmlns:a16="http://schemas.microsoft.com/office/drawing/2014/main" id="{7C89B3CF-4ED3-4743-A80F-908EC6D831C2}"/>
              </a:ext>
            </a:extLst>
          </p:cNvPr>
          <p:cNvSpPr>
            <a:spLocks noGrp="1"/>
          </p:cNvSpPr>
          <p:nvPr>
            <p:ph type="ctrTitle"/>
          </p:nvPr>
        </p:nvSpPr>
        <p:spPr>
          <a:xfrm>
            <a:off x="6999149" y="4301445"/>
            <a:ext cx="4574851" cy="746798"/>
          </a:xfrm>
        </p:spPr>
        <p:txBody>
          <a:bodyPr anchor="b">
            <a:normAutofit fontScale="90000"/>
          </a:bodyPr>
          <a:lstStyle/>
          <a:p>
            <a:pPr algn="ctr"/>
            <a:r>
              <a:rPr lang="en-US" sz="2800" dirty="0">
                <a:solidFill>
                  <a:schemeClr val="bg1"/>
                </a:solidFill>
                <a:effectLst>
                  <a:outerShdw blurRad="38100" dist="38100" dir="2700000" algn="tl">
                    <a:srgbClr val="000000">
                      <a:alpha val="43137"/>
                    </a:srgbClr>
                  </a:outerShdw>
                </a:effectLst>
              </a:rPr>
              <a:t>MONSTRES MARINS DE LA MYTHOLOGIE GRECQUE</a:t>
            </a:r>
            <a:endParaRPr lang="el-GR" sz="2800" dirty="0">
              <a:solidFill>
                <a:schemeClr val="bg1"/>
              </a:solidFill>
              <a:effectLst>
                <a:outerShdw blurRad="38100" dist="38100" dir="2700000" algn="tl">
                  <a:srgbClr val="000000">
                    <a:alpha val="43137"/>
                  </a:srgbClr>
                </a:outerShdw>
              </a:effectLst>
            </a:endParaRPr>
          </a:p>
        </p:txBody>
      </p:sp>
      <p:sp>
        <p:nvSpPr>
          <p:cNvPr id="3" name="Υπότιτλος 2">
            <a:extLst>
              <a:ext uri="{FF2B5EF4-FFF2-40B4-BE49-F238E27FC236}">
                <a16:creationId xmlns:a16="http://schemas.microsoft.com/office/drawing/2014/main" id="{635E3371-37BD-4865-8ECC-96638110C4AC}"/>
              </a:ext>
            </a:extLst>
          </p:cNvPr>
          <p:cNvSpPr>
            <a:spLocks noGrp="1"/>
          </p:cNvSpPr>
          <p:nvPr>
            <p:ph type="subTitle" idx="1"/>
          </p:nvPr>
        </p:nvSpPr>
        <p:spPr>
          <a:xfrm>
            <a:off x="7289179" y="5358536"/>
            <a:ext cx="4569248" cy="1076973"/>
          </a:xfrm>
        </p:spPr>
        <p:txBody>
          <a:bodyPr>
            <a:noAutofit/>
          </a:bodyPr>
          <a:lstStyle/>
          <a:p>
            <a:r>
              <a:rPr lang="en-US" sz="2000" b="1" dirty="0">
                <a:solidFill>
                  <a:schemeClr val="bg1"/>
                </a:solidFill>
                <a:effectLst>
                  <a:outerShdw blurRad="38100" dist="38100" dir="2700000" algn="tl">
                    <a:srgbClr val="000000">
                      <a:alpha val="43137"/>
                    </a:srgbClr>
                  </a:outerShdw>
                </a:effectLst>
                <a:latin typeface="+mj-lt"/>
              </a:rPr>
              <a:t>Georgette </a:t>
            </a:r>
            <a:r>
              <a:rPr lang="en-US" sz="2000" b="1" dirty="0" err="1">
                <a:solidFill>
                  <a:schemeClr val="bg1"/>
                </a:solidFill>
                <a:effectLst>
                  <a:outerShdw blurRad="38100" dist="38100" dir="2700000" algn="tl">
                    <a:srgbClr val="000000">
                      <a:alpha val="43137"/>
                    </a:srgbClr>
                  </a:outerShdw>
                </a:effectLst>
                <a:latin typeface="+mj-lt"/>
              </a:rPr>
              <a:t>Mytrou</a:t>
            </a:r>
            <a:r>
              <a:rPr lang="en-US" sz="2000" b="1" dirty="0">
                <a:solidFill>
                  <a:schemeClr val="bg1"/>
                </a:solidFill>
                <a:effectLst>
                  <a:outerShdw blurRad="38100" dist="38100" dir="2700000" algn="tl">
                    <a:srgbClr val="000000">
                      <a:alpha val="43137"/>
                    </a:srgbClr>
                  </a:outerShdw>
                </a:effectLst>
                <a:latin typeface="+mj-lt"/>
              </a:rPr>
              <a:t> </a:t>
            </a:r>
            <a:r>
              <a:rPr lang="el-GR" sz="2000" b="1" dirty="0">
                <a:solidFill>
                  <a:schemeClr val="bg1"/>
                </a:solidFill>
                <a:effectLst>
                  <a:outerShdw blurRad="38100" dist="38100" dir="2700000" algn="tl">
                    <a:srgbClr val="000000">
                      <a:alpha val="43137"/>
                    </a:srgbClr>
                  </a:outerShdw>
                </a:effectLst>
                <a:latin typeface="+mj-lt"/>
              </a:rPr>
              <a:t> Α3</a:t>
            </a:r>
            <a:endParaRPr lang="en-US" sz="2000" b="1" dirty="0">
              <a:solidFill>
                <a:schemeClr val="bg1"/>
              </a:solidFill>
              <a:effectLst>
                <a:outerShdw blurRad="38100" dist="38100" dir="2700000" algn="tl">
                  <a:srgbClr val="000000">
                    <a:alpha val="43137"/>
                  </a:srgbClr>
                </a:outerShdw>
              </a:effectLst>
              <a:latin typeface="+mj-lt"/>
            </a:endParaRPr>
          </a:p>
          <a:p>
            <a:r>
              <a:rPr lang="en-US" sz="2000" b="1" dirty="0">
                <a:solidFill>
                  <a:schemeClr val="bg1"/>
                </a:solidFill>
                <a:effectLst>
                  <a:outerShdw blurRad="38100" dist="38100" dir="2700000" algn="tl">
                    <a:srgbClr val="000000">
                      <a:alpha val="43137"/>
                    </a:srgbClr>
                  </a:outerShdw>
                </a:effectLst>
                <a:latin typeface="+mj-lt"/>
              </a:rPr>
              <a:t>                 1er college </a:t>
            </a:r>
            <a:r>
              <a:rPr lang="en-US" sz="2000" b="1" dirty="0" err="1">
                <a:solidFill>
                  <a:schemeClr val="bg1"/>
                </a:solidFill>
                <a:effectLst>
                  <a:outerShdw blurRad="38100" dist="38100" dir="2700000" algn="tl">
                    <a:srgbClr val="000000">
                      <a:alpha val="43137"/>
                    </a:srgbClr>
                  </a:outerShdw>
                </a:effectLst>
                <a:latin typeface="+mj-lt"/>
              </a:rPr>
              <a:t>Ilioupolis</a:t>
            </a:r>
            <a:endParaRPr lang="el-GR" sz="2000" b="1" dirty="0">
              <a:solidFill>
                <a:schemeClr val="bg1"/>
              </a:solidFill>
              <a:effectLst>
                <a:outerShdw blurRad="38100" dist="38100" dir="2700000" algn="tl">
                  <a:srgbClr val="000000">
                    <a:alpha val="43137"/>
                  </a:srgbClr>
                </a:outerShdw>
              </a:effectLst>
              <a:latin typeface="+mj-lt"/>
            </a:endParaRPr>
          </a:p>
        </p:txBody>
      </p:sp>
      <p:sp>
        <p:nvSpPr>
          <p:cNvPr id="13" name="Rectangle 6">
            <a:extLst>
              <a:ext uri="{FF2B5EF4-FFF2-40B4-BE49-F238E27FC236}">
                <a16:creationId xmlns:a16="http://schemas.microsoft.com/office/drawing/2014/main" id="{72E0F698-EDF5-464C-B466-8D34B8AF1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9179" y="5344820"/>
            <a:ext cx="3994793" cy="27432"/>
          </a:xfrm>
          <a:custGeom>
            <a:avLst/>
            <a:gdLst>
              <a:gd name="connsiteX0" fmla="*/ 0 w 3994793"/>
              <a:gd name="connsiteY0" fmla="*/ 0 h 27432"/>
              <a:gd name="connsiteX1" fmla="*/ 745695 w 3994793"/>
              <a:gd name="connsiteY1" fmla="*/ 0 h 27432"/>
              <a:gd name="connsiteX2" fmla="*/ 1451441 w 3994793"/>
              <a:gd name="connsiteY2" fmla="*/ 0 h 27432"/>
              <a:gd name="connsiteX3" fmla="*/ 2157188 w 3994793"/>
              <a:gd name="connsiteY3" fmla="*/ 0 h 27432"/>
              <a:gd name="connsiteX4" fmla="*/ 2703143 w 3994793"/>
              <a:gd name="connsiteY4" fmla="*/ 0 h 27432"/>
              <a:gd name="connsiteX5" fmla="*/ 3289046 w 3994793"/>
              <a:gd name="connsiteY5" fmla="*/ 0 h 27432"/>
              <a:gd name="connsiteX6" fmla="*/ 3994793 w 3994793"/>
              <a:gd name="connsiteY6" fmla="*/ 0 h 27432"/>
              <a:gd name="connsiteX7" fmla="*/ 3994793 w 3994793"/>
              <a:gd name="connsiteY7" fmla="*/ 27432 h 27432"/>
              <a:gd name="connsiteX8" fmla="*/ 3328994 w 3994793"/>
              <a:gd name="connsiteY8" fmla="*/ 27432 h 27432"/>
              <a:gd name="connsiteX9" fmla="*/ 2783039 w 3994793"/>
              <a:gd name="connsiteY9" fmla="*/ 27432 h 27432"/>
              <a:gd name="connsiteX10" fmla="*/ 2237084 w 3994793"/>
              <a:gd name="connsiteY10" fmla="*/ 27432 h 27432"/>
              <a:gd name="connsiteX11" fmla="*/ 1531337 w 3994793"/>
              <a:gd name="connsiteY11" fmla="*/ 27432 h 27432"/>
              <a:gd name="connsiteX12" fmla="*/ 945434 w 3994793"/>
              <a:gd name="connsiteY12" fmla="*/ 27432 h 27432"/>
              <a:gd name="connsiteX13" fmla="*/ 0 w 3994793"/>
              <a:gd name="connsiteY13" fmla="*/ 27432 h 27432"/>
              <a:gd name="connsiteX14" fmla="*/ 0 w 3994793"/>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4793" h="27432" fill="none" extrusionOk="0">
                <a:moveTo>
                  <a:pt x="0" y="0"/>
                </a:moveTo>
                <a:cubicBezTo>
                  <a:pt x="285474" y="-22732"/>
                  <a:pt x="421546" y="-1893"/>
                  <a:pt x="745695" y="0"/>
                </a:cubicBezTo>
                <a:cubicBezTo>
                  <a:pt x="1069844" y="1893"/>
                  <a:pt x="1267051" y="4066"/>
                  <a:pt x="1451441" y="0"/>
                </a:cubicBezTo>
                <a:cubicBezTo>
                  <a:pt x="1635831" y="-4066"/>
                  <a:pt x="1865269" y="3287"/>
                  <a:pt x="2157188" y="0"/>
                </a:cubicBezTo>
                <a:cubicBezTo>
                  <a:pt x="2449107" y="-3287"/>
                  <a:pt x="2473776" y="-12720"/>
                  <a:pt x="2703143" y="0"/>
                </a:cubicBezTo>
                <a:cubicBezTo>
                  <a:pt x="2932510" y="12720"/>
                  <a:pt x="3023998" y="17286"/>
                  <a:pt x="3289046" y="0"/>
                </a:cubicBezTo>
                <a:cubicBezTo>
                  <a:pt x="3554094" y="-17286"/>
                  <a:pt x="3836668" y="10296"/>
                  <a:pt x="3994793" y="0"/>
                </a:cubicBezTo>
                <a:cubicBezTo>
                  <a:pt x="3993836" y="8431"/>
                  <a:pt x="3994444" y="14612"/>
                  <a:pt x="3994793" y="27432"/>
                </a:cubicBezTo>
                <a:cubicBezTo>
                  <a:pt x="3751330" y="45147"/>
                  <a:pt x="3618521" y="7232"/>
                  <a:pt x="3328994" y="27432"/>
                </a:cubicBezTo>
                <a:cubicBezTo>
                  <a:pt x="3039467" y="47632"/>
                  <a:pt x="2908653" y="25202"/>
                  <a:pt x="2783039" y="27432"/>
                </a:cubicBezTo>
                <a:cubicBezTo>
                  <a:pt x="2657426" y="29662"/>
                  <a:pt x="2373985" y="40038"/>
                  <a:pt x="2237084" y="27432"/>
                </a:cubicBezTo>
                <a:cubicBezTo>
                  <a:pt x="2100183" y="14826"/>
                  <a:pt x="1862145" y="31781"/>
                  <a:pt x="1531337" y="27432"/>
                </a:cubicBezTo>
                <a:cubicBezTo>
                  <a:pt x="1200529" y="23083"/>
                  <a:pt x="1153029" y="12124"/>
                  <a:pt x="945434" y="27432"/>
                </a:cubicBezTo>
                <a:cubicBezTo>
                  <a:pt x="737839" y="42740"/>
                  <a:pt x="371500" y="-18970"/>
                  <a:pt x="0" y="27432"/>
                </a:cubicBezTo>
                <a:cubicBezTo>
                  <a:pt x="226" y="18208"/>
                  <a:pt x="-648" y="12891"/>
                  <a:pt x="0" y="0"/>
                </a:cubicBezTo>
                <a:close/>
              </a:path>
              <a:path w="3994793" h="27432" stroke="0" extrusionOk="0">
                <a:moveTo>
                  <a:pt x="0" y="0"/>
                </a:moveTo>
                <a:cubicBezTo>
                  <a:pt x="233202" y="14567"/>
                  <a:pt x="387388" y="28518"/>
                  <a:pt x="625851" y="0"/>
                </a:cubicBezTo>
                <a:cubicBezTo>
                  <a:pt x="864314" y="-28518"/>
                  <a:pt x="1027047" y="-26118"/>
                  <a:pt x="1171806" y="0"/>
                </a:cubicBezTo>
                <a:cubicBezTo>
                  <a:pt x="1316566" y="26118"/>
                  <a:pt x="1639655" y="-2490"/>
                  <a:pt x="1917501" y="0"/>
                </a:cubicBezTo>
                <a:cubicBezTo>
                  <a:pt x="2195348" y="2490"/>
                  <a:pt x="2328758" y="19053"/>
                  <a:pt x="2543352" y="0"/>
                </a:cubicBezTo>
                <a:cubicBezTo>
                  <a:pt x="2757946" y="-19053"/>
                  <a:pt x="3028913" y="23876"/>
                  <a:pt x="3169202" y="0"/>
                </a:cubicBezTo>
                <a:cubicBezTo>
                  <a:pt x="3309491" y="-23876"/>
                  <a:pt x="3706249" y="-31775"/>
                  <a:pt x="3994793" y="0"/>
                </a:cubicBezTo>
                <a:cubicBezTo>
                  <a:pt x="3993438" y="9524"/>
                  <a:pt x="3993591" y="13975"/>
                  <a:pt x="3994793" y="27432"/>
                </a:cubicBezTo>
                <a:cubicBezTo>
                  <a:pt x="3717302" y="841"/>
                  <a:pt x="3475105" y="20835"/>
                  <a:pt x="3328994" y="27432"/>
                </a:cubicBezTo>
                <a:cubicBezTo>
                  <a:pt x="3182883" y="34029"/>
                  <a:pt x="3048913" y="25304"/>
                  <a:pt x="2783039" y="27432"/>
                </a:cubicBezTo>
                <a:cubicBezTo>
                  <a:pt x="2517165" y="29560"/>
                  <a:pt x="2371663" y="19960"/>
                  <a:pt x="2117240" y="27432"/>
                </a:cubicBezTo>
                <a:cubicBezTo>
                  <a:pt x="1862817" y="34904"/>
                  <a:pt x="1771642" y="53179"/>
                  <a:pt x="1451441" y="27432"/>
                </a:cubicBezTo>
                <a:cubicBezTo>
                  <a:pt x="1131240" y="1685"/>
                  <a:pt x="1013354" y="33667"/>
                  <a:pt x="825591" y="27432"/>
                </a:cubicBezTo>
                <a:cubicBezTo>
                  <a:pt x="637828" y="21198"/>
                  <a:pt x="270465" y="28145"/>
                  <a:pt x="0" y="27432"/>
                </a:cubicBezTo>
                <a:cubicBezTo>
                  <a:pt x="-800" y="16780"/>
                  <a:pt x="-583" y="1291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8556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864808-F1CF-41B6-A680-7857EC672E7C}"/>
              </a:ext>
            </a:extLst>
          </p:cNvPr>
          <p:cNvSpPr>
            <a:spLocks noGrp="1"/>
          </p:cNvSpPr>
          <p:nvPr>
            <p:ph type="title"/>
          </p:nvPr>
        </p:nvSpPr>
        <p:spPr>
          <a:xfrm>
            <a:off x="838200" y="-71021"/>
            <a:ext cx="10515600" cy="1562469"/>
          </a:xfrm>
        </p:spPr>
        <p:txBody>
          <a:bodyPr>
            <a:normAutofit/>
          </a:bodyPr>
          <a:lstStyle/>
          <a:p>
            <a:pPr algn="ctr"/>
            <a:r>
              <a:rPr lang="en-US" sz="3600" dirty="0">
                <a:solidFill>
                  <a:schemeClr val="accent1">
                    <a:lumMod val="60000"/>
                    <a:lumOff val="40000"/>
                  </a:schemeClr>
                </a:solidFill>
              </a:rPr>
              <a:t>LES SYRENES</a:t>
            </a:r>
            <a:endParaRPr lang="el-GR" sz="3600" dirty="0">
              <a:solidFill>
                <a:schemeClr val="accent1">
                  <a:lumMod val="60000"/>
                  <a:lumOff val="40000"/>
                </a:schemeClr>
              </a:solidFill>
            </a:endParaRPr>
          </a:p>
        </p:txBody>
      </p:sp>
      <p:sp>
        <p:nvSpPr>
          <p:cNvPr id="3" name="Θέση περιεχομένου 2">
            <a:extLst>
              <a:ext uri="{FF2B5EF4-FFF2-40B4-BE49-F238E27FC236}">
                <a16:creationId xmlns:a16="http://schemas.microsoft.com/office/drawing/2014/main" id="{D2CED34A-4119-45BD-BF32-BC2F96595A1A}"/>
              </a:ext>
            </a:extLst>
          </p:cNvPr>
          <p:cNvSpPr>
            <a:spLocks noGrp="1"/>
          </p:cNvSpPr>
          <p:nvPr>
            <p:ph idx="1"/>
          </p:nvPr>
        </p:nvSpPr>
        <p:spPr>
          <a:xfrm>
            <a:off x="136864" y="1113183"/>
            <a:ext cx="10515600" cy="5851349"/>
          </a:xfrm>
        </p:spPr>
        <p:txBody>
          <a:bodyPr>
            <a:normAutofit fontScale="62500" lnSpcReduction="20000"/>
          </a:bodyPr>
          <a:lstStyle/>
          <a:p>
            <a:pPr marL="0" indent="0">
              <a:buNone/>
            </a:pPr>
            <a:r>
              <a:rPr lang="en-US" dirty="0"/>
              <a:t>                                                                                </a:t>
            </a:r>
            <a:endParaRPr lang="el-GR" dirty="0"/>
          </a:p>
          <a:p>
            <a:pPr marL="0" indent="0">
              <a:buNone/>
            </a:pPr>
            <a:r>
              <a:rPr lang="fr-FR" b="1" dirty="0">
                <a:latin typeface="Arial" panose="020B0604020202020204" pitchFamily="34" charset="0"/>
                <a:cs typeface="Arial" panose="020B0604020202020204" pitchFamily="34" charset="0"/>
              </a:rPr>
              <a:t>Dans la version dominante, elles sont considérées comme les filles du dieu de la rivière </a:t>
            </a:r>
            <a:r>
              <a:rPr lang="fr-FR" b="1" dirty="0" err="1">
                <a:latin typeface="Arial" panose="020B0604020202020204" pitchFamily="34" charset="0"/>
                <a:cs typeface="Arial" panose="020B0604020202020204" pitchFamily="34" charset="0"/>
              </a:rPr>
              <a:t>Acheloos</a:t>
            </a:r>
            <a:r>
              <a:rPr lang="fr-FR" b="1" dirty="0">
                <a:latin typeface="Arial" panose="020B0604020202020204" pitchFamily="34" charset="0"/>
                <a:cs typeface="Arial" panose="020B0604020202020204" pitchFamily="34" charset="0"/>
              </a:rPr>
              <a:t> et Musa </a:t>
            </a:r>
            <a:r>
              <a:rPr lang="fr-FR" b="1" dirty="0" err="1">
                <a:latin typeface="Arial" panose="020B0604020202020204" pitchFamily="34" charset="0"/>
                <a:cs typeface="Arial" panose="020B0604020202020204" pitchFamily="34" charset="0"/>
              </a:rPr>
              <a:t>Melpomeni</a:t>
            </a:r>
            <a:r>
              <a:rPr lang="fr-FR" b="1" dirty="0">
                <a:latin typeface="Arial" panose="020B0604020202020204" pitchFamily="34" charset="0"/>
                <a:cs typeface="Arial" panose="020B0604020202020204" pitchFamily="34" charset="0"/>
              </a:rPr>
              <a:t>, ou Terpsichore, ou </a:t>
            </a:r>
            <a:r>
              <a:rPr lang="fr-FR" b="1" dirty="0" err="1">
                <a:latin typeface="Arial" panose="020B0604020202020204" pitchFamily="34" charset="0"/>
                <a:cs typeface="Arial" panose="020B0604020202020204" pitchFamily="34" charset="0"/>
              </a:rPr>
              <a:t>Steropi.Selon</a:t>
            </a:r>
            <a:r>
              <a:rPr lang="fr-FR" b="1" dirty="0">
                <a:latin typeface="Arial" panose="020B0604020202020204" pitchFamily="34" charset="0"/>
                <a:cs typeface="Arial" panose="020B0604020202020204" pitchFamily="34" charset="0"/>
              </a:rPr>
              <a:t> la légende, les sirènes étaient des nymphes de la mer (Naïades) accompagnant Perséphone. Lorsque Perséphone a été enlevé par Hadès, sa mère Déméter leur a donné un corps d'oiseaux pour l'aider dans sa recherche. Lorsqu'ils ne pouvaient plus la retrouver, ils se sont installés sur une île d'où avec leur belle chanson ils ont attiré les marins des navires qui s'approchaient de leur région et ont ensuite causé leur destruction. Ils sont d'abord mentionnés dans l'Odyssée comme habitant l'île d'</a:t>
            </a:r>
            <a:r>
              <a:rPr lang="fr-FR" b="1" dirty="0" err="1">
                <a:latin typeface="Arial" panose="020B0604020202020204" pitchFamily="34" charset="0"/>
                <a:cs typeface="Arial" panose="020B0604020202020204" pitchFamily="34" charset="0"/>
              </a:rPr>
              <a:t>Anthemoessa</a:t>
            </a:r>
            <a:r>
              <a:rPr lang="fr-FR" b="1" dirty="0">
                <a:latin typeface="Arial" panose="020B0604020202020204" pitchFamily="34" charset="0"/>
                <a:cs typeface="Arial" panose="020B0604020202020204" pitchFamily="34" charset="0"/>
              </a:rPr>
              <a:t> dans la mer Tyrrhénienne, dans le détroit de Messine entre la Sicile et la Calabre. </a:t>
            </a:r>
            <a:r>
              <a:rPr lang="fr-FR" b="1" dirty="0" err="1">
                <a:solidFill>
                  <a:srgbClr val="FF0000"/>
                </a:solidFill>
                <a:latin typeface="Arial" panose="020B0604020202020204" pitchFamily="34" charset="0"/>
                <a:cs typeface="Arial" panose="020B0604020202020204" pitchFamily="34" charset="0"/>
              </a:rPr>
              <a:t>Odysseus</a:t>
            </a:r>
            <a:r>
              <a:rPr lang="fr-FR" b="1" dirty="0">
                <a:solidFill>
                  <a:srgbClr val="FF0000"/>
                </a:solidFill>
                <a:latin typeface="Arial" panose="020B0604020202020204" pitchFamily="34" charset="0"/>
                <a:cs typeface="Arial" panose="020B0604020202020204" pitchFamily="34" charset="0"/>
              </a:rPr>
              <a:t>, (Ulysse)</a:t>
            </a:r>
            <a:r>
              <a:rPr lang="fr-FR" b="1" dirty="0">
                <a:latin typeface="Arial" panose="020B0604020202020204" pitchFamily="34" charset="0"/>
                <a:cs typeface="Arial" panose="020B0604020202020204" pitchFamily="34" charset="0"/>
              </a:rPr>
              <a:t> avait été informé par </a:t>
            </a:r>
            <a:r>
              <a:rPr lang="fr-FR" b="1" dirty="0" err="1">
                <a:latin typeface="Arial" panose="020B0604020202020204" pitchFamily="34" charset="0"/>
                <a:cs typeface="Arial" panose="020B0604020202020204" pitchFamily="34" charset="0"/>
              </a:rPr>
              <a:t>Kirqué</a:t>
            </a:r>
            <a:r>
              <a:rPr lang="fr-FR" b="1" dirty="0">
                <a:latin typeface="Arial" panose="020B0604020202020204" pitchFamily="34" charset="0"/>
                <a:cs typeface="Arial" panose="020B0604020202020204" pitchFamily="34" charset="0"/>
              </a:rPr>
              <a:t> de leur charmante chanson avec laquelle ils ont piégé les voyageurs sans méfiance, qui s'approchaient soit en oubliant leur destination, soit en étant dévoré par eux, alors il a ordonné à tout son équipage de mettre une bougie dans leurs oreilles afin de ne pas écouter le chant des sirènes, alors qu'il demandait lui-même à être attaché au mât pour que lorsqu'il entend leur chant, il ne soit pas emporté par leur </a:t>
            </a:r>
            <a:r>
              <a:rPr lang="fr-FR" b="1" dirty="0" err="1">
                <a:latin typeface="Arial" panose="020B0604020202020204" pitchFamily="34" charset="0"/>
                <a:cs typeface="Arial" panose="020B0604020202020204" pitchFamily="34" charset="0"/>
              </a:rPr>
              <a:t>charme.Avant</a:t>
            </a:r>
            <a:r>
              <a:rPr lang="fr-FR" b="1" dirty="0">
                <a:latin typeface="Arial" panose="020B0604020202020204" pitchFamily="34" charset="0"/>
                <a:cs typeface="Arial" panose="020B0604020202020204" pitchFamily="34" charset="0"/>
              </a:rPr>
              <a:t> Ulysse, seuls les Argonautes avaient réussi à traverser leur territoire, lorsque Chiron avait averti Jason d'emmener Orphée avec lui, qui avec sa chanson surpassait les sirènes en beauté et réussissait finalement à s'échapper sans </a:t>
            </a:r>
            <a:r>
              <a:rPr lang="fr-FR" b="1" dirty="0" err="1">
                <a:latin typeface="Arial" panose="020B0604020202020204" pitchFamily="34" charset="0"/>
                <a:cs typeface="Arial" panose="020B0604020202020204" pitchFamily="34" charset="0"/>
              </a:rPr>
              <a:t>pertes.L'île</a:t>
            </a:r>
            <a:r>
              <a:rPr lang="fr-FR" b="1" dirty="0">
                <a:latin typeface="Arial" panose="020B0604020202020204" pitchFamily="34" charset="0"/>
                <a:cs typeface="Arial" panose="020B0604020202020204" pitchFamily="34" charset="0"/>
              </a:rPr>
              <a:t> des sirènes ou sirènes n'est pas exactement identifiée ou identifiée mythologiquement. Divers chercheurs ont suggéré de nombreux endroits. Cependant, selon l'opinion dominante, il était situé sur la plage de Campanie près de Naples.</a:t>
            </a:r>
            <a:endParaRPr lang="el-GR" b="1" dirty="0">
              <a:latin typeface="Arial" panose="020B0604020202020204" pitchFamily="34" charset="0"/>
              <a:cs typeface="Arial" panose="020B0604020202020204" pitchFamily="34" charset="0"/>
            </a:endParaRPr>
          </a:p>
        </p:txBody>
      </p:sp>
      <p:pic>
        <p:nvPicPr>
          <p:cNvPr id="5" name="Εικόνα 4">
            <a:extLst>
              <a:ext uri="{FF2B5EF4-FFF2-40B4-BE49-F238E27FC236}">
                <a16:creationId xmlns:a16="http://schemas.microsoft.com/office/drawing/2014/main" id="{833CFC41-4A0E-41EF-B3A6-80373E76E8DC}"/>
              </a:ext>
            </a:extLst>
          </p:cNvPr>
          <p:cNvPicPr>
            <a:picLocks noChangeAspect="1"/>
          </p:cNvPicPr>
          <p:nvPr/>
        </p:nvPicPr>
        <p:blipFill>
          <a:blip r:embed="rId2"/>
          <a:stretch>
            <a:fillRect/>
          </a:stretch>
        </p:blipFill>
        <p:spPr>
          <a:xfrm flipH="1">
            <a:off x="10484528" y="4181383"/>
            <a:ext cx="1707472" cy="1966404"/>
          </a:xfrm>
          <a:prstGeom prst="rect">
            <a:avLst/>
          </a:prstGeom>
        </p:spPr>
      </p:pic>
    </p:spTree>
    <p:extLst>
      <p:ext uri="{BB962C8B-B14F-4D97-AF65-F5344CB8AC3E}">
        <p14:creationId xmlns:p14="http://schemas.microsoft.com/office/powerpoint/2010/main" val="1857157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BFCB24-620F-43D9-BFB4-23B7F8BBC5A9}"/>
              </a:ext>
            </a:extLst>
          </p:cNvPr>
          <p:cNvSpPr>
            <a:spLocks noGrp="1"/>
          </p:cNvSpPr>
          <p:nvPr>
            <p:ph type="title"/>
          </p:nvPr>
        </p:nvSpPr>
        <p:spPr/>
        <p:txBody>
          <a:bodyPr>
            <a:normAutofit/>
          </a:bodyPr>
          <a:lstStyle/>
          <a:p>
            <a:pPr algn="ctr"/>
            <a:r>
              <a:rPr lang="en-US" sz="2800" dirty="0" err="1">
                <a:solidFill>
                  <a:schemeClr val="tx2">
                    <a:lumMod val="75000"/>
                    <a:lumOff val="25000"/>
                  </a:schemeClr>
                </a:solidFill>
              </a:rPr>
              <a:t>Méduse</a:t>
            </a:r>
            <a:endParaRPr lang="el-GR" sz="2800" dirty="0">
              <a:solidFill>
                <a:schemeClr val="tx2">
                  <a:lumMod val="75000"/>
                  <a:lumOff val="25000"/>
                </a:schemeClr>
              </a:solidFill>
            </a:endParaRPr>
          </a:p>
        </p:txBody>
      </p:sp>
      <p:sp>
        <p:nvSpPr>
          <p:cNvPr id="3" name="Θέση περιεχομένου 2">
            <a:extLst>
              <a:ext uri="{FF2B5EF4-FFF2-40B4-BE49-F238E27FC236}">
                <a16:creationId xmlns:a16="http://schemas.microsoft.com/office/drawing/2014/main" id="{8405077F-5938-43AE-ACA6-45753163F8E5}"/>
              </a:ext>
            </a:extLst>
          </p:cNvPr>
          <p:cNvSpPr>
            <a:spLocks noGrp="1"/>
          </p:cNvSpPr>
          <p:nvPr>
            <p:ph idx="1"/>
          </p:nvPr>
        </p:nvSpPr>
        <p:spPr>
          <a:xfrm>
            <a:off x="838200" y="1778463"/>
            <a:ext cx="10515600" cy="4928616"/>
          </a:xfrm>
        </p:spPr>
        <p:txBody>
          <a:bodyPr>
            <a:noAutofit/>
          </a:bodyPr>
          <a:lstStyle/>
          <a:p>
            <a:pPr marL="0" indent="0">
              <a:buNone/>
            </a:pPr>
            <a:r>
              <a:rPr lang="fr-FR" sz="2000" dirty="0">
                <a:latin typeface="Arial" panose="020B0604020202020204" pitchFamily="34" charset="0"/>
                <a:cs typeface="Arial" panose="020B0604020202020204" pitchFamily="34" charset="0"/>
              </a:rPr>
              <a:t>Fille de </a:t>
            </a:r>
            <a:r>
              <a:rPr lang="fr-FR" sz="2000" dirty="0" err="1">
                <a:latin typeface="Arial" panose="020B0604020202020204" pitchFamily="34" charset="0"/>
                <a:cs typeface="Arial" panose="020B0604020202020204" pitchFamily="34" charset="0"/>
              </a:rPr>
              <a:t>Forki</a:t>
            </a:r>
            <a:r>
              <a:rPr lang="fr-FR" sz="2000" dirty="0">
                <a:latin typeface="Arial" panose="020B0604020202020204" pitchFamily="34" charset="0"/>
                <a:cs typeface="Arial" panose="020B0604020202020204" pitchFamily="34" charset="0"/>
              </a:rPr>
              <a:t> ou </a:t>
            </a:r>
            <a:r>
              <a:rPr lang="fr-FR" sz="2000" dirty="0" err="1">
                <a:latin typeface="Arial" panose="020B0604020202020204" pitchFamily="34" charset="0"/>
                <a:cs typeface="Arial" panose="020B0604020202020204" pitchFamily="34" charset="0"/>
              </a:rPr>
              <a:t>Forkea</a:t>
            </a:r>
            <a:r>
              <a:rPr lang="fr-FR" sz="2000" dirty="0">
                <a:latin typeface="Arial" panose="020B0604020202020204" pitchFamily="34" charset="0"/>
                <a:cs typeface="Arial" panose="020B0604020202020204" pitchFamily="34" charset="0"/>
              </a:rPr>
              <a:t> et </a:t>
            </a:r>
            <a:r>
              <a:rPr lang="fr-FR" sz="2000" dirty="0" err="1">
                <a:latin typeface="Arial" panose="020B0604020202020204" pitchFamily="34" charset="0"/>
                <a:cs typeface="Arial" panose="020B0604020202020204" pitchFamily="34" charset="0"/>
              </a:rPr>
              <a:t>Ketos</a:t>
            </a:r>
            <a:r>
              <a:rPr lang="fr-FR" sz="2000" dirty="0">
                <a:latin typeface="Arial" panose="020B0604020202020204" pitchFamily="34" charset="0"/>
                <a:cs typeface="Arial" panose="020B0604020202020204" pitchFamily="34" charset="0"/>
              </a:rPr>
              <a:t>, sœur des Gorgones </a:t>
            </a:r>
            <a:r>
              <a:rPr lang="fr-FR" sz="2000" dirty="0" err="1">
                <a:latin typeface="Arial" panose="020B0604020202020204" pitchFamily="34" charset="0"/>
                <a:cs typeface="Arial" panose="020B0604020202020204" pitchFamily="34" charset="0"/>
              </a:rPr>
              <a:t>Sthenos</a:t>
            </a:r>
            <a:r>
              <a:rPr lang="fr-FR" sz="2000" dirty="0">
                <a:latin typeface="Arial" panose="020B0604020202020204" pitchFamily="34" charset="0"/>
                <a:cs typeface="Arial" panose="020B0604020202020204" pitchFamily="34" charset="0"/>
              </a:rPr>
              <a:t> et </a:t>
            </a:r>
            <a:r>
              <a:rPr lang="fr-FR" sz="2000" dirty="0" err="1">
                <a:latin typeface="Arial" panose="020B0604020202020204" pitchFamily="34" charset="0"/>
                <a:cs typeface="Arial" panose="020B0604020202020204" pitchFamily="34" charset="0"/>
              </a:rPr>
              <a:t>Evryalis</a:t>
            </a:r>
            <a:r>
              <a:rPr lang="fr-FR" sz="2000" dirty="0">
                <a:latin typeface="Arial" panose="020B0604020202020204" pitchFamily="34" charset="0"/>
                <a:cs typeface="Arial" panose="020B0604020202020204" pitchFamily="34" charset="0"/>
              </a:rPr>
              <a:t>, et des Grays </a:t>
            </a:r>
            <a:r>
              <a:rPr lang="fr-FR" sz="2000" dirty="0" err="1">
                <a:latin typeface="Arial" panose="020B0604020202020204" pitchFamily="34" charset="0"/>
                <a:cs typeface="Arial" panose="020B0604020202020204" pitchFamily="34" charset="0"/>
              </a:rPr>
              <a:t>Deino</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Enyo</a:t>
            </a:r>
            <a:r>
              <a:rPr lang="fr-FR" sz="2000" dirty="0">
                <a:latin typeface="Arial" panose="020B0604020202020204" pitchFamily="34" charset="0"/>
                <a:cs typeface="Arial" panose="020B0604020202020204" pitchFamily="34" charset="0"/>
              </a:rPr>
              <a:t> et </a:t>
            </a:r>
            <a:r>
              <a:rPr lang="fr-FR" sz="2000" dirty="0" err="1">
                <a:latin typeface="Arial" panose="020B0604020202020204" pitchFamily="34" charset="0"/>
                <a:cs typeface="Arial" panose="020B0604020202020204" pitchFamily="34" charset="0"/>
              </a:rPr>
              <a:t>Pefrido</a:t>
            </a:r>
            <a:r>
              <a:rPr lang="fr-FR" sz="2000" dirty="0">
                <a:latin typeface="Arial" panose="020B0604020202020204" pitchFamily="34" charset="0"/>
                <a:cs typeface="Arial" panose="020B0604020202020204" pitchFamily="34" charset="0"/>
              </a:rPr>
              <a:t>, elle était à l'origine une </a:t>
            </a:r>
            <a:r>
              <a:rPr lang="fr-FR" sz="2000" dirty="0" err="1">
                <a:latin typeface="Arial" panose="020B0604020202020204" pitchFamily="34" charset="0"/>
                <a:cs typeface="Arial" panose="020B0604020202020204" pitchFamily="34" charset="0"/>
              </a:rPr>
              <a:t>Centaure.Selon</a:t>
            </a:r>
            <a:r>
              <a:rPr lang="fr-FR" sz="2000" dirty="0">
                <a:latin typeface="Arial" panose="020B0604020202020204" pitchFamily="34" charset="0"/>
                <a:cs typeface="Arial" panose="020B0604020202020204" pitchFamily="34" charset="0"/>
              </a:rPr>
              <a:t> une version, elle était une belle prêtresse d'Athéna qui a été violée par Poséidon transformé en cheval, dans le sanctuaire d'Athéna. La déesse, indignée par le fait, ne put rompre avec Poséidon et éclata ainsi sur Méduse. Il l'a transformée en un monstre dégoûtant, qui avait des serpents au lieu de cheveux. Sa laideur était telle que quiconque la regardait en face était </a:t>
            </a:r>
            <a:r>
              <a:rPr lang="fr-FR" sz="2000" dirty="0" err="1">
                <a:latin typeface="Arial" panose="020B0604020202020204" pitchFamily="34" charset="0"/>
                <a:cs typeface="Arial" panose="020B0604020202020204" pitchFamily="34" charset="0"/>
              </a:rPr>
              <a:t>lapidé.Finalement</a:t>
            </a:r>
            <a:r>
              <a:rPr lang="fr-FR" sz="2000" dirty="0">
                <a:latin typeface="Arial" panose="020B0604020202020204" pitchFamily="34" charset="0"/>
                <a:cs typeface="Arial" panose="020B0604020202020204" pitchFamily="34" charset="0"/>
              </a:rPr>
              <a:t>, Persée l'a tuée, avec l'aide d'Athéna. Sa tête, le fameux «</a:t>
            </a:r>
            <a:r>
              <a:rPr lang="fr-FR" sz="2000" dirty="0" err="1">
                <a:latin typeface="Arial" panose="020B0604020202020204" pitchFamily="34" charset="0"/>
                <a:cs typeface="Arial" panose="020B0604020202020204" pitchFamily="34" charset="0"/>
              </a:rPr>
              <a:t>Gorgoneio</a:t>
            </a:r>
            <a:r>
              <a:rPr lang="fr-FR" sz="2000" dirty="0">
                <a:latin typeface="Arial" panose="020B0604020202020204" pitchFamily="34" charset="0"/>
                <a:cs typeface="Arial" panose="020B0604020202020204" pitchFamily="34" charset="0"/>
              </a:rPr>
              <a:t>», a été prise par la déesse du héros et attaquée sur son bouclier, car sa tête, même morte, lapidait quiconque la regardait.</a:t>
            </a:r>
            <a:endParaRPr lang="el-GR" sz="2000" dirty="0">
              <a:latin typeface="Arial" panose="020B0604020202020204" pitchFamily="34" charset="0"/>
              <a:cs typeface="Arial" panose="020B0604020202020204" pitchFamily="34" charset="0"/>
            </a:endParaRPr>
          </a:p>
        </p:txBody>
      </p:sp>
      <p:pic>
        <p:nvPicPr>
          <p:cNvPr id="4" name="Εικόνα 3">
            <a:extLst>
              <a:ext uri="{FF2B5EF4-FFF2-40B4-BE49-F238E27FC236}">
                <a16:creationId xmlns:a16="http://schemas.microsoft.com/office/drawing/2014/main" id="{56ED93E8-D1CB-42BF-B699-65ACF8ACD1A8}"/>
              </a:ext>
            </a:extLst>
          </p:cNvPr>
          <p:cNvPicPr>
            <a:picLocks noChangeAspect="1"/>
          </p:cNvPicPr>
          <p:nvPr/>
        </p:nvPicPr>
        <p:blipFill>
          <a:blip r:embed="rId2"/>
          <a:stretch>
            <a:fillRect/>
          </a:stretch>
        </p:blipFill>
        <p:spPr>
          <a:xfrm>
            <a:off x="6543852" y="4842154"/>
            <a:ext cx="2284797" cy="1750802"/>
          </a:xfrm>
          <a:prstGeom prst="rect">
            <a:avLst/>
          </a:prstGeom>
        </p:spPr>
      </p:pic>
    </p:spTree>
    <p:extLst>
      <p:ext uri="{BB962C8B-B14F-4D97-AF65-F5344CB8AC3E}">
        <p14:creationId xmlns:p14="http://schemas.microsoft.com/office/powerpoint/2010/main" val="2158483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12D81A-75D7-450C-8975-03FC665BBE65}"/>
              </a:ext>
            </a:extLst>
          </p:cNvPr>
          <p:cNvSpPr>
            <a:spLocks noGrp="1"/>
          </p:cNvSpPr>
          <p:nvPr>
            <p:ph type="title"/>
          </p:nvPr>
        </p:nvSpPr>
        <p:spPr>
          <a:xfrm>
            <a:off x="838200" y="365126"/>
            <a:ext cx="10515600" cy="620296"/>
          </a:xfrm>
        </p:spPr>
        <p:txBody>
          <a:bodyPr>
            <a:normAutofit/>
          </a:bodyPr>
          <a:lstStyle/>
          <a:p>
            <a:pPr algn="ctr"/>
            <a:r>
              <a:rPr lang="en-US" sz="2800" dirty="0">
                <a:solidFill>
                  <a:schemeClr val="accent2">
                    <a:lumMod val="75000"/>
                  </a:schemeClr>
                </a:solidFill>
              </a:rPr>
              <a:t>Scylla et Charybdis</a:t>
            </a:r>
            <a:endParaRPr lang="el-GR" sz="2800" dirty="0">
              <a:solidFill>
                <a:schemeClr val="accent2">
                  <a:lumMod val="75000"/>
                </a:schemeClr>
              </a:solidFill>
            </a:endParaRPr>
          </a:p>
        </p:txBody>
      </p:sp>
      <p:sp>
        <p:nvSpPr>
          <p:cNvPr id="3" name="Θέση περιεχομένου 2">
            <a:extLst>
              <a:ext uri="{FF2B5EF4-FFF2-40B4-BE49-F238E27FC236}">
                <a16:creationId xmlns:a16="http://schemas.microsoft.com/office/drawing/2014/main" id="{6FCF73C9-C6E6-44FE-ABB5-885430CFFD57}"/>
              </a:ext>
            </a:extLst>
          </p:cNvPr>
          <p:cNvSpPr>
            <a:spLocks noGrp="1"/>
          </p:cNvSpPr>
          <p:nvPr>
            <p:ph idx="1"/>
          </p:nvPr>
        </p:nvSpPr>
        <p:spPr>
          <a:xfrm>
            <a:off x="838200" y="1929384"/>
            <a:ext cx="10515600" cy="4928616"/>
          </a:xfrm>
        </p:spPr>
        <p:txBody>
          <a:bodyPr>
            <a:normAutofit lnSpcReduction="10000"/>
          </a:bodyPr>
          <a:lstStyle/>
          <a:p>
            <a:pPr marL="0" indent="0">
              <a:buNone/>
            </a:pPr>
            <a:r>
              <a:rPr lang="fr-FR" sz="1600" dirty="0">
                <a:latin typeface="Arial" panose="020B0604020202020204" pitchFamily="34" charset="0"/>
                <a:cs typeface="Arial" panose="020B0604020202020204" pitchFamily="34" charset="0"/>
              </a:rPr>
              <a:t>Scylla est un monstre féminin de la mythologie grecque. Considérée comme la fille du dieu Poséidon et Gaïa, elle vivait sur les rives européennes du détroit du Bosphore. Il avait six cous, c'est-à-dire six têtes qui ressemblaient à un chien, et attrapait un nombre égal de marins aux navires qui </a:t>
            </a:r>
            <a:r>
              <a:rPr lang="fr-FR" sz="1600" dirty="0" err="1">
                <a:latin typeface="Arial" panose="020B0604020202020204" pitchFamily="34" charset="0"/>
                <a:cs typeface="Arial" panose="020B0604020202020204" pitchFamily="34" charset="0"/>
              </a:rPr>
              <a:t>passaient.Charybdis</a:t>
            </a:r>
            <a:r>
              <a:rPr lang="fr-FR" sz="1600" dirty="0">
                <a:latin typeface="Arial" panose="020B0604020202020204" pitchFamily="34" charset="0"/>
                <a:cs typeface="Arial" panose="020B0604020202020204" pitchFamily="34" charset="0"/>
              </a:rPr>
              <a:t> ou </a:t>
            </a:r>
            <a:r>
              <a:rPr lang="fr-FR" sz="1600" dirty="0" err="1">
                <a:latin typeface="Arial" panose="020B0604020202020204" pitchFamily="34" charset="0"/>
                <a:cs typeface="Arial" panose="020B0604020202020204" pitchFamily="34" charset="0"/>
              </a:rPr>
              <a:t>Charybdis</a:t>
            </a:r>
            <a:r>
              <a:rPr lang="fr-FR" sz="1600" dirty="0">
                <a:latin typeface="Arial" panose="020B0604020202020204" pitchFamily="34" charset="0"/>
                <a:cs typeface="Arial" panose="020B0604020202020204" pitchFamily="34" charset="0"/>
              </a:rPr>
              <a:t> ou ventouse ou vortex marin, est un monstre féminin de la mythologie grecque. Elle est considérée comme la fille de Poséidon et de Gaia. Il habitait les rives asiatiques du détroit du Bosphore et aspirait de l'eau de mer trois fois par jour, avalant ensemble les navires et les marins qui passaient et crachant ce qu'il aspirait endommagé trois fois de </a:t>
            </a:r>
            <a:r>
              <a:rPr lang="fr-FR" sz="1600" dirty="0" err="1">
                <a:latin typeface="Arial" panose="020B0604020202020204" pitchFamily="34" charset="0"/>
                <a:cs typeface="Arial" panose="020B0604020202020204" pitchFamily="34" charset="0"/>
              </a:rPr>
              <a:t>plus.Charybde</a:t>
            </a:r>
            <a:r>
              <a:rPr lang="fr-FR" sz="1600" dirty="0">
                <a:latin typeface="Arial" panose="020B0604020202020204" pitchFamily="34" charset="0"/>
                <a:cs typeface="Arial" panose="020B0604020202020204" pitchFamily="34" charset="0"/>
              </a:rPr>
              <a:t> et Scylla sont tous deux impliqués dans les mythes d'Ulysse et des Argonautes, qui ont traversé ces détroits avec peu de pertes, car la déesse Héra a supplié le dieu Poséidon de l'endormir, elle-même et </a:t>
            </a:r>
            <a:r>
              <a:rPr lang="fr-FR" sz="1600" dirty="0" err="1">
                <a:latin typeface="Arial" panose="020B0604020202020204" pitchFamily="34" charset="0"/>
                <a:cs typeface="Arial" panose="020B0604020202020204" pitchFamily="34" charset="0"/>
              </a:rPr>
              <a:t>Charybde.Scylla</a:t>
            </a:r>
            <a:r>
              <a:rPr lang="fr-FR" sz="1600" dirty="0">
                <a:latin typeface="Arial" panose="020B0604020202020204" pitchFamily="34" charset="0"/>
                <a:cs typeface="Arial" panose="020B0604020202020204" pitchFamily="34" charset="0"/>
              </a:rPr>
              <a:t> et </a:t>
            </a:r>
            <a:r>
              <a:rPr lang="fr-FR" sz="1600" dirty="0" err="1">
                <a:latin typeface="Arial" panose="020B0604020202020204" pitchFamily="34" charset="0"/>
                <a:cs typeface="Arial" panose="020B0604020202020204" pitchFamily="34" charset="0"/>
              </a:rPr>
              <a:t>Charybdis</a:t>
            </a:r>
            <a:r>
              <a:rPr lang="fr-FR" sz="1600" dirty="0">
                <a:latin typeface="Arial" panose="020B0604020202020204" pitchFamily="34" charset="0"/>
                <a:cs typeface="Arial" panose="020B0604020202020204" pitchFamily="34" charset="0"/>
              </a:rPr>
              <a:t> étaient deux terribles monstres marins. Les marins qui étaient en danger dans leurs voyages par les vagues menaçantes et les tempêtes, ont créé avec leur imagination des figures mythiques, qui faisaient rage et essayaient avec fureur de les détruire. C'est ainsi que ces deux monstres effrayants sont nés. Les marins de cette époque gardaient à l'esprit que ce n'était pas seulement un vent fort et de fortes vagues. Ils croyaient que quelque chose de plus était caché derrière tout cela, une créature maléfique dans l'âme et terrible en apparence, cherchant leur destin; cela a causé toute la terrible agitation et le mauvais temps n'était pas </a:t>
            </a:r>
            <a:r>
              <a:rPr lang="fr-FR" sz="1600" dirty="0" err="1">
                <a:latin typeface="Arial" panose="020B0604020202020204" pitchFamily="34" charset="0"/>
                <a:cs typeface="Arial" panose="020B0604020202020204" pitchFamily="34" charset="0"/>
              </a:rPr>
              <a:t>accidentel.On</a:t>
            </a:r>
            <a:r>
              <a:rPr lang="fr-FR" sz="1600" dirty="0">
                <a:latin typeface="Arial" panose="020B0604020202020204" pitchFamily="34" charset="0"/>
                <a:cs typeface="Arial" panose="020B0604020202020204" pitchFamily="34" charset="0"/>
              </a:rPr>
              <a:t> disait que Scylla et Charybde étaient en face l'un de l'autre, dans un étroit passage maritime qui, selon Homère, s'appelait </a:t>
            </a:r>
            <a:r>
              <a:rPr lang="fr-FR" sz="1600" dirty="0" err="1">
                <a:latin typeface="Arial" panose="020B0604020202020204" pitchFamily="34" charset="0"/>
                <a:cs typeface="Arial" panose="020B0604020202020204" pitchFamily="34" charset="0"/>
              </a:rPr>
              <a:t>Plankton</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Petres</a:t>
            </a:r>
            <a:r>
              <a:rPr lang="fr-FR" sz="1600" dirty="0">
                <a:latin typeface="Arial" panose="020B0604020202020204" pitchFamily="34" charset="0"/>
                <a:cs typeface="Arial" panose="020B0604020202020204" pitchFamily="34" charset="0"/>
              </a:rPr>
              <a:t>. Ce passage était totalement impossible à traverser, en raison de la situation terrible qui y régnait en raison de la présence des deux monstres - même un oiseau volant ne pouvait s'échapper, s'il osait le traverser. Il y avait de nombreuses falaises abruptes, très hautes et la vague a éclaté dessus avec un bruit terrible. Ce détroit a été placé à divers endroits.</a:t>
            </a:r>
            <a:endParaRPr lang="el-GR" sz="1600" dirty="0">
              <a:latin typeface="Arial" panose="020B0604020202020204" pitchFamily="34" charset="0"/>
              <a:cs typeface="Arial" panose="020B0604020202020204" pitchFamily="34" charset="0"/>
            </a:endParaRPr>
          </a:p>
        </p:txBody>
      </p:sp>
      <p:pic>
        <p:nvPicPr>
          <p:cNvPr id="4" name="Εικόνα 3">
            <a:extLst>
              <a:ext uri="{FF2B5EF4-FFF2-40B4-BE49-F238E27FC236}">
                <a16:creationId xmlns:a16="http://schemas.microsoft.com/office/drawing/2014/main" id="{BFABA4F1-5F69-4EE2-B606-CEF6C07CD701}"/>
              </a:ext>
            </a:extLst>
          </p:cNvPr>
          <p:cNvPicPr>
            <a:picLocks noChangeAspect="1"/>
          </p:cNvPicPr>
          <p:nvPr/>
        </p:nvPicPr>
        <p:blipFill>
          <a:blip r:embed="rId2"/>
          <a:stretch>
            <a:fillRect/>
          </a:stretch>
        </p:blipFill>
        <p:spPr>
          <a:xfrm>
            <a:off x="8185026" y="0"/>
            <a:ext cx="3168774" cy="1695635"/>
          </a:xfrm>
          <a:prstGeom prst="rect">
            <a:avLst/>
          </a:prstGeom>
        </p:spPr>
      </p:pic>
    </p:spTree>
    <p:extLst>
      <p:ext uri="{BB962C8B-B14F-4D97-AF65-F5344CB8AC3E}">
        <p14:creationId xmlns:p14="http://schemas.microsoft.com/office/powerpoint/2010/main" val="472826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D8E583E-7DBF-4C8B-9193-4C72C2F96223}"/>
              </a:ext>
            </a:extLst>
          </p:cNvPr>
          <p:cNvSpPr>
            <a:spLocks noGrp="1"/>
          </p:cNvSpPr>
          <p:nvPr>
            <p:ph idx="1"/>
          </p:nvPr>
        </p:nvSpPr>
        <p:spPr>
          <a:xfrm>
            <a:off x="838200" y="980661"/>
            <a:ext cx="10515600" cy="5702893"/>
          </a:xfrm>
        </p:spPr>
        <p:txBody>
          <a:bodyPr>
            <a:normAutofit fontScale="92500" lnSpcReduction="20000"/>
          </a:bodyPr>
          <a:lstStyle/>
          <a:p>
            <a:pPr marL="0" indent="0">
              <a:buNone/>
            </a:pPr>
            <a:endParaRPr lang="el-GR" dirty="0"/>
          </a:p>
          <a:p>
            <a:pPr marL="0" indent="0">
              <a:buNone/>
            </a:pPr>
            <a:endParaRPr lang="el-GR" dirty="0"/>
          </a:p>
          <a:p>
            <a:pPr marL="0" indent="0">
              <a:buNone/>
            </a:pPr>
            <a:r>
              <a:rPr lang="fr-FR" dirty="0" err="1">
                <a:latin typeface="Arial" panose="020B0604020202020204" pitchFamily="34" charset="0"/>
                <a:cs typeface="Arial" panose="020B0604020202020204" pitchFamily="34" charset="0"/>
              </a:rPr>
              <a:t>Skylla</a:t>
            </a:r>
            <a:r>
              <a:rPr lang="fr-FR" dirty="0">
                <a:latin typeface="Arial" panose="020B0604020202020204" pitchFamily="34" charset="0"/>
                <a:cs typeface="Arial" panose="020B0604020202020204" pitchFamily="34" charset="0"/>
              </a:rPr>
              <a:t> était cachée jusqu'à sa taille dans l'abîme de la grotte. Il avait douze pattes déformées, qui s'élevaient dans les airs et six très longs cous. Ses six têtes étaient horribles, avec trois mâchoires chacune, c'est-à-dire que chacune de ses bouches avait trois rangées de dents, ruisselantes de poison. De la grotte, leurs têtes dépassaient, plongeant autour du rocher et dans l'eau: ils attrapaient les grandes baleines de mer, les dauphins, les roussettes, les phoques et les dévoraient avec fureur. Mais ils mangeaient aussi des gens si un bateau osait traverser le détroit. Scylla a attrapé autant de rameurs que ses terribles bouches. Les parents de </a:t>
            </a:r>
            <a:r>
              <a:rPr lang="fr-FR" dirty="0" err="1">
                <a:latin typeface="Arial" panose="020B0604020202020204" pitchFamily="34" charset="0"/>
                <a:cs typeface="Arial" panose="020B0604020202020204" pitchFamily="34" charset="0"/>
              </a:rPr>
              <a:t>Skylla</a:t>
            </a:r>
            <a:r>
              <a:rPr lang="fr-FR" dirty="0">
                <a:latin typeface="Arial" panose="020B0604020202020204" pitchFamily="34" charset="0"/>
                <a:cs typeface="Arial" panose="020B0604020202020204" pitchFamily="34" charset="0"/>
              </a:rPr>
              <a:t> étaient, selon une tradition, Forks et Quito, qui avaient Pontus et Gaia comme parents. Leurs enfants étaient également d'autres monstres marins, tels que Echidna, les sirènes et </a:t>
            </a:r>
            <a:r>
              <a:rPr lang="fr-FR" dirty="0" err="1">
                <a:latin typeface="Arial" panose="020B0604020202020204" pitchFamily="34" charset="0"/>
                <a:cs typeface="Arial" panose="020B0604020202020204" pitchFamily="34" charset="0"/>
              </a:rPr>
              <a:t>Thoossa</a:t>
            </a:r>
            <a:r>
              <a:rPr lang="fr-FR" dirty="0">
                <a:latin typeface="Arial" panose="020B0604020202020204" pitchFamily="34" charset="0"/>
                <a:cs typeface="Arial" panose="020B0604020202020204" pitchFamily="34" charset="0"/>
              </a:rPr>
              <a:t>, qui symbolisaient la mer déchaînée.</a:t>
            </a:r>
            <a:endParaRPr lang="el-GR" dirty="0">
              <a:latin typeface="Arial" panose="020B0604020202020204" pitchFamily="34" charset="0"/>
              <a:cs typeface="Arial" panose="020B0604020202020204" pitchFamily="34" charset="0"/>
            </a:endParaRPr>
          </a:p>
        </p:txBody>
      </p:sp>
      <p:sp>
        <p:nvSpPr>
          <p:cNvPr id="5" name="Τίτλος 4">
            <a:extLst>
              <a:ext uri="{FF2B5EF4-FFF2-40B4-BE49-F238E27FC236}">
                <a16:creationId xmlns:a16="http://schemas.microsoft.com/office/drawing/2014/main" id="{DEE9B779-46AB-4B62-AD4F-3AD1DF3A386E}"/>
              </a:ext>
            </a:extLst>
          </p:cNvPr>
          <p:cNvSpPr>
            <a:spLocks noGrp="1"/>
          </p:cNvSpPr>
          <p:nvPr>
            <p:ph type="title"/>
          </p:nvPr>
        </p:nvSpPr>
        <p:spPr>
          <a:xfrm>
            <a:off x="900344" y="0"/>
            <a:ext cx="10515600" cy="45719"/>
          </a:xfrm>
        </p:spPr>
        <p:txBody>
          <a:bodyPr>
            <a:normAutofit fontScale="90000"/>
          </a:bodyPr>
          <a:lstStyle/>
          <a:p>
            <a:r>
              <a:rPr lang="el-GR" dirty="0"/>
              <a:t>      </a:t>
            </a:r>
          </a:p>
        </p:txBody>
      </p:sp>
      <p:pic>
        <p:nvPicPr>
          <p:cNvPr id="8" name="Εικόνα 7">
            <a:extLst>
              <a:ext uri="{FF2B5EF4-FFF2-40B4-BE49-F238E27FC236}">
                <a16:creationId xmlns:a16="http://schemas.microsoft.com/office/drawing/2014/main" id="{6162A4FA-FD7C-4A18-8E58-8338E854B3DA}"/>
              </a:ext>
            </a:extLst>
          </p:cNvPr>
          <p:cNvPicPr>
            <a:picLocks noChangeAspect="1"/>
          </p:cNvPicPr>
          <p:nvPr/>
        </p:nvPicPr>
        <p:blipFill>
          <a:blip r:embed="rId2"/>
          <a:stretch>
            <a:fillRect/>
          </a:stretch>
        </p:blipFill>
        <p:spPr>
          <a:xfrm>
            <a:off x="2735884" y="-1"/>
            <a:ext cx="3822844" cy="1695636"/>
          </a:xfrm>
          <a:prstGeom prst="rect">
            <a:avLst/>
          </a:prstGeom>
        </p:spPr>
      </p:pic>
      <p:pic>
        <p:nvPicPr>
          <p:cNvPr id="9" name="Εικόνα 8">
            <a:extLst>
              <a:ext uri="{FF2B5EF4-FFF2-40B4-BE49-F238E27FC236}">
                <a16:creationId xmlns:a16="http://schemas.microsoft.com/office/drawing/2014/main" id="{5A26DD55-72C6-4F36-85A0-6FE6ED16111D}"/>
              </a:ext>
            </a:extLst>
          </p:cNvPr>
          <p:cNvPicPr>
            <a:picLocks noChangeAspect="1"/>
          </p:cNvPicPr>
          <p:nvPr/>
        </p:nvPicPr>
        <p:blipFill>
          <a:blip r:embed="rId3"/>
          <a:stretch>
            <a:fillRect/>
          </a:stretch>
        </p:blipFill>
        <p:spPr>
          <a:xfrm>
            <a:off x="6891868" y="-1"/>
            <a:ext cx="4128792" cy="1695636"/>
          </a:xfrm>
          <a:prstGeom prst="rect">
            <a:avLst/>
          </a:prstGeom>
        </p:spPr>
      </p:pic>
    </p:spTree>
    <p:extLst>
      <p:ext uri="{BB962C8B-B14F-4D97-AF65-F5344CB8AC3E}">
        <p14:creationId xmlns:p14="http://schemas.microsoft.com/office/powerpoint/2010/main" val="2103126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5C7FC2-5328-4CD2-A46D-90DF4CC41EA0}"/>
              </a:ext>
            </a:extLst>
          </p:cNvPr>
          <p:cNvSpPr>
            <a:spLocks noGrp="1"/>
          </p:cNvSpPr>
          <p:nvPr>
            <p:ph type="title"/>
          </p:nvPr>
        </p:nvSpPr>
        <p:spPr/>
        <p:txBody>
          <a:bodyPr>
            <a:normAutofit/>
          </a:bodyPr>
          <a:lstStyle/>
          <a:p>
            <a:pPr algn="ctr"/>
            <a:r>
              <a:rPr lang="en-US" sz="2800" b="1" dirty="0" err="1">
                <a:solidFill>
                  <a:schemeClr val="accent3">
                    <a:lumMod val="60000"/>
                    <a:lumOff val="40000"/>
                  </a:schemeClr>
                </a:solidFill>
              </a:rPr>
              <a:t>Lernaéan</a:t>
            </a:r>
            <a:r>
              <a:rPr lang="en-US" sz="2800" b="1" dirty="0">
                <a:solidFill>
                  <a:schemeClr val="accent3">
                    <a:lumMod val="60000"/>
                    <a:lumOff val="40000"/>
                  </a:schemeClr>
                </a:solidFill>
              </a:rPr>
              <a:t> </a:t>
            </a:r>
            <a:r>
              <a:rPr lang="en-US" sz="2800" b="1" dirty="0" err="1">
                <a:solidFill>
                  <a:schemeClr val="accent3">
                    <a:lumMod val="60000"/>
                    <a:lumOff val="40000"/>
                  </a:schemeClr>
                </a:solidFill>
              </a:rPr>
              <a:t>Hydre</a:t>
            </a:r>
            <a:endParaRPr lang="el-GR" sz="2800" b="1" dirty="0">
              <a:solidFill>
                <a:schemeClr val="accent3">
                  <a:lumMod val="60000"/>
                  <a:lumOff val="40000"/>
                </a:schemeClr>
              </a:solidFill>
            </a:endParaRPr>
          </a:p>
        </p:txBody>
      </p:sp>
      <p:sp>
        <p:nvSpPr>
          <p:cNvPr id="3" name="Θέση περιεχομένου 2">
            <a:extLst>
              <a:ext uri="{FF2B5EF4-FFF2-40B4-BE49-F238E27FC236}">
                <a16:creationId xmlns:a16="http://schemas.microsoft.com/office/drawing/2014/main" id="{8EF55602-2153-46F7-9E64-756CC762480C}"/>
              </a:ext>
            </a:extLst>
          </p:cNvPr>
          <p:cNvSpPr>
            <a:spLocks noGrp="1"/>
          </p:cNvSpPr>
          <p:nvPr>
            <p:ph idx="1"/>
          </p:nvPr>
        </p:nvSpPr>
        <p:spPr>
          <a:xfrm>
            <a:off x="225287" y="1364974"/>
            <a:ext cx="11128513" cy="4816370"/>
          </a:xfrm>
        </p:spPr>
        <p:txBody>
          <a:bodyPr>
            <a:normAutofit/>
          </a:bodyPr>
          <a:lstStyle/>
          <a:p>
            <a:pPr marL="0" indent="0">
              <a:buNone/>
            </a:pPr>
            <a:endParaRPr lang="el-GR" sz="1800" dirty="0"/>
          </a:p>
        </p:txBody>
      </p:sp>
      <p:pic>
        <p:nvPicPr>
          <p:cNvPr id="4" name="Εικόνα 3">
            <a:extLst>
              <a:ext uri="{FF2B5EF4-FFF2-40B4-BE49-F238E27FC236}">
                <a16:creationId xmlns:a16="http://schemas.microsoft.com/office/drawing/2014/main" id="{51BEF16E-82BC-4831-A73D-20FCC79174C1}"/>
              </a:ext>
            </a:extLst>
          </p:cNvPr>
          <p:cNvPicPr>
            <a:picLocks noChangeAspect="1"/>
          </p:cNvPicPr>
          <p:nvPr/>
        </p:nvPicPr>
        <p:blipFill>
          <a:blip r:embed="rId2"/>
          <a:stretch>
            <a:fillRect/>
          </a:stretch>
        </p:blipFill>
        <p:spPr>
          <a:xfrm>
            <a:off x="497150" y="3959410"/>
            <a:ext cx="4128117" cy="2580073"/>
          </a:xfrm>
          <a:prstGeom prst="rect">
            <a:avLst/>
          </a:prstGeom>
        </p:spPr>
      </p:pic>
      <p:pic>
        <p:nvPicPr>
          <p:cNvPr id="5" name="Εικόνα 4">
            <a:extLst>
              <a:ext uri="{FF2B5EF4-FFF2-40B4-BE49-F238E27FC236}">
                <a16:creationId xmlns:a16="http://schemas.microsoft.com/office/drawing/2014/main" id="{238A0947-27AC-4449-999D-3A3B62525B94}"/>
              </a:ext>
            </a:extLst>
          </p:cNvPr>
          <p:cNvPicPr>
            <a:picLocks noChangeAspect="1"/>
          </p:cNvPicPr>
          <p:nvPr/>
        </p:nvPicPr>
        <p:blipFill>
          <a:blip r:embed="rId3"/>
          <a:stretch>
            <a:fillRect/>
          </a:stretch>
        </p:blipFill>
        <p:spPr>
          <a:xfrm>
            <a:off x="5391777" y="4093362"/>
            <a:ext cx="4349915" cy="2446121"/>
          </a:xfrm>
          <a:prstGeom prst="rect">
            <a:avLst/>
          </a:prstGeom>
        </p:spPr>
      </p:pic>
      <p:sp>
        <p:nvSpPr>
          <p:cNvPr id="6" name="Ορθογώνιο 5">
            <a:extLst>
              <a:ext uri="{FF2B5EF4-FFF2-40B4-BE49-F238E27FC236}">
                <a16:creationId xmlns:a16="http://schemas.microsoft.com/office/drawing/2014/main" id="{CDA0204B-C886-430A-8E86-D3D74FB91501}"/>
              </a:ext>
            </a:extLst>
          </p:cNvPr>
          <p:cNvSpPr/>
          <p:nvPr/>
        </p:nvSpPr>
        <p:spPr>
          <a:xfrm>
            <a:off x="2451651" y="2226364"/>
            <a:ext cx="8746435" cy="2031325"/>
          </a:xfrm>
          <a:prstGeom prst="rect">
            <a:avLst/>
          </a:prstGeom>
        </p:spPr>
        <p:txBody>
          <a:bodyPr wrap="square">
            <a:spAutoFit/>
          </a:bodyPr>
          <a:lstStyle/>
          <a:p>
            <a:r>
              <a:rPr lang="fr-FR" dirty="0" err="1">
                <a:latin typeface="Arial" panose="020B0604020202020204" pitchFamily="34" charset="0"/>
                <a:cs typeface="Arial" panose="020B0604020202020204" pitchFamily="34" charset="0"/>
              </a:rPr>
              <a:t>Lernaean</a:t>
            </a:r>
            <a:r>
              <a:rPr lang="fr-FR" dirty="0">
                <a:latin typeface="Arial" panose="020B0604020202020204" pitchFamily="34" charset="0"/>
                <a:cs typeface="Arial" panose="020B0604020202020204" pitchFamily="34" charset="0"/>
              </a:rPr>
              <a:t> Hydra était immortelle. La légende raconte qu'il était un enfant de </a:t>
            </a:r>
            <a:r>
              <a:rPr lang="fr-FR" dirty="0" err="1">
                <a:latin typeface="Arial" panose="020B0604020202020204" pitchFamily="34" charset="0"/>
                <a:cs typeface="Arial" panose="020B0604020202020204" pitchFamily="34" charset="0"/>
              </a:rPr>
              <a:t>Typhoon</a:t>
            </a:r>
            <a:r>
              <a:rPr lang="fr-FR" dirty="0">
                <a:latin typeface="Arial" panose="020B0604020202020204" pitchFamily="34" charset="0"/>
                <a:cs typeface="Arial" panose="020B0604020202020204" pitchFamily="34" charset="0"/>
              </a:rPr>
              <a:t> et Echidna. Elle vivait dans la région de </a:t>
            </a:r>
            <a:r>
              <a:rPr lang="fr-FR" dirty="0" err="1">
                <a:latin typeface="Arial" panose="020B0604020202020204" pitchFamily="34" charset="0"/>
                <a:cs typeface="Arial" panose="020B0604020202020204" pitchFamily="34" charset="0"/>
              </a:rPr>
              <a:t>Lerni</a:t>
            </a:r>
            <a:r>
              <a:rPr lang="fr-FR" dirty="0">
                <a:latin typeface="Arial" panose="020B0604020202020204" pitchFamily="34" charset="0"/>
                <a:cs typeface="Arial" panose="020B0604020202020204" pitchFamily="34" charset="0"/>
              </a:rPr>
              <a:t> - un marais situé au sud d'Argos - d'où il tire son nom. Selon la légende, quand </a:t>
            </a:r>
            <a:r>
              <a:rPr lang="fr-FR" b="1" dirty="0">
                <a:solidFill>
                  <a:srgbClr val="FF0000"/>
                </a:solidFill>
                <a:latin typeface="Arial" panose="020B0604020202020204" pitchFamily="34" charset="0"/>
                <a:cs typeface="Arial" panose="020B0604020202020204" pitchFamily="34" charset="0"/>
              </a:rPr>
              <a:t>Hercule</a:t>
            </a:r>
            <a:r>
              <a:rPr lang="fr-FR" dirty="0">
                <a:latin typeface="Arial" panose="020B0604020202020204" pitchFamily="34" charset="0"/>
                <a:cs typeface="Arial" panose="020B0604020202020204" pitchFamily="34" charset="0"/>
              </a:rPr>
              <a:t> a coupé une tête, deux sont sortis. Ce n'est qu'en brûlant la plaie qu'il a réussi à arrêter la multiplication et il a réussi cela avec l'aide du neveu d'</a:t>
            </a:r>
            <a:r>
              <a:rPr lang="fr-FR" dirty="0" err="1">
                <a:latin typeface="Arial" panose="020B0604020202020204" pitchFamily="34" charset="0"/>
                <a:cs typeface="Arial" panose="020B0604020202020204" pitchFamily="34" charset="0"/>
              </a:rPr>
              <a:t>Iolaos</a:t>
            </a:r>
            <a:r>
              <a:rPr lang="fr-FR" dirty="0">
                <a:latin typeface="Arial" panose="020B0604020202020204" pitchFamily="34" charset="0"/>
                <a:cs typeface="Arial" panose="020B0604020202020204" pitchFamily="34" charset="0"/>
              </a:rPr>
              <a:t>. La dernière tête, à la fois centrale et immortelle, a été coupée et enterrée dans le sol pour qu'elle ne revienne pas à la vie. De son sang, Hercule a rendu ses flèches </a:t>
            </a:r>
            <a:r>
              <a:rPr lang="fr-FR" dirty="0"/>
              <a:t>empoisonnées.</a:t>
            </a:r>
            <a:endParaRPr lang="el-GR" dirty="0"/>
          </a:p>
        </p:txBody>
      </p:sp>
    </p:spTree>
    <p:extLst>
      <p:ext uri="{BB962C8B-B14F-4D97-AF65-F5344CB8AC3E}">
        <p14:creationId xmlns:p14="http://schemas.microsoft.com/office/powerpoint/2010/main" val="3829887921"/>
      </p:ext>
    </p:extLst>
  </p:cSld>
  <p:clrMapOvr>
    <a:masterClrMapping/>
  </p:clrMapOvr>
</p:sld>
</file>

<file path=ppt/theme/theme1.xml><?xml version="1.0" encoding="utf-8"?>
<a:theme xmlns:a="http://schemas.openxmlformats.org/drawingml/2006/main" name="SketchyVTI">
  <a:themeElements>
    <a:clrScheme name="AnalogousFromRegularSeedRightStep">
      <a:dk1>
        <a:srgbClr val="000000"/>
      </a:dk1>
      <a:lt1>
        <a:srgbClr val="FFFFFF"/>
      </a:lt1>
      <a:dk2>
        <a:srgbClr val="1B2F31"/>
      </a:dk2>
      <a:lt2>
        <a:srgbClr val="F3F0F1"/>
      </a:lt2>
      <a:accent1>
        <a:srgbClr val="20B49F"/>
      </a:accent1>
      <a:accent2>
        <a:srgbClr val="17A1D5"/>
      </a:accent2>
      <a:accent3>
        <a:srgbClr val="2964E7"/>
      </a:accent3>
      <a:accent4>
        <a:srgbClr val="4E3DDC"/>
      </a:accent4>
      <a:accent5>
        <a:srgbClr val="8D29E7"/>
      </a:accent5>
      <a:accent6>
        <a:srgbClr val="CA17D5"/>
      </a:accent6>
      <a:hlink>
        <a:srgbClr val="BF3F51"/>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91</TotalTime>
  <Words>1136</Words>
  <Application>Microsoft Office PowerPoint</Application>
  <PresentationFormat>Ευρεία οθόνη</PresentationFormat>
  <Paragraphs>16</Paragraphs>
  <Slides>6</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6</vt:i4>
      </vt:variant>
    </vt:vector>
  </HeadingPairs>
  <TitlesOfParts>
    <vt:vector size="10" baseType="lpstr">
      <vt:lpstr>Arial</vt:lpstr>
      <vt:lpstr>Modern Love</vt:lpstr>
      <vt:lpstr>The Hand</vt:lpstr>
      <vt:lpstr>SketchyVTI</vt:lpstr>
      <vt:lpstr>MONSTRES MARINS DE LA MYTHOLOGIE GRECQUE</vt:lpstr>
      <vt:lpstr>LES SYRENES</vt:lpstr>
      <vt:lpstr>Méduse</vt:lpstr>
      <vt:lpstr>Scylla et Charybdis</vt:lpstr>
      <vt:lpstr>      </vt:lpstr>
      <vt:lpstr>Lernaéan Hydre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Πλάσματα της Μυθολογίας</dc:title>
  <dc:creator>Μαρία - Αλεξάνδρα Βασιλικού</dc:creator>
  <cp:lastModifiedBy>Εύη</cp:lastModifiedBy>
  <cp:revision>10</cp:revision>
  <dcterms:created xsi:type="dcterms:W3CDTF">2021-02-25T16:50:57Z</dcterms:created>
  <dcterms:modified xsi:type="dcterms:W3CDTF">2021-02-26T18:35:35Z</dcterms:modified>
</cp:coreProperties>
</file>