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sldIdLst>
    <p:sldId id="259" r:id="rId2"/>
    <p:sldId id="267" r:id="rId3"/>
    <p:sldId id="257" r:id="rId4"/>
    <p:sldId id="280" r:id="rId5"/>
    <p:sldId id="281" r:id="rId6"/>
    <p:sldId id="258" r:id="rId7"/>
    <p:sldId id="282" r:id="rId8"/>
    <p:sldId id="261" r:id="rId9"/>
    <p:sldId id="260" r:id="rId10"/>
    <p:sldId id="262" r:id="rId11"/>
    <p:sldId id="268" r:id="rId12"/>
    <p:sldId id="283" r:id="rId13"/>
    <p:sldId id="263" r:id="rId14"/>
    <p:sldId id="269" r:id="rId15"/>
    <p:sldId id="270" r:id="rId16"/>
    <p:sldId id="271" r:id="rId17"/>
    <p:sldId id="272" r:id="rId18"/>
    <p:sldId id="273" r:id="rId19"/>
    <p:sldId id="264" r:id="rId20"/>
    <p:sldId id="274" r:id="rId21"/>
    <p:sldId id="275" r:id="rId22"/>
    <p:sldId id="266" r:id="rId23"/>
    <p:sldId id="276" r:id="rId24"/>
    <p:sldId id="278" r:id="rId25"/>
    <p:sldId id="277" r:id="rId26"/>
    <p:sldId id="279" r:id="rId27"/>
    <p:sldId id="265" r:id="rId28"/>
  </p:sldIdLst>
  <p:sldSz cx="9144000" cy="6858000" type="screen4x3"/>
  <p:notesSz cx="6858000" cy="9144000"/>
  <p:embeddedFontLst>
    <p:embeddedFont>
      <p:font typeface="Candara" pitchFamily="34" charset="0"/>
      <p:regular r:id="rId29"/>
      <p:bold r:id="rId30"/>
      <p:italic r:id="rId31"/>
      <p:boldItalic r:id="rId32"/>
    </p:embeddedFont>
    <p:embeddedFont>
      <p:font typeface="Bodoni MT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07" autoAdjust="0"/>
  </p:normalViewPr>
  <p:slideViewPr>
    <p:cSldViewPr>
      <p:cViewPr>
        <p:scale>
          <a:sx n="66" d="100"/>
          <a:sy n="66" d="100"/>
        </p:scale>
        <p:origin x="-636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B98CDD8-97A5-4172-81A5-718DDAB08EC2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610B5C3-5C99-493D-8E22-85180F1496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lakesinserbia.com/djerdap-lak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va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hyperlink" Target="http://en.wikipedia.org/wiki/Danub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077200" cy="4648200"/>
          </a:xfrm>
        </p:spPr>
        <p:txBody>
          <a:bodyPr>
            <a:noAutofit/>
          </a:bodyPr>
          <a:lstStyle/>
          <a:p>
            <a:r>
              <a:rPr lang="sr-Latn-RS" sz="11100" dirty="0" smtClean="0">
                <a:solidFill>
                  <a:schemeClr val="bg1"/>
                </a:solidFill>
              </a:rPr>
              <a:t>Republi</a:t>
            </a:r>
            <a:r>
              <a:rPr lang="en-US" sz="11100" dirty="0" smtClean="0">
                <a:solidFill>
                  <a:schemeClr val="bg1"/>
                </a:solidFill>
              </a:rPr>
              <a:t>c</a:t>
            </a:r>
            <a:r>
              <a:rPr lang="sr-Latn-RS" sz="11100" dirty="0" smtClean="0">
                <a:solidFill>
                  <a:schemeClr val="bg1"/>
                </a:solidFill>
              </a:rPr>
              <a:t> of</a:t>
            </a:r>
            <a:br>
              <a:rPr lang="sr-Latn-RS" sz="11100" dirty="0" smtClean="0">
                <a:solidFill>
                  <a:schemeClr val="bg1"/>
                </a:solidFill>
              </a:rPr>
            </a:br>
            <a:r>
              <a:rPr lang="sr-Latn-RS" sz="16000" dirty="0" smtClean="0">
                <a:solidFill>
                  <a:srgbClr val="FF0000"/>
                </a:solidFill>
              </a:rPr>
              <a:t>Se</a:t>
            </a:r>
            <a:r>
              <a:rPr lang="sr-Latn-RS" sz="16000" dirty="0" smtClean="0">
                <a:solidFill>
                  <a:srgbClr val="0070C0"/>
                </a:solidFill>
              </a:rPr>
              <a:t>rb</a:t>
            </a:r>
            <a:r>
              <a:rPr lang="sr-Latn-RS" sz="16000" dirty="0" smtClean="0">
                <a:solidFill>
                  <a:schemeClr val="bg1"/>
                </a:solidFill>
              </a:rPr>
              <a:t>ia</a:t>
            </a:r>
            <a:endParaRPr lang="en-US" sz="16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 smtClean="0"/>
              <a:t>  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warp dir="in"/>
        <p:sndAc>
          <p:stSnd>
            <p:snd r:embed="rId3" name="Himna Srbije 14s.wav"/>
          </p:stSnd>
        </p:sndAc>
      </p:transition>
    </mc:Choice>
    <mc:Fallback xmlns="">
      <p:transition spd="slow" advClick="0" advTm="10000">
        <p:fade/>
        <p:sndAc>
          <p:stSnd>
            <p:snd r:embed="rId4" name="Himna Srbije 14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685800"/>
            <a:ext cx="7391400" cy="639762"/>
          </a:xfrm>
        </p:spPr>
        <p:txBody>
          <a:bodyPr>
            <a:noAutofit/>
          </a:bodyPr>
          <a:lstStyle/>
          <a:p>
            <a:r>
              <a:rPr lang="sr-Latn-R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Belgrade fortess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Kalemegdan park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media.linkmedia.rs/2014/11/kalemegd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07" y="3198292"/>
            <a:ext cx="5128494" cy="358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ibramediablog.files.wordpress.com/2012/07/beograd-kalemegdan-zindan-kapi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71834"/>
            <a:ext cx="3577527" cy="240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danubecat.at/wp-content/themes/directorypress/thumbs/Tvdjava_iz_vazdu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976984"/>
            <a:ext cx="3577527" cy="229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cover dir="d"/>
      </p:transition>
    </mc:Choice>
    <mc:Fallback xmlns="">
      <p:transition spd="slow" advClick="0" advTm="8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267200" y="304800"/>
            <a:ext cx="3822192" cy="63976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sr-Latn-R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 square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travel.over.net/svet/galerije2/albumi/beograd/trg_republi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6629400" cy="497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6629400" y="2019300"/>
            <a:ext cx="609600" cy="1028700"/>
          </a:xfrm>
          <a:prstGeom prst="straightConnector1">
            <a:avLst/>
          </a:prstGeom>
          <a:ln w="317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1828800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dirty="0" smtClean="0"/>
              <a:t>National Museum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upload.wikimedia.org/wikipedia/commons/d/d4/Belgrade_-_Old_Sava_bridge,_08.10.2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8144"/>
            <a:ext cx="4862286" cy="364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upload.wikimedia.org/wikipedia/commons/4/47/Serbia,_Belgrade,_New_Railway_bridge,_02.01.2012.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8144"/>
            <a:ext cx="4862286" cy="364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6" y="0"/>
            <a:ext cx="4659717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-25400"/>
            <a:ext cx="5267325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3180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Belgrade bridges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3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375962" cy="533400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Mountain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r-Latn-R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lake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r-Latn-R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Serbia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img1.findthebest.com/sites/default/files/1/media/images/Kopaonik_14407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29229"/>
            <a:ext cx="6552975" cy="50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4"/>
          <p:cNvSpPr>
            <a:spLocks noGrp="1"/>
          </p:cNvSpPr>
          <p:nvPr>
            <p:ph type="body" sz="half" idx="2"/>
          </p:nvPr>
        </p:nvSpPr>
        <p:spPr>
          <a:xfrm>
            <a:off x="6934200" y="1752600"/>
            <a:ext cx="1981200" cy="4952999"/>
          </a:xfrm>
        </p:spPr>
        <p:txBody>
          <a:bodyPr>
            <a:noAutofit/>
          </a:bodyPr>
          <a:lstStyle/>
          <a:p>
            <a:pPr algn="ctr"/>
            <a:r>
              <a:rPr lang="sr-Latn-RS" sz="2000" dirty="0" smtClean="0"/>
              <a:t>The big</a:t>
            </a:r>
            <a:r>
              <a:rPr lang="en-US" sz="2000" dirty="0" smtClean="0"/>
              <a:t> </a:t>
            </a:r>
            <a:r>
              <a:rPr lang="sr-Latn-RS" sz="2000" dirty="0" smtClean="0"/>
              <a:t>mountains</a:t>
            </a:r>
            <a:r>
              <a:rPr lang="en-US" sz="2000" dirty="0" smtClean="0"/>
              <a:t> are:</a:t>
            </a:r>
          </a:p>
          <a:p>
            <a:pPr algn="ctr"/>
            <a:endParaRPr lang="sr-Latn-R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sr-Latn-RS" sz="2000" dirty="0" smtClean="0"/>
              <a:t>Kopaonik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sr-Latn-RS" sz="2000" dirty="0" smtClean="0"/>
              <a:t>Zlatibor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sr-Latn-RS" sz="2000" dirty="0" smtClean="0"/>
              <a:t>Rudnik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sr-Latn-RS" sz="2000" dirty="0" smtClean="0"/>
              <a:t>Stara planina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sr-Latn-RS" sz="2000" dirty="0" smtClean="0"/>
              <a:t>Tara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sr-Latn-RS" sz="2000" dirty="0" smtClean="0"/>
              <a:t>Divčibare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sr-Latn-RS" sz="2000" dirty="0" smtClean="0"/>
              <a:t>Golija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sr-Latn-RS" sz="2000" dirty="0" smtClean="0"/>
              <a:t>Fruška gora </a:t>
            </a:r>
            <a:endParaRPr lang="en-US" sz="2000" dirty="0" smtClean="0"/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230868"/>
            <a:ext cx="113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Kopaonik</a:t>
            </a:r>
            <a:endParaRPr lang="en-US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erbia-visit.com/images/stories/kopaonik/kopaonik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3962400" cy="66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228600"/>
            <a:ext cx="2588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KOPAONIK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1926372"/>
            <a:ext cx="490871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err="1"/>
              <a:t>Kopaonik</a:t>
            </a:r>
            <a:r>
              <a:rPr lang="en-US" sz="2600" dirty="0"/>
              <a:t>, the biggest mountain </a:t>
            </a:r>
            <a:endParaRPr lang="en-US" sz="2600" dirty="0" smtClean="0"/>
          </a:p>
          <a:p>
            <a:pPr algn="ctr"/>
            <a:r>
              <a:rPr lang="en-US" sz="2600" dirty="0" smtClean="0"/>
              <a:t>of </a:t>
            </a:r>
            <a:r>
              <a:rPr lang="en-US" sz="2600" dirty="0"/>
              <a:t>the central </a:t>
            </a:r>
            <a:r>
              <a:rPr lang="en-US" sz="2600" dirty="0" smtClean="0"/>
              <a:t>Serbia.</a:t>
            </a:r>
          </a:p>
          <a:p>
            <a:pPr algn="ctr"/>
            <a:endParaRPr lang="en-US" sz="2600" dirty="0"/>
          </a:p>
          <a:p>
            <a:pPr algn="ctr"/>
            <a:r>
              <a:rPr lang="en-US" sz="2600" dirty="0"/>
              <a:t>Climate of </a:t>
            </a:r>
            <a:r>
              <a:rPr lang="en-US" sz="2600" dirty="0" err="1"/>
              <a:t>Kopaonik</a:t>
            </a:r>
            <a:r>
              <a:rPr lang="en-US" sz="2600" dirty="0"/>
              <a:t>, with almost </a:t>
            </a:r>
            <a:endParaRPr lang="en-US" sz="2600" dirty="0" smtClean="0"/>
          </a:p>
          <a:p>
            <a:pPr algn="ctr"/>
            <a:r>
              <a:rPr lang="en-US" sz="2600" dirty="0" smtClean="0"/>
              <a:t>200 </a:t>
            </a:r>
            <a:r>
              <a:rPr lang="en-US" sz="2600" dirty="0"/>
              <a:t>sunny days a year, why is </a:t>
            </a:r>
            <a:endParaRPr lang="en-US" sz="2600" dirty="0" smtClean="0"/>
          </a:p>
          <a:p>
            <a:pPr algn="ctr"/>
            <a:r>
              <a:rPr lang="en-US" sz="2600" dirty="0" smtClean="0"/>
              <a:t>rightfully </a:t>
            </a:r>
            <a:r>
              <a:rPr lang="en-US" sz="2600" dirty="0"/>
              <a:t>called the "Mountain </a:t>
            </a:r>
            <a:endParaRPr lang="en-US" sz="2600" dirty="0" smtClean="0"/>
          </a:p>
          <a:p>
            <a:pPr algn="ctr"/>
            <a:r>
              <a:rPr lang="en-US" sz="2600" dirty="0" smtClean="0"/>
              <a:t>of </a:t>
            </a:r>
            <a:r>
              <a:rPr lang="en-US" sz="2600" dirty="0"/>
              <a:t>the Sun</a:t>
            </a:r>
            <a:r>
              <a:rPr lang="en-US" sz="2600" dirty="0" smtClean="0"/>
              <a:t>".</a:t>
            </a:r>
          </a:p>
          <a:p>
            <a:pPr algn="ctr"/>
            <a:endParaRPr lang="en-US" sz="2600" dirty="0"/>
          </a:p>
          <a:p>
            <a:pPr algn="ctr"/>
            <a:r>
              <a:rPr lang="en-US" sz="2600" dirty="0" smtClean="0"/>
              <a:t>The </a:t>
            </a:r>
            <a:r>
              <a:rPr lang="en-US" sz="2600" dirty="0" err="1" smtClean="0"/>
              <a:t>bigest</a:t>
            </a:r>
            <a:r>
              <a:rPr lang="en-US" sz="2600" dirty="0" smtClean="0"/>
              <a:t> peak </a:t>
            </a:r>
            <a:r>
              <a:rPr lang="en-US" sz="2600" dirty="0"/>
              <a:t> </a:t>
            </a:r>
            <a:r>
              <a:rPr lang="en-US" sz="2600" dirty="0" smtClean="0"/>
              <a:t>is </a:t>
            </a:r>
            <a:r>
              <a:rPr lang="en-US" sz="2600" dirty="0" err="1" smtClean="0"/>
              <a:t>Pancic's</a:t>
            </a:r>
            <a:r>
              <a:rPr lang="en-US" sz="2600" dirty="0" smtClean="0"/>
              <a:t> </a:t>
            </a:r>
            <a:r>
              <a:rPr lang="en-US" sz="2600" dirty="0"/>
              <a:t>Peak </a:t>
            </a:r>
            <a:endParaRPr lang="en-US" sz="2600" dirty="0" smtClean="0"/>
          </a:p>
          <a:p>
            <a:pPr algn="ctr"/>
            <a:r>
              <a:rPr lang="en-US" sz="2600" dirty="0" smtClean="0"/>
              <a:t>(</a:t>
            </a:r>
            <a:r>
              <a:rPr lang="en-US" sz="2600" dirty="0"/>
              <a:t>2017 m</a:t>
            </a:r>
            <a:r>
              <a:rPr lang="en-US" sz="2600" dirty="0" smtClean="0"/>
              <a:t>).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181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lanumtours.com/cms/mestoZaUploadFajlove/stara_planina_leto_00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0"/>
            <a:ext cx="9131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5429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Stara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planina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(Old mountain)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42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bubaklubsrbija.rs/wp-content/uploads/2014/03/zlatibor_je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" y="0"/>
            <a:ext cx="91380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457200"/>
            <a:ext cx="2834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ZLATIBOR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91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micefinder.com/images_pays/meeting_incentive_congress_convention_event_Golija_Ticar_lake_Ivanjica_UNESCO_credits_d.bosn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" y="0"/>
            <a:ext cx="913875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0" y="228600"/>
            <a:ext cx="1776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GOLIJA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bastabalkana.com/wp-content/uploads/2012/11/Suva-pl.2-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1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05773" y="5200471"/>
            <a:ext cx="2085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SUVA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PLANINA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7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8600" y="1981199"/>
            <a:ext cx="3352800" cy="4267201"/>
          </a:xfrm>
        </p:spPr>
        <p:txBody>
          <a:bodyPr>
            <a:noAutofit/>
          </a:bodyPr>
          <a:lstStyle/>
          <a:p>
            <a:r>
              <a:rPr lang="sr-Latn-RS" sz="2800" dirty="0" smtClean="0"/>
              <a:t>The big</a:t>
            </a:r>
            <a:r>
              <a:rPr lang="en-US" sz="2800" dirty="0" smtClean="0"/>
              <a:t>gest </a:t>
            </a:r>
            <a:r>
              <a:rPr lang="sr-Latn-RS" sz="2800" dirty="0" smtClean="0"/>
              <a:t> lakes:</a:t>
            </a:r>
            <a:endParaRPr lang="en-US" sz="2800" dirty="0" smtClean="0"/>
          </a:p>
          <a:p>
            <a:endParaRPr lang="sr-Latn-RS" sz="10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sr-Latn-RS" sz="2800" dirty="0" smtClean="0"/>
              <a:t>Palićko,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sr-Latn-RS" sz="2800" dirty="0" smtClean="0"/>
              <a:t>Đerdapsko,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sr-Latn-RS" sz="2800" dirty="0" smtClean="0"/>
              <a:t>Zvorničko,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sr-Latn-RS" sz="2800" dirty="0" smtClean="0"/>
              <a:t>Belo,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sr-Latn-RS" sz="2800" dirty="0" smtClean="0"/>
              <a:t>Perućačko,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sr-Latn-RS" sz="2800" dirty="0" smtClean="0"/>
              <a:t>Vlasin</a:t>
            </a:r>
            <a:r>
              <a:rPr lang="en-US" sz="2800" dirty="0" err="1" smtClean="0"/>
              <a:t>sko</a:t>
            </a:r>
            <a:endParaRPr lang="en-US" sz="1400" dirty="0"/>
          </a:p>
        </p:txBody>
      </p:sp>
      <p:pic>
        <p:nvPicPr>
          <p:cNvPr id="13314" name="Picture 2" descr="http://www.triodriver.com/wp-content/uploads/2014/10/planina_cemernik_vlasina_triodriverblog_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01" y="1752600"/>
            <a:ext cx="5748149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honeycomb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7/7e/Serbia_in_Europe_%28-rivers_-mini_map%29.svg/1198px-Serbia_in_Europe_%28-rivers_-mini_map%29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828800" y="1524000"/>
            <a:ext cx="3048000" cy="3581400"/>
          </a:xfrm>
          <a:prstGeom prst="straightConnector1">
            <a:avLst/>
          </a:prstGeom>
          <a:ln w="25400">
            <a:solidFill>
              <a:srgbClr val="000099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00200" y="1219200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Serbia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7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ommondatastorage.googleapis.com/static.panoramio.com/photos/original/8876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" y="0"/>
            <a:ext cx="9131296" cy="685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5587425"/>
            <a:ext cx="26052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Pali</a:t>
            </a:r>
            <a:r>
              <a:rPr lang="sr-Latn-C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ćko jezero</a:t>
            </a:r>
          </a:p>
          <a:p>
            <a:r>
              <a:rPr lang="sr-Latn-C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(Palicko Lake)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42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057400"/>
            <a:ext cx="8753475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17782" y="228600"/>
            <a:ext cx="2561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C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DJERDAPSKO JEZERO</a:t>
            </a:r>
          </a:p>
          <a:p>
            <a:pPr algn="ctr"/>
            <a:r>
              <a:rPr lang="sr-Latn-C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(DJERDAP LAKE)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5263" y="6248400"/>
            <a:ext cx="378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http://lakesinserbia.com/djerdap-lake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763000" cy="3916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People favorite sport in Serbia </a:t>
            </a:r>
            <a:r>
              <a:rPr lang="sr-Latn-CS" sz="2800" dirty="0" smtClean="0"/>
              <a:t>are:</a:t>
            </a:r>
            <a:r>
              <a:rPr lang="en-US" sz="2800" dirty="0" smtClean="0"/>
              <a:t> football,</a:t>
            </a:r>
            <a:r>
              <a:rPr lang="sr-Latn-CS" sz="2800" dirty="0" smtClean="0"/>
              <a:t> </a:t>
            </a:r>
            <a:r>
              <a:rPr lang="en-US" sz="2800" dirty="0" smtClean="0"/>
              <a:t>basketball,</a:t>
            </a:r>
            <a:r>
              <a:rPr lang="sr-Latn-CS" sz="2800" dirty="0" smtClean="0"/>
              <a:t> </a:t>
            </a:r>
            <a:r>
              <a:rPr lang="en-US" sz="2800" dirty="0" smtClean="0"/>
              <a:t>tennis,</a:t>
            </a:r>
            <a:r>
              <a:rPr lang="sr-Latn-CS" sz="2800" dirty="0" smtClean="0"/>
              <a:t> </a:t>
            </a:r>
            <a:r>
              <a:rPr lang="en-US" sz="2800" dirty="0"/>
              <a:t>water </a:t>
            </a:r>
            <a:r>
              <a:rPr lang="en-US" sz="2800" dirty="0" smtClean="0"/>
              <a:t>polo</a:t>
            </a:r>
            <a:r>
              <a:rPr lang="sr-Latn-CS" sz="2800" dirty="0" smtClean="0"/>
              <a:t>, </a:t>
            </a:r>
            <a:r>
              <a:rPr lang="en-US" sz="2800" dirty="0" err="1" smtClean="0"/>
              <a:t>voleyball</a:t>
            </a:r>
            <a:r>
              <a:rPr lang="en-US" sz="2800" dirty="0" smtClean="0"/>
              <a:t>…</a:t>
            </a:r>
          </a:p>
          <a:p>
            <a:r>
              <a:rPr lang="en-US" sz="2800" dirty="0" smtClean="0"/>
              <a:t>We are popular </a:t>
            </a:r>
            <a:r>
              <a:rPr lang="en-US" sz="2800" dirty="0" err="1" smtClean="0"/>
              <a:t>becouse</a:t>
            </a:r>
            <a:r>
              <a:rPr lang="en-US" sz="2800" dirty="0" smtClean="0"/>
              <a:t> </a:t>
            </a:r>
            <a:r>
              <a:rPr lang="sr-Latn-CS" sz="2800" dirty="0" smtClean="0"/>
              <a:t>of </a:t>
            </a:r>
            <a:r>
              <a:rPr lang="en-US" sz="2800" dirty="0" smtClean="0"/>
              <a:t>tennis… </a:t>
            </a:r>
            <a:endParaRPr lang="sr-Latn-RS" sz="2800" dirty="0" smtClean="0"/>
          </a:p>
          <a:p>
            <a:pPr marL="118872" indent="0">
              <a:buNone/>
            </a:pPr>
            <a:r>
              <a:rPr lang="sr-Latn-RS" sz="2800" dirty="0" smtClean="0"/>
              <a:t>  </a:t>
            </a:r>
            <a:r>
              <a:rPr lang="en-US" sz="2800" dirty="0" smtClean="0"/>
              <a:t>Two </a:t>
            </a:r>
            <a:r>
              <a:rPr lang="en-US" sz="2800" dirty="0" err="1" smtClean="0"/>
              <a:t>wo</a:t>
            </a:r>
            <a:r>
              <a:rPr lang="sr-Latn-RS" sz="2800" dirty="0" smtClean="0"/>
              <a:t>rds</a:t>
            </a:r>
            <a:r>
              <a:rPr lang="sr-Latn-RS" sz="3600" dirty="0" smtClean="0"/>
              <a:t> 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NOVAK </a:t>
            </a:r>
            <a:r>
              <a:rPr lang="sr-Latn-R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ĐOKOVIĆ. 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2800" dirty="0" smtClean="0"/>
              <a:t>Novak </a:t>
            </a:r>
            <a:r>
              <a:rPr lang="en-US" sz="2800" dirty="0" smtClean="0"/>
              <a:t>is </a:t>
            </a:r>
            <a:r>
              <a:rPr lang="en-US" sz="2800" dirty="0"/>
              <a:t>a Serbian professional tennis player who is currently ranked world </a:t>
            </a:r>
            <a:r>
              <a:rPr lang="en-US" sz="2800" dirty="0" smtClean="0"/>
              <a:t>N</a:t>
            </a:r>
            <a:r>
              <a:rPr lang="sr-Latn-CS" sz="1800" dirty="0" smtClean="0"/>
              <a:t>0</a:t>
            </a:r>
            <a:r>
              <a:rPr lang="en-US" sz="2800" dirty="0" smtClean="0"/>
              <a:t>. 1</a:t>
            </a:r>
            <a:r>
              <a:rPr lang="sr-Latn-RS" sz="2800" dirty="0" smtClean="0"/>
              <a:t>. </a:t>
            </a:r>
          </a:p>
          <a:p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 in Serbia </a:t>
            </a:r>
            <a:endParaRPr lang="sr-Latn-RS" dirty="0"/>
          </a:p>
        </p:txBody>
      </p:sp>
      <p:pic>
        <p:nvPicPr>
          <p:cNvPr id="17410" name="Picture 2" descr="http://media1.santabanta.com/full1/Lawn%20Tennis/Novak%20Djokovic/novak-djokovic-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83628"/>
            <a:ext cx="2834897" cy="21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encrypted-tbn1.gstatic.com/images?q=tbn:ANd9GcSL8oESI2IuZRNjhanXbMCpyivqJ-BAHkQAdcQrnx97W638-1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83628"/>
            <a:ext cx="3200400" cy="21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91050"/>
            <a:ext cx="244792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5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prism isContent="1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anisteb.files.wordpress.com/2011/11/novak-djokovic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8001000" cy="432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89486"/>
            <a:ext cx="3591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Novak Djoković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90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.ytimg.com/vi/mO8ooeKgvpg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0199" y="525959"/>
            <a:ext cx="73036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national  basketball team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60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6000">
        <p14:switch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budapesttimes.hu/wp-content/uploads/2014/08/WaterPol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5" y="990599"/>
            <a:ext cx="8691785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0199" y="228600"/>
            <a:ext cx="7460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national  water polo team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88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6000">
        <p14:switch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sport-asia.com/wp-content/uploads/2013/08/Serbia-celebrate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447800"/>
            <a:ext cx="5153025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1" y="1446388"/>
            <a:ext cx="3582329" cy="516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0199" y="525959"/>
            <a:ext cx="3967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voleyball</a:t>
            </a:r>
            <a:r>
              <a:rPr lang="sr-Latn-C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teams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1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6000">
        <p14:switch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1780108"/>
          </a:xfrm>
        </p:spPr>
        <p:txBody>
          <a:bodyPr/>
          <a:lstStyle/>
          <a:p>
            <a:r>
              <a:rPr lang="sr-Latn-RS" dirty="0" smtClean="0"/>
              <a:t>Worked: Milena Radović </a:t>
            </a:r>
            <a:r>
              <a:rPr lang="sr-Latn-RS" dirty="0" smtClean="0">
                <a:sym typeface="Wingdings" pitchFamily="2" charset="2"/>
              </a:rPr>
              <a:t>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763000" cy="4419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sr-Latn-RS" dirty="0" smtClean="0"/>
              <a:t>Located in Europe,on the Balkan peninsual.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sr-Latn-RS" dirty="0" smtClean="0"/>
              <a:t>Area i</a:t>
            </a:r>
            <a:r>
              <a:rPr lang="en-US" dirty="0" err="1" smtClean="0"/>
              <a:t>ncluding</a:t>
            </a:r>
            <a:r>
              <a:rPr lang="en-US" dirty="0" smtClean="0"/>
              <a:t> Kosovo</a:t>
            </a:r>
            <a:r>
              <a:rPr lang="sr-Latn-RS" dirty="0" smtClean="0"/>
              <a:t> spikes 88,361</a:t>
            </a:r>
            <a:r>
              <a:rPr lang="sr-Latn-RS" baseline="0" dirty="0" smtClean="0"/>
              <a:t> km</a:t>
            </a:r>
            <a:r>
              <a:rPr lang="en-US" baseline="0" dirty="0" smtClean="0"/>
              <a:t> square</a:t>
            </a:r>
            <a:endParaRPr lang="sr-Latn-RS" baseline="30000" dirty="0" smtClean="0"/>
          </a:p>
          <a:p>
            <a:r>
              <a:rPr lang="en-US" dirty="0" smtClean="0"/>
              <a:t>Serbia is borders </a:t>
            </a:r>
            <a:r>
              <a:rPr lang="en-US" dirty="0" smtClean="0">
                <a:solidFill>
                  <a:srgbClr val="C00000"/>
                </a:solidFill>
              </a:rPr>
              <a:t>Hung</a:t>
            </a:r>
            <a:r>
              <a:rPr lang="sr-Latn-RS" dirty="0" smtClean="0">
                <a:solidFill>
                  <a:srgbClr val="C00000"/>
                </a:solidFill>
              </a:rPr>
              <a:t>ary</a:t>
            </a:r>
            <a:r>
              <a:rPr lang="en-US" dirty="0" smtClean="0"/>
              <a:t> to the north; 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Romania</a:t>
            </a:r>
            <a:r>
              <a:rPr lang="en-US" dirty="0" smtClean="0"/>
              <a:t> and </a:t>
            </a:r>
            <a:r>
              <a:rPr lang="en-US" dirty="0" smtClean="0">
                <a:solidFill>
                  <a:srgbClr val="C00000"/>
                </a:solidFill>
              </a:rPr>
              <a:t>Bulgaria</a:t>
            </a:r>
            <a:r>
              <a:rPr lang="en-US" dirty="0" smtClean="0"/>
              <a:t> to the east; 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Macedonia</a:t>
            </a:r>
            <a:r>
              <a:rPr lang="en-US" dirty="0" smtClean="0"/>
              <a:t> to the south;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Croatia</a:t>
            </a:r>
            <a:r>
              <a:rPr lang="en-US" dirty="0" smtClean="0"/>
              <a:t>, </a:t>
            </a:r>
            <a:r>
              <a:rPr lang="en-US" dirty="0" smtClean="0">
                <a:solidFill>
                  <a:srgbClr val="C00000"/>
                </a:solidFill>
              </a:rPr>
              <a:t>Bosnia and Herzegovina</a:t>
            </a:r>
            <a:r>
              <a:rPr lang="en-US" dirty="0" smtClean="0"/>
              <a:t>, and </a:t>
            </a:r>
            <a:r>
              <a:rPr lang="en-US" dirty="0" smtClean="0">
                <a:solidFill>
                  <a:srgbClr val="C00000"/>
                </a:solidFill>
              </a:rPr>
              <a:t>Montenegro</a:t>
            </a:r>
            <a:r>
              <a:rPr lang="en-US" dirty="0" smtClean="0"/>
              <a:t> to the west</a:t>
            </a:r>
            <a:r>
              <a:rPr lang="sr-Latn-RS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sr-Latn-RS" dirty="0"/>
              <a:t> </a:t>
            </a:r>
            <a:r>
              <a:rPr lang="sr-Latn-RS" dirty="0" smtClean="0"/>
              <a:t>Language: </a:t>
            </a:r>
            <a:r>
              <a:rPr lang="sr-Latn-RS" b="1" dirty="0" smtClean="0"/>
              <a:t>Serbian. </a:t>
            </a:r>
            <a:r>
              <a:rPr lang="sr-Latn-RS" dirty="0" smtClean="0"/>
              <a:t>We use </a:t>
            </a:r>
            <a:r>
              <a:rPr lang="en-US" b="1" dirty="0" smtClean="0">
                <a:hlinkClick r:id="rId2" action="ppaction://hlinksldjump"/>
              </a:rPr>
              <a:t>Cyrillic alphabet</a:t>
            </a:r>
            <a:r>
              <a:rPr lang="sr-Latn-CS" b="1" dirty="0" smtClean="0">
                <a:hlinkClick r:id="rId2" action="ppaction://hlinksldjump"/>
              </a:rPr>
              <a:t> </a:t>
            </a:r>
            <a:r>
              <a:rPr lang="sr-Latn-CS" dirty="0" smtClean="0"/>
              <a:t>and </a:t>
            </a:r>
            <a:r>
              <a:rPr lang="sr-Latn-CS" b="1" dirty="0" smtClean="0">
                <a:hlinkClick r:id="rId3" action="ppaction://hlinksldjump"/>
              </a:rPr>
              <a:t>Serbian Latin</a:t>
            </a:r>
            <a:endParaRPr lang="sr-Latn-RS" b="1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sr-Latn-RS" dirty="0" smtClean="0"/>
              <a:t>The capital of Serbia is </a:t>
            </a:r>
            <a:r>
              <a:rPr lang="sr-Latn-RS" u="sng" dirty="0" smtClean="0">
                <a:solidFill>
                  <a:srgbClr val="C00000"/>
                </a:solidFill>
                <a:hlinkClick r:id="rId4" action="ppaction://hlinksldjump"/>
              </a:rPr>
              <a:t>Belgrade</a:t>
            </a:r>
            <a:r>
              <a:rPr lang="sr-Latn-RS" dirty="0" smtClean="0"/>
              <a:t>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sr-Latn-RS" dirty="0" smtClean="0"/>
              <a:t>Religion is mostly </a:t>
            </a:r>
            <a:r>
              <a:rPr lang="sr-Latn-RS" dirty="0" smtClean="0"/>
              <a:t>Orthodox</a:t>
            </a:r>
            <a:r>
              <a:rPr lang="sr-Latn-RS" dirty="0" smtClean="0"/>
              <a:t>,</a:t>
            </a:r>
            <a:r>
              <a:rPr lang="en-US" dirty="0" smtClean="0"/>
              <a:t> </a:t>
            </a:r>
            <a:r>
              <a:rPr lang="sr-Latn-RS" dirty="0" smtClean="0"/>
              <a:t>little part Catholics and one little  </a:t>
            </a:r>
          </a:p>
          <a:p>
            <a:pPr marL="0" indent="0">
              <a:buNone/>
            </a:pPr>
            <a:r>
              <a:rPr lang="sr-Latn-RS" dirty="0"/>
              <a:t> </a:t>
            </a:r>
            <a:r>
              <a:rPr lang="sr-Latn-RS" dirty="0" smtClean="0"/>
              <a:t>    part is Muslims.</a:t>
            </a:r>
          </a:p>
          <a:p>
            <a:pPr>
              <a:buFont typeface="Wingdings" pitchFamily="2" charset="2"/>
              <a:buChar char="q"/>
            </a:pPr>
            <a:endParaRPr lang="sr-Latn-RS" baseline="30000" dirty="0" smtClean="0"/>
          </a:p>
          <a:p>
            <a:pPr marL="633222" indent="-514350"/>
            <a:endParaRPr lang="sr-Latn-RS" baseline="30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bg1"/>
                </a:solidFill>
              </a:rPr>
              <a:t>Something about Serbia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0">
        <p14:vortex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fbcdn-sphotos-h-a.akamaihd.net/hphotos-ak-ash3/t31.0-8/10014518_735342106498234_1058425668314660734_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388203"/>
            <a:ext cx="4423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Cyrillic alphabet</a:t>
            </a:r>
          </a:p>
        </p:txBody>
      </p:sp>
      <p:sp>
        <p:nvSpPr>
          <p:cNvPr id="5" name="Curved Left Arrow 4">
            <a:hlinkClick r:id="rId3" action="ppaction://hlinksldjump"/>
          </p:cNvPr>
          <p:cNvSpPr/>
          <p:nvPr/>
        </p:nvSpPr>
        <p:spPr>
          <a:xfrm>
            <a:off x="8153400" y="388203"/>
            <a:ext cx="457200" cy="7547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5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409591" cy="651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57200"/>
            <a:ext cx="24016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Serbian </a:t>
            </a:r>
            <a:r>
              <a:rPr lang="sr-Latn-C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latin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alphabet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rved Left Arrow 5">
            <a:hlinkClick r:id="rId3" action="ppaction://hlinksldjump"/>
          </p:cNvPr>
          <p:cNvSpPr/>
          <p:nvPr/>
        </p:nvSpPr>
        <p:spPr>
          <a:xfrm>
            <a:off x="381000" y="5715000"/>
            <a:ext cx="457200" cy="7547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bg1"/>
                </a:solidFill>
              </a:rPr>
              <a:t>The flag and coat of arms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upload.wikimedia.org/wikipedia/commons/thumb/9/96/Coat_of_arms_of_Serbia.svg/2000px-Coat_of_arms_of_Serbia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09875"/>
            <a:ext cx="3009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thumb/f/ff/Flag_of_Serbia.svg/2000px-Flag_of_Serbia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9" y="3057524"/>
            <a:ext cx="4552950" cy="303847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upload.wikimedia.org/wikipedia/commons/9/99/Sumadi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64"/>
            <a:ext cx="9133114" cy="68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6019800"/>
            <a:ext cx="3650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costume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626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prism isInverted="1"/>
        <p:sndAc>
          <p:stSnd>
            <p:snd r:embed="rId2" name="Uzicko Kolo 15s.wav"/>
          </p:stSnd>
        </p:sndAc>
      </p:transition>
    </mc:Choice>
    <mc:Fallback xmlns="">
      <p:transition spd="slow" advClick="0" advTm="15000">
        <p:fade/>
        <p:sndAc>
          <p:stSnd>
            <p:snd r:embed="rId4" name="Uzicko Kolo 15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00px-Belgrade_Montage.jpg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" y="228600"/>
            <a:ext cx="4800600" cy="6629400"/>
          </a:xfrm>
        </p:spPr>
      </p:pic>
      <p:pic>
        <p:nvPicPr>
          <p:cNvPr id="6" name="Content Placeholder 5" descr="100px-Small_Coat_of_Arms_Belgrade.svg.png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5638800" y="3048000"/>
            <a:ext cx="2911475" cy="3464655"/>
          </a:xfrm>
        </p:spPr>
      </p:pic>
      <p:sp>
        <p:nvSpPr>
          <p:cNvPr id="3" name="TextBox 2"/>
          <p:cNvSpPr txBox="1"/>
          <p:nvPr/>
        </p:nvSpPr>
        <p:spPr>
          <a:xfrm>
            <a:off x="5334000" y="304800"/>
            <a:ext cx="30226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BELGRADE</a:t>
            </a:r>
          </a:p>
          <a:p>
            <a:r>
              <a:rPr lang="sr-Latn-C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sr-Latn-C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BEOGRAD)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doors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90600"/>
            <a:ext cx="4267199" cy="5562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 </a:t>
            </a:r>
            <a:r>
              <a:rPr lang="sr-Latn-RS" sz="3200" dirty="0" smtClean="0"/>
              <a:t>I</a:t>
            </a:r>
            <a:r>
              <a:rPr lang="en-US" sz="3200" dirty="0" smtClean="0"/>
              <a:t>t is located at the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confluence of 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the </a:t>
            </a:r>
            <a:r>
              <a:rPr lang="en-US" sz="3200" dirty="0" smtClean="0">
                <a:hlinkClick r:id="rId3" tooltip="Sava"/>
              </a:rPr>
              <a:t>Sava</a:t>
            </a:r>
            <a:r>
              <a:rPr lang="en-US" sz="3200" dirty="0" smtClean="0"/>
              <a:t> and </a:t>
            </a:r>
          </a:p>
          <a:p>
            <a:r>
              <a:rPr lang="en-US" sz="3200" dirty="0" smtClean="0"/>
              <a:t>     </a:t>
            </a:r>
            <a:r>
              <a:rPr lang="en-US" sz="3200" dirty="0" smtClean="0">
                <a:hlinkClick r:id="rId4"/>
              </a:rPr>
              <a:t>Danube</a:t>
            </a:r>
            <a:r>
              <a:rPr lang="en-US" sz="3200" dirty="0" smtClean="0"/>
              <a:t> rivers</a:t>
            </a:r>
            <a:r>
              <a:rPr lang="sr-Latn-RS" sz="3200" dirty="0" smtClean="0"/>
              <a:t>.</a:t>
            </a:r>
            <a:endParaRPr lang="en-US" sz="3200" dirty="0" smtClean="0"/>
          </a:p>
          <a:p>
            <a:endParaRPr lang="sr-Latn-R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 The city has a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population of 1.23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million, while over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1.65 million people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live in its metro are</a:t>
            </a:r>
            <a:r>
              <a:rPr lang="sr-Latn-RS" sz="3200" dirty="0" smtClean="0"/>
              <a:t>.</a:t>
            </a:r>
            <a:r>
              <a:rPr lang="en-US" sz="3200" dirty="0" smtClean="0"/>
              <a:t> 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28600"/>
            <a:ext cx="4724400" cy="65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152400"/>
            <a:ext cx="2323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BELGRADE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blinds/>
      </p:transition>
    </mc:Choice>
    <mc:Fallback xmlns="">
      <p:transition spd="slow" advClick="0" advTm="12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381</TotalTime>
  <Words>264</Words>
  <Application>Microsoft Office PowerPoint</Application>
  <PresentationFormat>On-screen Show (4:3)</PresentationFormat>
  <Paragraphs>87</Paragraphs>
  <Slides>27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Wingdings</vt:lpstr>
      <vt:lpstr>Candara</vt:lpstr>
      <vt:lpstr>Bodoni MT</vt:lpstr>
      <vt:lpstr>Symbol</vt:lpstr>
      <vt:lpstr>Waveform</vt:lpstr>
      <vt:lpstr>Republic of Serbia</vt:lpstr>
      <vt:lpstr>PowerPoint Presentation</vt:lpstr>
      <vt:lpstr>Something about Serbia</vt:lpstr>
      <vt:lpstr>PowerPoint Presentation</vt:lpstr>
      <vt:lpstr>PowerPoint Presentation</vt:lpstr>
      <vt:lpstr>The flag and coat of arms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Mountains and lakes in Serbia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Sport in Serbia </vt:lpstr>
      <vt:lpstr>PowerPoint Presentation</vt:lpstr>
      <vt:lpstr>PowerPoint Presentation</vt:lpstr>
      <vt:lpstr>PowerPoint Presentation</vt:lpstr>
      <vt:lpstr>PowerPoint Presentation</vt:lpstr>
      <vt:lpstr>Worked: Milena Radović 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Serbia</dc:title>
  <dc:creator>Radovic</dc:creator>
  <cp:lastModifiedBy>Korisnik</cp:lastModifiedBy>
  <cp:revision>40</cp:revision>
  <dcterms:created xsi:type="dcterms:W3CDTF">2015-04-28T18:06:57Z</dcterms:created>
  <dcterms:modified xsi:type="dcterms:W3CDTF">2016-03-16T01:26:49Z</dcterms:modified>
</cp:coreProperties>
</file>