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60" r:id="rId4"/>
    <p:sldId id="259" r:id="rId5"/>
    <p:sldId id="290" r:id="rId6"/>
    <p:sldId id="258" r:id="rId7"/>
    <p:sldId id="262" r:id="rId8"/>
    <p:sldId id="261" r:id="rId9"/>
    <p:sldId id="281" r:id="rId10"/>
    <p:sldId id="282" r:id="rId11"/>
    <p:sldId id="280" r:id="rId12"/>
    <p:sldId id="263" r:id="rId13"/>
    <p:sldId id="264" r:id="rId14"/>
    <p:sldId id="265" r:id="rId15"/>
    <p:sldId id="266" r:id="rId16"/>
    <p:sldId id="267" r:id="rId17"/>
    <p:sldId id="268" r:id="rId18"/>
    <p:sldId id="269" r:id="rId19"/>
    <p:sldId id="270" r:id="rId20"/>
    <p:sldId id="273" r:id="rId21"/>
    <p:sldId id="274" r:id="rId22"/>
    <p:sldId id="276" r:id="rId23"/>
    <p:sldId id="277" r:id="rId24"/>
    <p:sldId id="278" r:id="rId25"/>
    <p:sldId id="279" r:id="rId26"/>
    <p:sldId id="283" r:id="rId27"/>
    <p:sldId id="284" r:id="rId28"/>
    <p:sldId id="291" r:id="rId29"/>
    <p:sldId id="292" r:id="rId30"/>
    <p:sldId id="285" r:id="rId31"/>
    <p:sldId id="293" r:id="rId32"/>
    <p:sldId id="286" r:id="rId33"/>
    <p:sldId id="294" r:id="rId34"/>
    <p:sldId id="287" r:id="rId35"/>
    <p:sldId id="295" r:id="rId36"/>
    <p:sldId id="296" r:id="rId37"/>
    <p:sldId id="297" r:id="rId38"/>
    <p:sldId id="288" r:id="rId39"/>
    <p:sldId id="298" r:id="rId40"/>
    <p:sldId id="299" r:id="rId41"/>
    <p:sldId id="301" r:id="rId42"/>
    <p:sldId id="289" r:id="rId43"/>
    <p:sldId id="302" r:id="rId44"/>
    <p:sldId id="303" r:id="rId45"/>
    <p:sldId id="304" r:id="rId46"/>
    <p:sldId id="30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362633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2112612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E4D02-0411-4573-B255-E4AF3B45E8B4}"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xmlns="" val="2716024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1009422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E4D02-0411-4573-B255-E4AF3B45E8B4}"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3164142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2417066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2921159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4154191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151001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2919186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3580634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201290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405081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3212906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378749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472943-F640-4DDA-BE5D-18FE86E10000}" type="datetimeFigureOut">
              <a:rPr lang="en-US" smtClean="0"/>
              <a:pPr/>
              <a:t>5/27/2021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1907721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472943-F640-4DDA-BE5D-18FE86E10000}" type="datetimeFigureOut">
              <a:rPr lang="en-US" smtClean="0"/>
              <a:pPr/>
              <a:t>5/27/2021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6E4D02-0411-4573-B255-E4AF3B45E8B4}" type="slidenum">
              <a:rPr lang="en-US" smtClean="0"/>
              <a:pPr/>
              <a:t>‹#›</a:t>
            </a:fld>
            <a:endParaRPr lang="en-US" dirty="0"/>
          </a:p>
        </p:txBody>
      </p:sp>
    </p:spTree>
    <p:extLst>
      <p:ext uri="{BB962C8B-B14F-4D97-AF65-F5344CB8AC3E}">
        <p14:creationId xmlns:p14="http://schemas.microsoft.com/office/powerpoint/2010/main" xmlns="" val="24687037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file:///D:\Metode_Matematice_in_Astronomie\elipse.mp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file:///D:\Metode_Matematice_in_Astronomie\twobody.m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p:txBody>
          <a:bodyPr/>
          <a:lstStyle/>
          <a:p>
            <a:r>
              <a:rPr lang="ro-RO" dirty="0" smtClean="0">
                <a:solidFill>
                  <a:schemeClr val="tx1"/>
                </a:solidFill>
              </a:rPr>
              <a:t>The laws of planet</a:t>
            </a:r>
            <a:r>
              <a:rPr lang="en-US" dirty="0" err="1" smtClean="0">
                <a:solidFill>
                  <a:schemeClr val="tx1"/>
                </a:solidFill>
              </a:rPr>
              <a:t>ary</a:t>
            </a:r>
            <a:r>
              <a:rPr lang="ro-RO" dirty="0" smtClean="0">
                <a:solidFill>
                  <a:schemeClr val="tx1"/>
                </a:solidFill>
              </a:rPr>
              <a:t> </a:t>
            </a:r>
            <a:r>
              <a:rPr lang="ro-RO" dirty="0">
                <a:solidFill>
                  <a:schemeClr val="tx1"/>
                </a:solidFill>
              </a:rPr>
              <a:t>m</a:t>
            </a:r>
            <a:r>
              <a:rPr lang="ro-RO" dirty="0" smtClean="0">
                <a:solidFill>
                  <a:schemeClr val="tx1"/>
                </a:solidFill>
              </a:rPr>
              <a:t>otion </a:t>
            </a:r>
            <a:endParaRPr lang="en-US" dirty="0">
              <a:solidFill>
                <a:schemeClr val="tx1"/>
              </a:solidFill>
            </a:endParaRPr>
          </a:p>
        </p:txBody>
      </p:sp>
      <p:sp>
        <p:nvSpPr>
          <p:cNvPr id="3" name="Subtitlu 2"/>
          <p:cNvSpPr>
            <a:spLocks noGrp="1"/>
          </p:cNvSpPr>
          <p:nvPr>
            <p:ph type="subTitle" idx="1"/>
          </p:nvPr>
        </p:nvSpPr>
        <p:spPr/>
        <p:txBody>
          <a:bodyPr/>
          <a:lstStyle/>
          <a:p>
            <a:pPr algn="r"/>
            <a:r>
              <a:rPr lang="ro-RO" dirty="0" smtClean="0"/>
              <a:t>		C</a:t>
            </a:r>
            <a:r>
              <a:rPr lang="en-US" dirty="0" err="1" smtClean="0"/>
              <a:t>arried</a:t>
            </a:r>
            <a:r>
              <a:rPr lang="en-US" dirty="0" smtClean="0"/>
              <a:t> </a:t>
            </a:r>
            <a:r>
              <a:rPr lang="en-US" dirty="0"/>
              <a:t>out </a:t>
            </a:r>
            <a:r>
              <a:rPr lang="en-US" dirty="0" smtClean="0"/>
              <a:t>by</a:t>
            </a:r>
            <a:r>
              <a:rPr lang="ro-RO" dirty="0" smtClean="0"/>
              <a:t> </a:t>
            </a:r>
            <a:r>
              <a:rPr lang="ro-RO" dirty="0" err="1" smtClean="0"/>
              <a:t>Pravăț</a:t>
            </a:r>
            <a:r>
              <a:rPr lang="ro-RO" dirty="0" smtClean="0"/>
              <a:t> Călin </a:t>
            </a:r>
            <a:r>
              <a:rPr lang="ro-RO" dirty="0" err="1" smtClean="0"/>
              <a:t>and</a:t>
            </a:r>
            <a:r>
              <a:rPr lang="ro-RO" dirty="0" smtClean="0"/>
              <a:t> Galeș Matei</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891496" y="808"/>
            <a:ext cx="1574558" cy="2613660"/>
          </a:xfrm>
          <a:prstGeom prst="rect">
            <a:avLst/>
          </a:prstGeom>
          <a:noFill/>
          <a:ln w="9525">
            <a:noFill/>
            <a:miter lim="800000"/>
            <a:headEnd/>
            <a:tailEnd/>
          </a:ln>
          <a:effectLst/>
        </p:spPr>
      </p:pic>
      <p:pic>
        <p:nvPicPr>
          <p:cNvPr id="4" name="Picture 3"/>
          <p:cNvPicPr>
            <a:picLocks noChangeAspect="1"/>
          </p:cNvPicPr>
          <p:nvPr/>
        </p:nvPicPr>
        <p:blipFill>
          <a:blip r:embed="rId3" cstate="print"/>
          <a:stretch>
            <a:fillRect/>
          </a:stretch>
        </p:blipFill>
        <p:spPr>
          <a:xfrm>
            <a:off x="0" y="5333787"/>
            <a:ext cx="4934639" cy="1524213"/>
          </a:xfrm>
          <a:prstGeom prst="rect">
            <a:avLst/>
          </a:prstGeom>
        </p:spPr>
      </p:pic>
      <p:sp>
        <p:nvSpPr>
          <p:cNvPr id="5" name="TextBox 4"/>
          <p:cNvSpPr txBox="1"/>
          <p:nvPr/>
        </p:nvSpPr>
        <p:spPr>
          <a:xfrm>
            <a:off x="7602512" y="5932257"/>
            <a:ext cx="4519819" cy="861774"/>
          </a:xfrm>
          <a:prstGeom prst="rect">
            <a:avLst/>
          </a:prstGeom>
          <a:noFill/>
        </p:spPr>
        <p:txBody>
          <a:bodyPr wrap="square" rtlCol="0">
            <a:spAutoFit/>
          </a:bodyPr>
          <a:lstStyle/>
          <a:p>
            <a:pPr algn="just"/>
            <a:r>
              <a:rPr lang="en-US" sz="1000" dirty="0"/>
              <a:t>"The European Commission support for the production of this publication does not constitute an endorsement of the contents which reflects the views only of the authors, and the National Agency and Commission cannot be held responsible for any use which may be made of the information contained therein".</a:t>
            </a:r>
            <a:endParaRPr lang="ro-RO" sz="1000" dirty="0"/>
          </a:p>
        </p:txBody>
      </p:sp>
    </p:spTree>
    <p:extLst>
      <p:ext uri="{BB962C8B-B14F-4D97-AF65-F5344CB8AC3E}">
        <p14:creationId xmlns:p14="http://schemas.microsoft.com/office/powerpoint/2010/main" xmlns="" val="3770303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797666" y="504825"/>
            <a:ext cx="8596668" cy="1320800"/>
          </a:xfrm>
        </p:spPr>
        <p:txBody>
          <a:bodyPr/>
          <a:lstStyle/>
          <a:p>
            <a:pPr algn="ctr"/>
            <a:r>
              <a:rPr lang="en-GB" dirty="0" smtClean="0">
                <a:solidFill>
                  <a:schemeClr val="tx1"/>
                </a:solidFill>
              </a:rPr>
              <a:t>Deferent</a:t>
            </a:r>
            <a:r>
              <a:rPr lang="ro-RO" dirty="0" smtClean="0">
                <a:solidFill>
                  <a:schemeClr val="tx1"/>
                </a:solidFill>
              </a:rPr>
              <a:t> </a:t>
            </a:r>
            <a:r>
              <a:rPr lang="ro-RO" dirty="0" err="1" smtClean="0">
                <a:solidFill>
                  <a:schemeClr val="tx1"/>
                </a:solidFill>
              </a:rPr>
              <a:t>and</a:t>
            </a:r>
            <a:r>
              <a:rPr lang="ro-RO" dirty="0" smtClean="0">
                <a:solidFill>
                  <a:schemeClr val="tx1"/>
                </a:solidFill>
              </a:rPr>
              <a:t> </a:t>
            </a:r>
            <a:r>
              <a:rPr lang="en-GB" dirty="0">
                <a:solidFill>
                  <a:schemeClr val="tx1"/>
                </a:solidFill>
              </a:rPr>
              <a:t>epicycle</a:t>
            </a:r>
            <a:endParaRPr lang="en-US" dirty="0">
              <a:solidFill>
                <a:schemeClr val="tx1"/>
              </a:solidFill>
            </a:endParaRPr>
          </a:p>
        </p:txBody>
      </p:sp>
      <p:sp>
        <p:nvSpPr>
          <p:cNvPr id="3" name="Substituent conținut 2"/>
          <p:cNvSpPr>
            <a:spLocks noGrp="1"/>
          </p:cNvSpPr>
          <p:nvPr>
            <p:ph idx="1"/>
          </p:nvPr>
        </p:nvSpPr>
        <p:spPr>
          <a:xfrm>
            <a:off x="838200" y="1825625"/>
            <a:ext cx="10515600" cy="883708"/>
          </a:xfrm>
        </p:spPr>
        <p:txBody>
          <a:bodyPr>
            <a:normAutofit/>
          </a:bodyPr>
          <a:lstStyle/>
          <a:p>
            <a:r>
              <a:rPr lang="en-GB" dirty="0" smtClean="0"/>
              <a:t>The </a:t>
            </a:r>
            <a:r>
              <a:rPr lang="en-GB" dirty="0"/>
              <a:t>equant is the point from which each body sweeps out equal angles along the deferent in equal times. The centre of the deferent is midway between the equant and Earth.</a:t>
            </a: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48018" y="3084945"/>
            <a:ext cx="3495964" cy="3495964"/>
          </a:xfrm>
          <a:prstGeom prst="rect">
            <a:avLst/>
          </a:prstGeom>
        </p:spPr>
      </p:pic>
    </p:spTree>
    <p:extLst>
      <p:ext uri="{BB962C8B-B14F-4D97-AF65-F5344CB8AC3E}">
        <p14:creationId xmlns:p14="http://schemas.microsoft.com/office/powerpoint/2010/main" xmlns="" val="2513258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534429" y="522515"/>
            <a:ext cx="8596668" cy="1320800"/>
          </a:xfrm>
        </p:spPr>
        <p:txBody>
          <a:bodyPr/>
          <a:lstStyle/>
          <a:p>
            <a:pPr algn="ctr"/>
            <a:r>
              <a:rPr lang="ro-RO" dirty="0" smtClean="0">
                <a:solidFill>
                  <a:schemeClr val="tx1"/>
                </a:solidFill>
              </a:rPr>
              <a:t>The </a:t>
            </a:r>
            <a:r>
              <a:rPr lang="en-US" dirty="0" smtClean="0">
                <a:solidFill>
                  <a:schemeClr val="tx1"/>
                </a:solidFill>
              </a:rPr>
              <a:t>geocentric </a:t>
            </a:r>
            <a:r>
              <a:rPr lang="en-US" dirty="0">
                <a:solidFill>
                  <a:schemeClr val="tx1"/>
                </a:solidFill>
              </a:rPr>
              <a:t>system</a:t>
            </a:r>
          </a:p>
        </p:txBody>
      </p:sp>
      <p:sp>
        <p:nvSpPr>
          <p:cNvPr id="3" name="Substituent conținut 2"/>
          <p:cNvSpPr>
            <a:spLocks noGrp="1"/>
          </p:cNvSpPr>
          <p:nvPr>
            <p:ph idx="1"/>
          </p:nvPr>
        </p:nvSpPr>
        <p:spPr/>
        <p:txBody>
          <a:bodyPr>
            <a:normAutofit/>
          </a:bodyPr>
          <a:lstStyle/>
          <a:p>
            <a:r>
              <a:rPr lang="en-GB" dirty="0"/>
              <a:t>In the 4th century BC, two influential Greek philosophers, Plato and his student Aristotle, wrote works based on the geocentric model. </a:t>
            </a: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40727" y="2866816"/>
            <a:ext cx="4747512" cy="3384124"/>
          </a:xfrm>
          <a:prstGeom prst="rect">
            <a:avLst/>
          </a:prstGeom>
        </p:spPr>
      </p:pic>
      <p:sp>
        <p:nvSpPr>
          <p:cNvPr id="5" name="CasetăText 4"/>
          <p:cNvSpPr txBox="1"/>
          <p:nvPr/>
        </p:nvSpPr>
        <p:spPr>
          <a:xfrm>
            <a:off x="3740727" y="6050290"/>
            <a:ext cx="4184073" cy="523220"/>
          </a:xfrm>
          <a:prstGeom prst="rect">
            <a:avLst/>
          </a:prstGeom>
          <a:noFill/>
        </p:spPr>
        <p:txBody>
          <a:bodyPr wrap="square" rtlCol="0">
            <a:spAutoFit/>
          </a:bodyPr>
          <a:lstStyle/>
          <a:p>
            <a:r>
              <a:rPr lang="en-GB" sz="1400" dirty="0"/>
              <a:t>Illustration of Anaximander's models of the universe. On the left, summer; on the right, winter.</a:t>
            </a:r>
            <a:endParaRPr lang="en-US" sz="1400" dirty="0"/>
          </a:p>
        </p:txBody>
      </p:sp>
    </p:spTree>
    <p:extLst>
      <p:ext uri="{BB962C8B-B14F-4D97-AF65-F5344CB8AC3E}">
        <p14:creationId xmlns:p14="http://schemas.microsoft.com/office/powerpoint/2010/main" xmlns="" val="1410396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797666" y="504825"/>
            <a:ext cx="8596668" cy="1320800"/>
          </a:xfrm>
        </p:spPr>
        <p:txBody>
          <a:bodyPr/>
          <a:lstStyle/>
          <a:p>
            <a:pPr algn="ctr"/>
            <a:r>
              <a:rPr lang="ro-RO" dirty="0" smtClean="0">
                <a:solidFill>
                  <a:schemeClr val="tx1"/>
                </a:solidFill>
              </a:rPr>
              <a:t>Nicolaus </a:t>
            </a:r>
            <a:r>
              <a:rPr lang="ro-RO" dirty="0" err="1" smtClean="0">
                <a:solidFill>
                  <a:schemeClr val="tx1"/>
                </a:solidFill>
              </a:rPr>
              <a:t>Copernicus</a:t>
            </a:r>
            <a:endParaRPr lang="en-US" dirty="0">
              <a:solidFill>
                <a:schemeClr val="tx1"/>
              </a:solidFill>
            </a:endParaRPr>
          </a:p>
        </p:txBody>
      </p:sp>
      <p:sp>
        <p:nvSpPr>
          <p:cNvPr id="3" name="Substituent conținut 2"/>
          <p:cNvSpPr>
            <a:spLocks noGrp="1"/>
          </p:cNvSpPr>
          <p:nvPr>
            <p:ph idx="1"/>
          </p:nvPr>
        </p:nvSpPr>
        <p:spPr>
          <a:xfrm>
            <a:off x="838200" y="1825625"/>
            <a:ext cx="10515600" cy="807508"/>
          </a:xfrm>
        </p:spPr>
        <p:txBody>
          <a:bodyPr>
            <a:noAutofit/>
          </a:bodyPr>
          <a:lstStyle/>
          <a:p>
            <a:pPr algn="just"/>
            <a:r>
              <a:rPr lang="en-US" b="1" dirty="0"/>
              <a:t>Nicolaus Copernicus</a:t>
            </a:r>
            <a:r>
              <a:rPr lang="ro-RO" b="1" dirty="0"/>
              <a:t> </a:t>
            </a:r>
            <a:r>
              <a:rPr lang="ro-RO" dirty="0"/>
              <a:t>(</a:t>
            </a:r>
            <a:r>
              <a:rPr lang="en-GB" dirty="0"/>
              <a:t>19 February 1473 – 24 May 1543) was a Renaissance-era mathematician, astronomer, and Catholic canon who formulated a model of the universe that placed the Sun rather than Earth at its </a:t>
            </a:r>
            <a:r>
              <a:rPr lang="en-GB" dirty="0" err="1"/>
              <a:t>center</a:t>
            </a:r>
            <a:r>
              <a:rPr lang="en-GB" dirty="0"/>
              <a:t>. </a:t>
            </a: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96145" y="3293533"/>
            <a:ext cx="4599710" cy="3066474"/>
          </a:xfrm>
          <a:prstGeom prst="rect">
            <a:avLst/>
          </a:prstGeom>
        </p:spPr>
      </p:pic>
    </p:spTree>
    <p:extLst>
      <p:ext uri="{BB962C8B-B14F-4D97-AF65-F5344CB8AC3E}">
        <p14:creationId xmlns:p14="http://schemas.microsoft.com/office/powerpoint/2010/main" xmlns="" val="3479951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797666" y="504825"/>
            <a:ext cx="8596668" cy="1320800"/>
          </a:xfrm>
        </p:spPr>
        <p:txBody>
          <a:bodyPr/>
          <a:lstStyle/>
          <a:p>
            <a:pPr algn="ctr"/>
            <a:r>
              <a:rPr lang="ro-RO" dirty="0" smtClean="0">
                <a:solidFill>
                  <a:schemeClr val="tx1"/>
                </a:solidFill>
              </a:rPr>
              <a:t>Heliocentric </a:t>
            </a:r>
            <a:r>
              <a:rPr lang="ro-RO" dirty="0" err="1" smtClean="0">
                <a:solidFill>
                  <a:schemeClr val="tx1"/>
                </a:solidFill>
              </a:rPr>
              <a:t>system</a:t>
            </a:r>
            <a:endParaRPr lang="en-US" dirty="0">
              <a:solidFill>
                <a:schemeClr val="tx1"/>
              </a:solidFill>
            </a:endParaRPr>
          </a:p>
        </p:txBody>
      </p:sp>
      <p:sp>
        <p:nvSpPr>
          <p:cNvPr id="3" name="Substituent conținut 2"/>
          <p:cNvSpPr>
            <a:spLocks noGrp="1"/>
          </p:cNvSpPr>
          <p:nvPr>
            <p:ph idx="1"/>
          </p:nvPr>
        </p:nvSpPr>
        <p:spPr>
          <a:xfrm>
            <a:off x="838200" y="1825625"/>
            <a:ext cx="10515600" cy="655108"/>
          </a:xfrm>
        </p:spPr>
        <p:txBody>
          <a:bodyPr>
            <a:normAutofit/>
          </a:bodyPr>
          <a:lstStyle/>
          <a:p>
            <a:r>
              <a:rPr lang="en-GB" b="1" dirty="0" err="1" smtClean="0"/>
              <a:t>Heliocentrism</a:t>
            </a:r>
            <a:r>
              <a:rPr lang="en-GB" dirty="0"/>
              <a:t> is the astronomical model in which the Earth and planets revolve around the Sun at the </a:t>
            </a:r>
            <a:r>
              <a:rPr lang="en-GB" dirty="0" err="1"/>
              <a:t>center</a:t>
            </a:r>
            <a:r>
              <a:rPr lang="en-GB" dirty="0"/>
              <a:t> of the Universe</a:t>
            </a:r>
            <a:r>
              <a:rPr lang="en-GB" dirty="0" smtClean="0"/>
              <a:t>.</a:t>
            </a:r>
            <a:r>
              <a:rPr lang="en-GB" dirty="0"/>
              <a:t> </a:t>
            </a: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01830" y="2937933"/>
            <a:ext cx="5588340" cy="3143441"/>
          </a:xfrm>
          <a:prstGeom prst="rect">
            <a:avLst/>
          </a:prstGeom>
        </p:spPr>
      </p:pic>
    </p:spTree>
    <p:extLst>
      <p:ext uri="{BB962C8B-B14F-4D97-AF65-F5344CB8AC3E}">
        <p14:creationId xmlns:p14="http://schemas.microsoft.com/office/powerpoint/2010/main" xmlns="" val="2541776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797665" y="426720"/>
            <a:ext cx="8596668" cy="1320800"/>
          </a:xfrm>
        </p:spPr>
        <p:txBody>
          <a:bodyPr/>
          <a:lstStyle/>
          <a:p>
            <a:pPr algn="ctr"/>
            <a:r>
              <a:rPr lang="ro-RO" dirty="0" smtClean="0">
                <a:solidFill>
                  <a:schemeClr val="tx1"/>
                </a:solidFill>
              </a:rPr>
              <a:t>Heliocentrism</a:t>
            </a:r>
            <a:endParaRPr lang="en-US" dirty="0">
              <a:solidFill>
                <a:schemeClr val="tx1"/>
              </a:solidFill>
            </a:endParaRPr>
          </a:p>
        </p:txBody>
      </p:sp>
      <p:sp>
        <p:nvSpPr>
          <p:cNvPr id="3" name="Substituent conținut 2"/>
          <p:cNvSpPr>
            <a:spLocks noGrp="1"/>
          </p:cNvSpPr>
          <p:nvPr>
            <p:ph idx="1"/>
          </p:nvPr>
        </p:nvSpPr>
        <p:spPr>
          <a:xfrm>
            <a:off x="838200" y="1825625"/>
            <a:ext cx="10515600" cy="959908"/>
          </a:xfrm>
        </p:spPr>
        <p:txBody>
          <a:bodyPr>
            <a:normAutofit/>
          </a:bodyPr>
          <a:lstStyle/>
          <a:p>
            <a:r>
              <a:rPr lang="en-GB" dirty="0" smtClean="0"/>
              <a:t>In mathematical astronomy, computational models of </a:t>
            </a:r>
            <a:r>
              <a:rPr lang="en-GB" dirty="0" err="1" smtClean="0"/>
              <a:t>heliocentrism</a:t>
            </a:r>
            <a:r>
              <a:rPr lang="en-GB" dirty="0" smtClean="0"/>
              <a:t> involve mathematical computing systems related to a heliocentric model and in which the positions of planets can be calculated. </a:t>
            </a: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84873" y="3098008"/>
            <a:ext cx="6022253" cy="2988756"/>
          </a:xfrm>
          <a:prstGeom prst="rect">
            <a:avLst/>
          </a:prstGeom>
        </p:spPr>
      </p:pic>
    </p:spTree>
    <p:extLst>
      <p:ext uri="{BB962C8B-B14F-4D97-AF65-F5344CB8AC3E}">
        <p14:creationId xmlns:p14="http://schemas.microsoft.com/office/powerpoint/2010/main" xmlns="" val="3678213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797665" y="609600"/>
            <a:ext cx="8596668" cy="1320800"/>
          </a:xfrm>
        </p:spPr>
        <p:txBody>
          <a:bodyPr/>
          <a:lstStyle/>
          <a:p>
            <a:pPr algn="ctr"/>
            <a:r>
              <a:rPr lang="en-US" dirty="0" err="1">
                <a:solidFill>
                  <a:schemeClr val="tx1"/>
                </a:solidFill>
              </a:rPr>
              <a:t>Tycho</a:t>
            </a:r>
            <a:r>
              <a:rPr lang="en-US" dirty="0">
                <a:solidFill>
                  <a:schemeClr val="tx1"/>
                </a:solidFill>
              </a:rPr>
              <a:t> Brahe</a:t>
            </a:r>
          </a:p>
        </p:txBody>
      </p:sp>
      <p:sp>
        <p:nvSpPr>
          <p:cNvPr id="3" name="Substituent conținut 2"/>
          <p:cNvSpPr>
            <a:spLocks noGrp="1"/>
          </p:cNvSpPr>
          <p:nvPr>
            <p:ph idx="1"/>
          </p:nvPr>
        </p:nvSpPr>
        <p:spPr>
          <a:xfrm>
            <a:off x="838200" y="1825625"/>
            <a:ext cx="10515600" cy="629708"/>
          </a:xfrm>
        </p:spPr>
        <p:txBody>
          <a:bodyPr>
            <a:noAutofit/>
          </a:bodyPr>
          <a:lstStyle/>
          <a:p>
            <a:r>
              <a:rPr lang="en-US" b="1" dirty="0" err="1"/>
              <a:t>Tycho</a:t>
            </a:r>
            <a:r>
              <a:rPr lang="en-US" b="1" dirty="0"/>
              <a:t> </a:t>
            </a:r>
            <a:r>
              <a:rPr lang="en-US" b="1" dirty="0" smtClean="0"/>
              <a:t>Brahe</a:t>
            </a:r>
            <a:r>
              <a:rPr lang="ro-RO" b="1" dirty="0" smtClean="0"/>
              <a:t> </a:t>
            </a:r>
            <a:r>
              <a:rPr lang="ro-RO" dirty="0"/>
              <a:t>(</a:t>
            </a:r>
            <a:r>
              <a:rPr lang="en-GB" dirty="0" smtClean="0"/>
              <a:t>14 </a:t>
            </a:r>
            <a:r>
              <a:rPr lang="en-GB" dirty="0"/>
              <a:t>December 1546 – 24 October 1601) was a Danish nobleman, astronomer, and writer known for his accurate and comprehensive astronomical </a:t>
            </a:r>
            <a:r>
              <a:rPr lang="en-GB" dirty="0" smtClean="0"/>
              <a:t>observations</a:t>
            </a:r>
            <a:r>
              <a:rPr lang="ro-RO" dirty="0" smtClean="0"/>
              <a:t>.</a:t>
            </a: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46487" y="2862777"/>
            <a:ext cx="4899025" cy="3379707"/>
          </a:xfrm>
          <a:prstGeom prst="rect">
            <a:avLst/>
          </a:prstGeom>
        </p:spPr>
      </p:pic>
    </p:spTree>
    <p:extLst>
      <p:ext uri="{BB962C8B-B14F-4D97-AF65-F5344CB8AC3E}">
        <p14:creationId xmlns:p14="http://schemas.microsoft.com/office/powerpoint/2010/main" xmlns="" val="658337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356602" y="391886"/>
            <a:ext cx="8596668" cy="1320800"/>
          </a:xfrm>
        </p:spPr>
        <p:txBody>
          <a:bodyPr/>
          <a:lstStyle/>
          <a:p>
            <a:pPr algn="ctr"/>
            <a:r>
              <a:rPr lang="en-US" dirty="0" err="1">
                <a:solidFill>
                  <a:schemeClr val="tx1"/>
                </a:solidFill>
              </a:rPr>
              <a:t>Tycho</a:t>
            </a:r>
            <a:r>
              <a:rPr lang="en-US" dirty="0">
                <a:solidFill>
                  <a:schemeClr val="tx1"/>
                </a:solidFill>
              </a:rPr>
              <a:t> Brahe's discoveries</a:t>
            </a:r>
          </a:p>
        </p:txBody>
      </p:sp>
      <p:sp>
        <p:nvSpPr>
          <p:cNvPr id="3" name="Substituent conținut 2"/>
          <p:cNvSpPr>
            <a:spLocks noGrp="1"/>
          </p:cNvSpPr>
          <p:nvPr>
            <p:ph idx="1"/>
          </p:nvPr>
        </p:nvSpPr>
        <p:spPr>
          <a:xfrm>
            <a:off x="1007533" y="3039532"/>
            <a:ext cx="3299403" cy="512763"/>
          </a:xfrm>
        </p:spPr>
        <p:txBody>
          <a:bodyPr>
            <a:noAutofit/>
          </a:bodyPr>
          <a:lstStyle/>
          <a:p>
            <a:pPr marL="0" indent="0">
              <a:buNone/>
            </a:pPr>
            <a:r>
              <a:rPr lang="en-US" dirty="0" err="1"/>
              <a:t>Tycho</a:t>
            </a:r>
            <a:r>
              <a:rPr lang="en-US" dirty="0"/>
              <a:t> Brahe's quadrant</a:t>
            </a:r>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4939" y="1492588"/>
            <a:ext cx="3468832" cy="4625108"/>
          </a:xfrm>
          <a:prstGeom prst="rect">
            <a:avLst/>
          </a:prstGeom>
        </p:spPr>
      </p:pic>
    </p:spTree>
    <p:extLst>
      <p:ext uri="{BB962C8B-B14F-4D97-AF65-F5344CB8AC3E}">
        <p14:creationId xmlns:p14="http://schemas.microsoft.com/office/powerpoint/2010/main" xmlns="" val="63126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797666" y="504825"/>
            <a:ext cx="8596668" cy="1320800"/>
          </a:xfrm>
        </p:spPr>
        <p:txBody>
          <a:bodyPr/>
          <a:lstStyle/>
          <a:p>
            <a:pPr algn="ctr"/>
            <a:r>
              <a:rPr lang="ro-RO" dirty="0" smtClean="0">
                <a:solidFill>
                  <a:schemeClr val="tx1"/>
                </a:solidFill>
              </a:rPr>
              <a:t>E</a:t>
            </a:r>
            <a:r>
              <a:rPr lang="en-US" dirty="0" err="1" smtClean="0">
                <a:solidFill>
                  <a:schemeClr val="tx1"/>
                </a:solidFill>
              </a:rPr>
              <a:t>phemerides</a:t>
            </a:r>
            <a:r>
              <a:rPr lang="en-US" dirty="0" smtClean="0">
                <a:solidFill>
                  <a:schemeClr val="tx1"/>
                </a:solidFill>
              </a:rPr>
              <a:t> </a:t>
            </a:r>
            <a:r>
              <a:rPr lang="en-US" dirty="0">
                <a:solidFill>
                  <a:schemeClr val="tx1"/>
                </a:solidFill>
              </a:rPr>
              <a:t>of the planets</a:t>
            </a:r>
          </a:p>
        </p:txBody>
      </p:sp>
      <p:sp>
        <p:nvSpPr>
          <p:cNvPr id="3" name="Substituent conținut 2"/>
          <p:cNvSpPr>
            <a:spLocks noGrp="1"/>
          </p:cNvSpPr>
          <p:nvPr>
            <p:ph idx="1"/>
          </p:nvPr>
        </p:nvSpPr>
        <p:spPr>
          <a:xfrm>
            <a:off x="838200" y="1825625"/>
            <a:ext cx="10515600" cy="934508"/>
          </a:xfrm>
        </p:spPr>
        <p:txBody>
          <a:bodyPr>
            <a:normAutofit/>
          </a:bodyPr>
          <a:lstStyle/>
          <a:p>
            <a:pPr algn="just"/>
            <a:r>
              <a:rPr lang="en-GB" dirty="0"/>
              <a:t>In astronomy and celestial navigation, an </a:t>
            </a:r>
            <a:r>
              <a:rPr lang="en-GB" b="1" dirty="0" smtClean="0"/>
              <a:t>ephemeris</a:t>
            </a:r>
            <a:r>
              <a:rPr lang="ro-RO" b="1" dirty="0" smtClean="0"/>
              <a:t> </a:t>
            </a:r>
            <a:r>
              <a:rPr lang="en-GB" dirty="0" smtClean="0"/>
              <a:t>gives </a:t>
            </a:r>
            <a:r>
              <a:rPr lang="en-GB" dirty="0"/>
              <a:t>the trajectory of naturally occurring astronomical objects as well as artificial satellites in the sky</a:t>
            </a:r>
            <a:r>
              <a:rPr lang="en-GB" dirty="0" smtClean="0"/>
              <a:t>, </a:t>
            </a:r>
            <a:r>
              <a:rPr lang="en-GB" dirty="0"/>
              <a:t>the position (and possibly velocity) over time</a:t>
            </a:r>
            <a:r>
              <a:rPr lang="en-GB" dirty="0" smtClean="0"/>
              <a:t>.</a:t>
            </a: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11963" y="3000422"/>
            <a:ext cx="3168074" cy="3168074"/>
          </a:xfrm>
          <a:prstGeom prst="rect">
            <a:avLst/>
          </a:prstGeom>
        </p:spPr>
      </p:pic>
      <p:sp>
        <p:nvSpPr>
          <p:cNvPr id="5" name="CasetăText 4"/>
          <p:cNvSpPr txBox="1"/>
          <p:nvPr/>
        </p:nvSpPr>
        <p:spPr>
          <a:xfrm>
            <a:off x="1489363" y="3533294"/>
            <a:ext cx="2447637" cy="369332"/>
          </a:xfrm>
          <a:prstGeom prst="rect">
            <a:avLst/>
          </a:prstGeom>
          <a:noFill/>
        </p:spPr>
        <p:txBody>
          <a:bodyPr wrap="square" rtlCol="0">
            <a:spAutoFit/>
          </a:bodyPr>
          <a:lstStyle/>
          <a:p>
            <a:r>
              <a:rPr lang="ro-RO" dirty="0" err="1" smtClean="0"/>
              <a:t>Ephemerals</a:t>
            </a:r>
            <a:r>
              <a:rPr lang="ro-RO" dirty="0" smtClean="0"/>
              <a:t> </a:t>
            </a:r>
            <a:r>
              <a:rPr lang="ro-RO" dirty="0" err="1" smtClean="0"/>
              <a:t>March</a:t>
            </a:r>
            <a:r>
              <a:rPr lang="ro-RO" dirty="0" smtClean="0"/>
              <a:t> 2025</a:t>
            </a:r>
            <a:endParaRPr lang="en-US" dirty="0"/>
          </a:p>
        </p:txBody>
      </p:sp>
    </p:spTree>
    <p:extLst>
      <p:ext uri="{BB962C8B-B14F-4D97-AF65-F5344CB8AC3E}">
        <p14:creationId xmlns:p14="http://schemas.microsoft.com/office/powerpoint/2010/main" xmlns="" val="234198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797666" y="644434"/>
            <a:ext cx="8596668" cy="1320800"/>
          </a:xfrm>
        </p:spPr>
        <p:txBody>
          <a:bodyPr/>
          <a:lstStyle/>
          <a:p>
            <a:pPr algn="ctr"/>
            <a:r>
              <a:rPr lang="en-US" dirty="0">
                <a:solidFill>
                  <a:schemeClr val="tx1"/>
                </a:solidFill>
              </a:rPr>
              <a:t>The Rudolphine Tables</a:t>
            </a:r>
          </a:p>
        </p:txBody>
      </p:sp>
      <p:sp>
        <p:nvSpPr>
          <p:cNvPr id="3" name="Substituent conținut 2"/>
          <p:cNvSpPr>
            <a:spLocks noGrp="1"/>
          </p:cNvSpPr>
          <p:nvPr>
            <p:ph idx="1"/>
          </p:nvPr>
        </p:nvSpPr>
        <p:spPr>
          <a:xfrm>
            <a:off x="838200" y="1825625"/>
            <a:ext cx="10515600" cy="595842"/>
          </a:xfrm>
        </p:spPr>
        <p:txBody>
          <a:bodyPr>
            <a:noAutofit/>
          </a:bodyPr>
          <a:lstStyle/>
          <a:p>
            <a:r>
              <a:rPr lang="en-GB" dirty="0"/>
              <a:t>The </a:t>
            </a:r>
            <a:r>
              <a:rPr lang="en-GB" b="1" i="1" dirty="0"/>
              <a:t>Rudolphine Tables</a:t>
            </a:r>
            <a:r>
              <a:rPr lang="en-GB" dirty="0"/>
              <a:t> </a:t>
            </a:r>
            <a:r>
              <a:rPr lang="en-GB" dirty="0" smtClean="0"/>
              <a:t>consist </a:t>
            </a:r>
            <a:r>
              <a:rPr lang="en-GB" dirty="0"/>
              <a:t>of a star catalogue and planetary tables published by Johannes Kepler in 1627, using observational data collected by </a:t>
            </a:r>
            <a:r>
              <a:rPr lang="en-GB" dirty="0" err="1"/>
              <a:t>Tycho</a:t>
            </a:r>
            <a:r>
              <a:rPr lang="en-GB" dirty="0"/>
              <a:t> Brahe (1546–1601). </a:t>
            </a:r>
            <a:endParaRPr lang="en-US" dirty="0"/>
          </a:p>
        </p:txBody>
      </p:sp>
      <p:pic>
        <p:nvPicPr>
          <p:cNvPr id="5" name="I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71109" y="2681624"/>
            <a:ext cx="5649782" cy="3292764"/>
          </a:xfrm>
          <a:prstGeom prst="rect">
            <a:avLst/>
          </a:prstGeom>
        </p:spPr>
      </p:pic>
    </p:spTree>
    <p:extLst>
      <p:ext uri="{BB962C8B-B14F-4D97-AF65-F5344CB8AC3E}">
        <p14:creationId xmlns:p14="http://schemas.microsoft.com/office/powerpoint/2010/main" xmlns="" val="1516705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797666" y="691760"/>
            <a:ext cx="8596668" cy="1320800"/>
          </a:xfrm>
        </p:spPr>
        <p:txBody>
          <a:bodyPr/>
          <a:lstStyle/>
          <a:p>
            <a:pPr algn="ctr"/>
            <a:r>
              <a:rPr lang="ro-RO" dirty="0" smtClean="0">
                <a:solidFill>
                  <a:schemeClr val="tx1"/>
                </a:solidFill>
              </a:rPr>
              <a:t>The </a:t>
            </a:r>
            <a:r>
              <a:rPr lang="ro-RO" dirty="0" err="1" smtClean="0">
                <a:solidFill>
                  <a:schemeClr val="tx1"/>
                </a:solidFill>
              </a:rPr>
              <a:t>Harmony</a:t>
            </a:r>
            <a:r>
              <a:rPr lang="ro-RO" dirty="0" smtClean="0">
                <a:solidFill>
                  <a:schemeClr val="tx1"/>
                </a:solidFill>
              </a:rPr>
              <a:t> of </a:t>
            </a:r>
            <a:r>
              <a:rPr lang="ro-RO" dirty="0" err="1" smtClean="0">
                <a:solidFill>
                  <a:schemeClr val="tx1"/>
                </a:solidFill>
              </a:rPr>
              <a:t>the</a:t>
            </a:r>
            <a:r>
              <a:rPr lang="ro-RO" dirty="0" smtClean="0">
                <a:solidFill>
                  <a:schemeClr val="tx1"/>
                </a:solidFill>
              </a:rPr>
              <a:t> World</a:t>
            </a:r>
            <a:endParaRPr lang="en-US" dirty="0">
              <a:solidFill>
                <a:schemeClr val="tx1"/>
              </a:solidFill>
            </a:endParaRPr>
          </a:p>
        </p:txBody>
      </p:sp>
      <p:sp>
        <p:nvSpPr>
          <p:cNvPr id="3" name="Substituent conținut 2"/>
          <p:cNvSpPr>
            <a:spLocks noGrp="1"/>
          </p:cNvSpPr>
          <p:nvPr>
            <p:ph idx="1"/>
          </p:nvPr>
        </p:nvSpPr>
        <p:spPr>
          <a:xfrm>
            <a:off x="838200" y="1825625"/>
            <a:ext cx="10515600" cy="373870"/>
          </a:xfrm>
        </p:spPr>
        <p:txBody>
          <a:bodyPr>
            <a:normAutofit/>
          </a:bodyPr>
          <a:lstStyle/>
          <a:p>
            <a:r>
              <a:rPr lang="en-GB" b="1" i="1" dirty="0" err="1"/>
              <a:t>Harmonices</a:t>
            </a:r>
            <a:r>
              <a:rPr lang="en-GB" b="1" i="1" dirty="0"/>
              <a:t> </a:t>
            </a:r>
            <a:r>
              <a:rPr lang="en-GB" b="1" i="1" dirty="0" smtClean="0"/>
              <a:t>Mundi</a:t>
            </a:r>
            <a:r>
              <a:rPr lang="en-GB" dirty="0" smtClean="0"/>
              <a:t> (Latin</a:t>
            </a:r>
            <a:r>
              <a:rPr lang="en-GB" dirty="0"/>
              <a:t>: </a:t>
            </a:r>
            <a:r>
              <a:rPr lang="en-GB" i="1" dirty="0"/>
              <a:t>The Harmony of the World</a:t>
            </a:r>
            <a:r>
              <a:rPr lang="en-GB" dirty="0"/>
              <a:t>, 1619) is a book by Johannes Kepler. </a:t>
            </a:r>
            <a:endParaRPr lang="en-US" dirty="0"/>
          </a:p>
        </p:txBody>
      </p:sp>
      <p:pic>
        <p:nvPicPr>
          <p:cNvPr id="5" name="I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2362" y="2219500"/>
            <a:ext cx="2656224" cy="4331394"/>
          </a:xfrm>
          <a:prstGeom prst="rect">
            <a:avLst/>
          </a:prstGeom>
        </p:spPr>
      </p:pic>
      <p:pic>
        <p:nvPicPr>
          <p:cNvPr id="18434" name="Picture 2" descr="KEPLER, Johannes Harmonices mundi libri V Linz: Johann Planc... - auctions  &amp; price archive"/>
          <p:cNvPicPr>
            <a:picLocks noChangeAspect="1" noChangeArrowheads="1"/>
          </p:cNvPicPr>
          <p:nvPr/>
        </p:nvPicPr>
        <p:blipFill>
          <a:blip r:embed="rId3" cstate="print"/>
          <a:srcRect/>
          <a:stretch>
            <a:fillRect/>
          </a:stretch>
        </p:blipFill>
        <p:spPr bwMode="auto">
          <a:xfrm>
            <a:off x="4411980" y="2425083"/>
            <a:ext cx="6952614" cy="4025563"/>
          </a:xfrm>
          <a:prstGeom prst="rect">
            <a:avLst/>
          </a:prstGeom>
          <a:noFill/>
        </p:spPr>
      </p:pic>
    </p:spTree>
    <p:extLst>
      <p:ext uri="{BB962C8B-B14F-4D97-AF65-F5344CB8AC3E}">
        <p14:creationId xmlns:p14="http://schemas.microsoft.com/office/powerpoint/2010/main" xmlns="" val="3574639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296016" y="502347"/>
            <a:ext cx="8596668" cy="1320800"/>
          </a:xfrm>
        </p:spPr>
        <p:txBody>
          <a:bodyPr/>
          <a:lstStyle/>
          <a:p>
            <a:pPr algn="ctr"/>
            <a:r>
              <a:rPr lang="en-US" dirty="0">
                <a:solidFill>
                  <a:schemeClr val="tx1"/>
                </a:solidFill>
              </a:rPr>
              <a:t>Johannes Kepler</a:t>
            </a:r>
          </a:p>
        </p:txBody>
      </p:sp>
      <p:sp>
        <p:nvSpPr>
          <p:cNvPr id="3" name="Substituent conținut 2"/>
          <p:cNvSpPr>
            <a:spLocks noGrp="1"/>
          </p:cNvSpPr>
          <p:nvPr>
            <p:ph idx="1"/>
          </p:nvPr>
        </p:nvSpPr>
        <p:spPr>
          <a:xfrm>
            <a:off x="243608" y="1834138"/>
            <a:ext cx="11704782" cy="585789"/>
          </a:xfrm>
        </p:spPr>
        <p:txBody>
          <a:bodyPr>
            <a:noAutofit/>
          </a:bodyPr>
          <a:lstStyle/>
          <a:p>
            <a:r>
              <a:rPr lang="en-US" b="1" dirty="0"/>
              <a:t>Johannes </a:t>
            </a:r>
            <a:r>
              <a:rPr lang="en-US" b="1" dirty="0" smtClean="0"/>
              <a:t>Kepler (</a:t>
            </a:r>
            <a:r>
              <a:rPr lang="en-GB" dirty="0" smtClean="0"/>
              <a:t>27 </a:t>
            </a:r>
            <a:r>
              <a:rPr lang="en-GB" dirty="0"/>
              <a:t>December 1571 – 15 November 1630) was a German </a:t>
            </a:r>
            <a:r>
              <a:rPr lang="en-GB" dirty="0" smtClean="0"/>
              <a:t>astronomer,</a:t>
            </a:r>
            <a:r>
              <a:rPr lang="en-GB" dirty="0"/>
              <a:t> mathematician, and astrologer</a:t>
            </a:r>
            <a:r>
              <a:rPr lang="en-GB" dirty="0" smtClean="0"/>
              <a:t>.</a:t>
            </a:r>
          </a:p>
        </p:txBody>
      </p:sp>
      <p:sp>
        <p:nvSpPr>
          <p:cNvPr id="14" name="AutoShape 11" descr="{\displaystyle u}"/>
          <p:cNvSpPr>
            <a:spLocks noChangeAspect="1" noChangeArrowheads="1"/>
          </p:cNvSpPr>
          <p:nvPr/>
        </p:nvSpPr>
        <p:spPr bwMode="auto">
          <a:xfrm>
            <a:off x="24542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2" descr="{\displaystyle a:u^{2}\propto a^{3}}"/>
          <p:cNvSpPr>
            <a:spLocks noChangeAspect="1" noChangeArrowheads="1"/>
          </p:cNvSpPr>
          <p:nvPr/>
        </p:nvSpPr>
        <p:spPr bwMode="auto">
          <a:xfrm>
            <a:off x="544195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Vedeți imaginea sursă"/>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1933" y="2761936"/>
            <a:ext cx="7142069" cy="35098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460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684455" y="504825"/>
            <a:ext cx="8596668" cy="1320800"/>
          </a:xfrm>
        </p:spPr>
        <p:txBody>
          <a:bodyPr/>
          <a:lstStyle/>
          <a:p>
            <a:pPr algn="ctr"/>
            <a:r>
              <a:rPr lang="ro-RO" dirty="0">
                <a:solidFill>
                  <a:schemeClr val="tx1"/>
                </a:solidFill>
              </a:rPr>
              <a:t>H</a:t>
            </a:r>
            <a:r>
              <a:rPr lang="en-GB" dirty="0" err="1" smtClean="0">
                <a:solidFill>
                  <a:schemeClr val="tx1"/>
                </a:solidFill>
              </a:rPr>
              <a:t>eliocentric</a:t>
            </a:r>
            <a:r>
              <a:rPr lang="en-GB" dirty="0" smtClean="0">
                <a:solidFill>
                  <a:schemeClr val="tx1"/>
                </a:solidFill>
              </a:rPr>
              <a:t> </a:t>
            </a:r>
            <a:r>
              <a:rPr lang="en-GB" dirty="0">
                <a:solidFill>
                  <a:schemeClr val="tx1"/>
                </a:solidFill>
              </a:rPr>
              <a:t>longitude of the </a:t>
            </a:r>
            <a:r>
              <a:rPr lang="en-GB" dirty="0" smtClean="0">
                <a:solidFill>
                  <a:schemeClr val="tx1"/>
                </a:solidFill>
              </a:rPr>
              <a:t>Earth</a:t>
            </a:r>
            <a:endParaRPr lang="en-US" dirty="0">
              <a:solidFill>
                <a:schemeClr val="tx1"/>
              </a:solidFill>
            </a:endParaRPr>
          </a:p>
        </p:txBody>
      </p:sp>
      <p:sp>
        <p:nvSpPr>
          <p:cNvPr id="3" name="Substituent conținut 2"/>
          <p:cNvSpPr>
            <a:spLocks noGrp="1"/>
          </p:cNvSpPr>
          <p:nvPr>
            <p:ph idx="1"/>
          </p:nvPr>
        </p:nvSpPr>
        <p:spPr>
          <a:xfrm>
            <a:off x="838200" y="1825625"/>
            <a:ext cx="10515600" cy="595842"/>
          </a:xfrm>
        </p:spPr>
        <p:txBody>
          <a:bodyPr>
            <a:noAutofit/>
          </a:bodyPr>
          <a:lstStyle/>
          <a:p>
            <a:r>
              <a:rPr lang="en-US" dirty="0" smtClean="0"/>
              <a:t>Assuming that the orbit of a planet is circular and considering the reference line orientated towards the vernal equinox, the heliocentric longitude of a planet is the angle: vernal equinox, Sun, planet.</a:t>
            </a:r>
            <a:endParaRPr lang="en-US" dirty="0" smtClean="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20272" y="2741002"/>
            <a:ext cx="4151456" cy="3558391"/>
          </a:xfrm>
          <a:prstGeom prst="rect">
            <a:avLst/>
          </a:prstGeom>
        </p:spPr>
      </p:pic>
    </p:spTree>
    <p:extLst>
      <p:ext uri="{BB962C8B-B14F-4D97-AF65-F5344CB8AC3E}">
        <p14:creationId xmlns:p14="http://schemas.microsoft.com/office/powerpoint/2010/main" xmlns="" val="4220524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678819" y="582087"/>
            <a:ext cx="8596668" cy="1320800"/>
          </a:xfrm>
        </p:spPr>
        <p:txBody>
          <a:bodyPr/>
          <a:lstStyle/>
          <a:p>
            <a:pPr algn="ctr"/>
            <a:r>
              <a:rPr lang="ro-RO" dirty="0" smtClean="0">
                <a:solidFill>
                  <a:schemeClr val="tx1"/>
                </a:solidFill>
              </a:rPr>
              <a:t>H</a:t>
            </a:r>
            <a:r>
              <a:rPr lang="en-GB" dirty="0" err="1" smtClean="0">
                <a:solidFill>
                  <a:schemeClr val="tx1"/>
                </a:solidFill>
              </a:rPr>
              <a:t>eliocentric</a:t>
            </a:r>
            <a:r>
              <a:rPr lang="en-GB" dirty="0" smtClean="0">
                <a:solidFill>
                  <a:schemeClr val="tx1"/>
                </a:solidFill>
              </a:rPr>
              <a:t> </a:t>
            </a:r>
            <a:r>
              <a:rPr lang="en-GB" dirty="0">
                <a:solidFill>
                  <a:schemeClr val="tx1"/>
                </a:solidFill>
              </a:rPr>
              <a:t>longitude of a planet</a:t>
            </a:r>
            <a:endParaRPr lang="en-US" dirty="0">
              <a:solidFill>
                <a:schemeClr val="tx1"/>
              </a:solidFill>
            </a:endParaRPr>
          </a:p>
        </p:txBody>
      </p:sp>
      <p:sp>
        <p:nvSpPr>
          <p:cNvPr id="3" name="Substituent conținut 2"/>
          <p:cNvSpPr>
            <a:spLocks noGrp="1"/>
          </p:cNvSpPr>
          <p:nvPr>
            <p:ph idx="1"/>
          </p:nvPr>
        </p:nvSpPr>
        <p:spPr>
          <a:xfrm>
            <a:off x="838200" y="1453092"/>
            <a:ext cx="10515600" cy="1027641"/>
          </a:xfrm>
        </p:spPr>
        <p:txBody>
          <a:bodyPr>
            <a:noAutofit/>
          </a:bodyPr>
          <a:lstStyle/>
          <a:p>
            <a:pPr algn="just"/>
            <a:r>
              <a:rPr lang="en-US" dirty="0" smtClean="0"/>
              <a:t>Assuming that the orbit of a planet is circular and considering the reference line orientated towards the vernal equinox, the heliocentric longitude of a planet is the angle: vernal equinox, Sun, planet.</a:t>
            </a:r>
          </a:p>
          <a:p>
            <a:pPr algn="just"/>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82974" y="2691338"/>
            <a:ext cx="5226051" cy="3731400"/>
          </a:xfrm>
          <a:prstGeom prst="rect">
            <a:avLst/>
          </a:prstGeom>
        </p:spPr>
      </p:pic>
    </p:spTree>
    <p:extLst>
      <p:ext uri="{BB962C8B-B14F-4D97-AF65-F5344CB8AC3E}">
        <p14:creationId xmlns:p14="http://schemas.microsoft.com/office/powerpoint/2010/main" xmlns="" val="3557799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526316" y="645118"/>
            <a:ext cx="8596668" cy="1320800"/>
          </a:xfrm>
        </p:spPr>
        <p:txBody>
          <a:bodyPr/>
          <a:lstStyle/>
          <a:p>
            <a:pPr algn="ctr"/>
            <a:r>
              <a:rPr lang="ro-RO" dirty="0">
                <a:solidFill>
                  <a:schemeClr val="tx1"/>
                </a:solidFill>
              </a:rPr>
              <a:t>E</a:t>
            </a:r>
            <a:r>
              <a:rPr lang="en-US" dirty="0" err="1" smtClean="0">
                <a:solidFill>
                  <a:schemeClr val="tx1"/>
                </a:solidFill>
              </a:rPr>
              <a:t>llipse</a:t>
            </a:r>
            <a:endParaRPr lang="en-US" dirty="0">
              <a:solidFill>
                <a:schemeClr val="tx1"/>
              </a:solidFill>
            </a:endParaRPr>
          </a:p>
        </p:txBody>
      </p:sp>
      <p:sp>
        <p:nvSpPr>
          <p:cNvPr id="3" name="Substituent conținut 2"/>
          <p:cNvSpPr>
            <a:spLocks noGrp="1"/>
          </p:cNvSpPr>
          <p:nvPr>
            <p:ph idx="1"/>
          </p:nvPr>
        </p:nvSpPr>
        <p:spPr>
          <a:xfrm>
            <a:off x="838200" y="1825625"/>
            <a:ext cx="10515600" cy="714375"/>
          </a:xfrm>
        </p:spPr>
        <p:txBody>
          <a:bodyPr>
            <a:normAutofit/>
          </a:bodyPr>
          <a:lstStyle/>
          <a:p>
            <a:pPr algn="just"/>
            <a:r>
              <a:rPr lang="en-US" dirty="0" smtClean="0"/>
              <a:t>An ellipse is a curve surrounding two fixed points called foci, such that for all points on the curve, the sum of the two distances to the focal points is a constant.</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893378" y="2712636"/>
            <a:ext cx="5862545" cy="3596724"/>
          </a:xfrm>
          <a:prstGeom prst="rect">
            <a:avLst/>
          </a:prstGeom>
          <a:noFill/>
          <a:ln w="9525">
            <a:noFill/>
            <a:miter lim="800000"/>
            <a:headEnd/>
            <a:tailEnd/>
          </a:ln>
          <a:effectLst/>
        </p:spPr>
      </p:pic>
    </p:spTree>
    <p:extLst>
      <p:ext uri="{BB962C8B-B14F-4D97-AF65-F5344CB8AC3E}">
        <p14:creationId xmlns:p14="http://schemas.microsoft.com/office/powerpoint/2010/main" xmlns="" val="539569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591734" y="504825"/>
            <a:ext cx="8596668" cy="1320800"/>
          </a:xfrm>
        </p:spPr>
        <p:txBody>
          <a:bodyPr/>
          <a:lstStyle/>
          <a:p>
            <a:pPr algn="ctr"/>
            <a:r>
              <a:rPr lang="ro-RO" dirty="0" smtClean="0">
                <a:solidFill>
                  <a:schemeClr val="tx1"/>
                </a:solidFill>
              </a:rPr>
              <a:t>The </a:t>
            </a:r>
            <a:r>
              <a:rPr lang="en-US" dirty="0" err="1" smtClean="0">
                <a:solidFill>
                  <a:schemeClr val="tx1"/>
                </a:solidFill>
              </a:rPr>
              <a:t>semimajor</a:t>
            </a:r>
            <a:r>
              <a:rPr lang="en-US" dirty="0" smtClean="0">
                <a:solidFill>
                  <a:schemeClr val="tx1"/>
                </a:solidFill>
              </a:rPr>
              <a:t> </a:t>
            </a:r>
            <a:r>
              <a:rPr lang="en-US" dirty="0">
                <a:solidFill>
                  <a:schemeClr val="tx1"/>
                </a:solidFill>
              </a:rPr>
              <a:t>axis</a:t>
            </a:r>
          </a:p>
        </p:txBody>
      </p:sp>
      <p:sp>
        <p:nvSpPr>
          <p:cNvPr id="3" name="Substituent conținut 2"/>
          <p:cNvSpPr>
            <a:spLocks noGrp="1"/>
          </p:cNvSpPr>
          <p:nvPr>
            <p:ph idx="1"/>
          </p:nvPr>
        </p:nvSpPr>
        <p:spPr>
          <a:xfrm>
            <a:off x="838200" y="1825625"/>
            <a:ext cx="10515600" cy="773642"/>
          </a:xfrm>
        </p:spPr>
        <p:txBody>
          <a:bodyPr>
            <a:normAutofit/>
          </a:bodyPr>
          <a:lstStyle/>
          <a:p>
            <a:pPr algn="just"/>
            <a:r>
              <a:rPr lang="en-GB" dirty="0" smtClean="0"/>
              <a:t>The</a:t>
            </a:r>
            <a:r>
              <a:rPr lang="en-GB" b="1" dirty="0" smtClean="0"/>
              <a:t> semi-major axis</a:t>
            </a:r>
            <a:r>
              <a:rPr lang="en-GB" dirty="0" smtClean="0"/>
              <a:t> (major </a:t>
            </a:r>
            <a:r>
              <a:rPr lang="en-GB" dirty="0" err="1" smtClean="0"/>
              <a:t>semiaxis</a:t>
            </a:r>
            <a:r>
              <a:rPr lang="en-GB" dirty="0" smtClean="0"/>
              <a:t>) is the longest </a:t>
            </a:r>
            <a:r>
              <a:rPr lang="en-GB" dirty="0" err="1" smtClean="0"/>
              <a:t>semidiameter</a:t>
            </a:r>
            <a:r>
              <a:rPr lang="en-GB" dirty="0" smtClean="0"/>
              <a:t> or one half of the major axis, and thus runs from the centre, through a focus, and to the perimeter. </a:t>
            </a:r>
            <a:endParaRPr lang="en-US" dirty="0" smtClean="0"/>
          </a:p>
          <a:p>
            <a:pPr algn="just">
              <a:buNone/>
            </a:pP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9905" y="2886021"/>
            <a:ext cx="6312189" cy="3222679"/>
          </a:xfrm>
          <a:prstGeom prst="rect">
            <a:avLst/>
          </a:prstGeom>
        </p:spPr>
      </p:pic>
    </p:spTree>
    <p:extLst>
      <p:ext uri="{BB962C8B-B14F-4D97-AF65-F5344CB8AC3E}">
        <p14:creationId xmlns:p14="http://schemas.microsoft.com/office/powerpoint/2010/main" xmlns="" val="623789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408854" y="539221"/>
            <a:ext cx="8596668" cy="1320800"/>
          </a:xfrm>
        </p:spPr>
        <p:txBody>
          <a:bodyPr/>
          <a:lstStyle/>
          <a:p>
            <a:pPr algn="ctr"/>
            <a:r>
              <a:rPr lang="ro-RO" dirty="0" smtClean="0">
                <a:solidFill>
                  <a:schemeClr val="tx1"/>
                </a:solidFill>
              </a:rPr>
              <a:t>E</a:t>
            </a:r>
            <a:r>
              <a:rPr lang="en-US" dirty="0" err="1" smtClean="0">
                <a:solidFill>
                  <a:schemeClr val="tx1"/>
                </a:solidFill>
              </a:rPr>
              <a:t>ccentricity</a:t>
            </a:r>
            <a:endParaRPr lang="en-US" dirty="0">
              <a:solidFill>
                <a:schemeClr val="tx1"/>
              </a:solidFill>
            </a:endParaRPr>
          </a:p>
        </p:txBody>
      </p:sp>
      <p:sp>
        <p:nvSpPr>
          <p:cNvPr id="3" name="Substituent conținut 2"/>
          <p:cNvSpPr>
            <a:spLocks noGrp="1"/>
          </p:cNvSpPr>
          <p:nvPr>
            <p:ph idx="1"/>
          </p:nvPr>
        </p:nvSpPr>
        <p:spPr>
          <a:xfrm>
            <a:off x="838200" y="1690688"/>
            <a:ext cx="10515600" cy="967845"/>
          </a:xfrm>
        </p:spPr>
        <p:txBody>
          <a:bodyPr>
            <a:noAutofit/>
          </a:bodyPr>
          <a:lstStyle/>
          <a:p>
            <a:pPr algn="just"/>
            <a:r>
              <a:rPr lang="en-GB" b="1" dirty="0"/>
              <a:t>Eccentricity</a:t>
            </a:r>
            <a:r>
              <a:rPr lang="en-GB" dirty="0"/>
              <a:t> is a measure of how an orbit deviates from circular. A perfectly circular orbit has an </a:t>
            </a:r>
            <a:r>
              <a:rPr lang="en-GB" b="1" dirty="0"/>
              <a:t>eccentricity</a:t>
            </a:r>
            <a:r>
              <a:rPr lang="en-GB" dirty="0"/>
              <a:t> of zero; higher numbers indicate more elliptical orbits. Neptune, Venus, and Earth are the planets in our solar system with the least </a:t>
            </a:r>
            <a:r>
              <a:rPr lang="en-GB" b="1" dirty="0" smtClean="0"/>
              <a:t>eccentric</a:t>
            </a:r>
            <a:r>
              <a:rPr lang="en-GB" dirty="0"/>
              <a:t> orbits</a:t>
            </a:r>
            <a:r>
              <a:rPr lang="en-GB" dirty="0" smtClean="0"/>
              <a:t>.</a:t>
            </a: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59258" y="3011488"/>
            <a:ext cx="7600843" cy="2854325"/>
          </a:xfrm>
          <a:prstGeom prst="rect">
            <a:avLst/>
          </a:prstGeom>
        </p:spPr>
      </p:pic>
    </p:spTree>
    <p:extLst>
      <p:ext uri="{BB962C8B-B14F-4D97-AF65-F5344CB8AC3E}">
        <p14:creationId xmlns:p14="http://schemas.microsoft.com/office/powerpoint/2010/main" xmlns="" val="176291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600443" y="582840"/>
            <a:ext cx="8596668" cy="1320800"/>
          </a:xfrm>
        </p:spPr>
        <p:txBody>
          <a:bodyPr/>
          <a:lstStyle/>
          <a:p>
            <a:pPr algn="ctr"/>
            <a:r>
              <a:rPr lang="en-US" dirty="0">
                <a:solidFill>
                  <a:schemeClr val="tx1"/>
                </a:solidFill>
              </a:rPr>
              <a:t>Opposition</a:t>
            </a:r>
            <a:br>
              <a:rPr lang="en-US" dirty="0">
                <a:solidFill>
                  <a:schemeClr val="tx1"/>
                </a:solidFill>
              </a:rPr>
            </a:br>
            <a:endParaRPr lang="en-US" dirty="0">
              <a:solidFill>
                <a:schemeClr val="tx1"/>
              </a:solidFill>
            </a:endParaRPr>
          </a:p>
        </p:txBody>
      </p:sp>
      <p:sp>
        <p:nvSpPr>
          <p:cNvPr id="3" name="Substituent conținut 2"/>
          <p:cNvSpPr>
            <a:spLocks noGrp="1"/>
          </p:cNvSpPr>
          <p:nvPr>
            <p:ph idx="1"/>
          </p:nvPr>
        </p:nvSpPr>
        <p:spPr>
          <a:xfrm>
            <a:off x="838200" y="1540933"/>
            <a:ext cx="10515600" cy="855134"/>
          </a:xfrm>
        </p:spPr>
        <p:txBody>
          <a:bodyPr>
            <a:noAutofit/>
          </a:bodyPr>
          <a:lstStyle/>
          <a:p>
            <a:pPr algn="just"/>
            <a:r>
              <a:rPr lang="en-GB" b="1" dirty="0" smtClean="0"/>
              <a:t>Eccentricity</a:t>
            </a:r>
            <a:r>
              <a:rPr lang="en-GB" dirty="0" smtClean="0"/>
              <a:t> is a measure of how an orbit deviates from circular. A perfectly circular orbit has an </a:t>
            </a:r>
            <a:r>
              <a:rPr lang="en-GB" b="1" dirty="0" smtClean="0"/>
              <a:t>eccentricity</a:t>
            </a:r>
            <a:r>
              <a:rPr lang="en-GB" dirty="0" smtClean="0"/>
              <a:t> of zero; higher numbers indicate more elliptical orbits. Neptune, Venus, and Earth are the planets in our solar system with the least </a:t>
            </a:r>
            <a:r>
              <a:rPr lang="en-GB" b="1" dirty="0" smtClean="0"/>
              <a:t>eccentric</a:t>
            </a:r>
            <a:r>
              <a:rPr lang="en-GB" dirty="0" smtClean="0"/>
              <a:t> orbits.</a:t>
            </a: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96375" y="2732013"/>
            <a:ext cx="4399249" cy="3845047"/>
          </a:xfrm>
          <a:prstGeom prst="rect">
            <a:avLst/>
          </a:prstGeom>
        </p:spPr>
      </p:pic>
    </p:spTree>
    <p:extLst>
      <p:ext uri="{BB962C8B-B14F-4D97-AF65-F5344CB8AC3E}">
        <p14:creationId xmlns:p14="http://schemas.microsoft.com/office/powerpoint/2010/main" xmlns="" val="481426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47" y="460015"/>
            <a:ext cx="11559395" cy="1325563"/>
          </a:xfrm>
        </p:spPr>
        <p:txBody>
          <a:bodyPr/>
          <a:lstStyle/>
          <a:p>
            <a:r>
              <a:rPr lang="en-US" dirty="0" smtClean="0">
                <a:solidFill>
                  <a:schemeClr val="tx1"/>
                </a:solidFill>
              </a:rPr>
              <a:t>                            Positions of Mars</a:t>
            </a:r>
            <a:r>
              <a:rPr lang="en-US" sz="2000" dirty="0" smtClean="0">
                <a:solidFill>
                  <a:schemeClr val="tx1"/>
                </a:solidFill>
              </a:rPr>
              <a:t>(please take a screenshot of the table)</a:t>
            </a:r>
            <a:endParaRPr lang="en-US" sz="2000" dirty="0">
              <a:solidFill>
                <a:schemeClr val="tx1"/>
              </a:solidFill>
            </a:endParaRPr>
          </a:p>
        </p:txBody>
      </p:sp>
      <p:graphicFrame>
        <p:nvGraphicFramePr>
          <p:cNvPr id="8" name="Content Placeholder 7"/>
          <p:cNvGraphicFramePr>
            <a:graphicFrameLocks noGrp="1"/>
          </p:cNvGraphicFramePr>
          <p:nvPr>
            <p:ph idx="1"/>
          </p:nvPr>
        </p:nvGraphicFramePr>
        <p:xfrm>
          <a:off x="677863" y="2160588"/>
          <a:ext cx="8596312" cy="3606800"/>
        </p:xfrm>
        <a:graphic>
          <a:graphicData uri="http://schemas.openxmlformats.org/drawingml/2006/table">
            <a:tbl>
              <a:tblPr firstRow="1" bandRow="1">
                <a:tableStyleId>{B301B821-A1FF-4177-AEE7-76D212191A09}</a:tableStyleId>
              </a:tblPr>
              <a:tblGrid>
                <a:gridCol w="2149078">
                  <a:extLst>
                    <a:ext uri="{9D8B030D-6E8A-4147-A177-3AD203B41FA5}">
                      <a16:colId xmlns:a16="http://schemas.microsoft.com/office/drawing/2014/main" xmlns="" val="20000"/>
                    </a:ext>
                  </a:extLst>
                </a:gridCol>
                <a:gridCol w="2149078">
                  <a:extLst>
                    <a:ext uri="{9D8B030D-6E8A-4147-A177-3AD203B41FA5}">
                      <a16:colId xmlns:a16="http://schemas.microsoft.com/office/drawing/2014/main" xmlns="" val="20001"/>
                    </a:ext>
                  </a:extLst>
                </a:gridCol>
                <a:gridCol w="2149078">
                  <a:extLst>
                    <a:ext uri="{9D8B030D-6E8A-4147-A177-3AD203B41FA5}">
                      <a16:colId xmlns:a16="http://schemas.microsoft.com/office/drawing/2014/main" xmlns="" val="20002"/>
                    </a:ext>
                  </a:extLst>
                </a:gridCol>
                <a:gridCol w="2149078">
                  <a:extLst>
                    <a:ext uri="{9D8B030D-6E8A-4147-A177-3AD203B41FA5}">
                      <a16:colId xmlns:a16="http://schemas.microsoft.com/office/drawing/2014/main" xmlns="" val="20003"/>
                    </a:ext>
                  </a:extLst>
                </a:gridCol>
              </a:tblGrid>
              <a:tr h="370840">
                <a:tc>
                  <a:txBody>
                    <a:bodyPr/>
                    <a:lstStyle/>
                    <a:p>
                      <a:r>
                        <a:rPr lang="en-US" dirty="0" smtClean="0"/>
                        <a:t>Day</a:t>
                      </a:r>
                      <a:endParaRPr lang="en-US" dirty="0"/>
                    </a:p>
                  </a:txBody>
                  <a:tcPr marL="74751" marR="74751"/>
                </a:tc>
                <a:tc>
                  <a:txBody>
                    <a:bodyPr/>
                    <a:lstStyle/>
                    <a:p>
                      <a:r>
                        <a:rPr lang="en-US" dirty="0" smtClean="0"/>
                        <a:t>Heliocentric</a:t>
                      </a:r>
                      <a:r>
                        <a:rPr lang="en-US" baseline="0" dirty="0" smtClean="0"/>
                        <a:t> longitude of Earth</a:t>
                      </a:r>
                      <a:endParaRPr lang="en-US" dirty="0"/>
                    </a:p>
                  </a:txBody>
                  <a:tcPr marL="74751" marR="74751"/>
                </a:tc>
                <a:tc>
                  <a:txBody>
                    <a:bodyPr/>
                    <a:lstStyle/>
                    <a:p>
                      <a:r>
                        <a:rPr lang="en-US" dirty="0" smtClean="0"/>
                        <a:t>Heliocentric</a:t>
                      </a:r>
                      <a:r>
                        <a:rPr lang="en-US" baseline="0" dirty="0" smtClean="0"/>
                        <a:t> longitude of Mars</a:t>
                      </a:r>
                      <a:endParaRPr lang="en-US" dirty="0"/>
                    </a:p>
                  </a:txBody>
                  <a:tcPr marL="74751" marR="74751"/>
                </a:tc>
                <a:tc>
                  <a:txBody>
                    <a:bodyPr/>
                    <a:lstStyle/>
                    <a:p>
                      <a:r>
                        <a:rPr lang="en-US" dirty="0" smtClean="0"/>
                        <a:t>Angle</a:t>
                      </a:r>
                      <a:r>
                        <a:rPr lang="en-US" baseline="0" dirty="0" smtClean="0"/>
                        <a:t> SEM</a:t>
                      </a:r>
                      <a:endParaRPr lang="en-US" dirty="0"/>
                    </a:p>
                  </a:txBody>
                  <a:tcPr marL="74751" marR="74751"/>
                </a:tc>
                <a:extLst>
                  <a:ext uri="{0D108BD9-81ED-4DB2-BD59-A6C34878D82A}">
                    <a16:rowId xmlns:a16="http://schemas.microsoft.com/office/drawing/2014/main" xmlns="" val="10000"/>
                  </a:ext>
                </a:extLst>
              </a:tr>
              <a:tr h="370840">
                <a:tc>
                  <a:txBody>
                    <a:bodyPr/>
                    <a:lstStyle/>
                    <a:p>
                      <a:r>
                        <a:rPr lang="en-US" dirty="0" smtClean="0"/>
                        <a:t>4.11.1926</a:t>
                      </a:r>
                      <a:endParaRPr lang="en-US" dirty="0">
                        <a:solidFill>
                          <a:schemeClr val="tx1"/>
                        </a:solidFill>
                      </a:endParaRPr>
                    </a:p>
                  </a:txBody>
                  <a:tcPr marL="74751" marR="74751">
                    <a:solidFill>
                      <a:schemeClr val="accent1">
                        <a:lumMod val="40000"/>
                        <a:lumOff val="60000"/>
                      </a:schemeClr>
                    </a:solidFill>
                  </a:tcPr>
                </a:tc>
                <a:tc>
                  <a:txBody>
                    <a:bodyPr/>
                    <a:lstStyle/>
                    <a:p>
                      <a:r>
                        <a:rPr lang="en-US" dirty="0" smtClean="0"/>
                        <a:t>41</a:t>
                      </a:r>
                      <a:endParaRPr lang="en-US" dirty="0">
                        <a:solidFill>
                          <a:schemeClr val="tx1"/>
                        </a:solidFill>
                      </a:endParaRPr>
                    </a:p>
                  </a:txBody>
                  <a:tcPr marL="74751" marR="74751">
                    <a:solidFill>
                      <a:schemeClr val="accent1">
                        <a:lumMod val="40000"/>
                        <a:lumOff val="60000"/>
                      </a:schemeClr>
                    </a:solidFill>
                  </a:tcPr>
                </a:tc>
                <a:tc>
                  <a:txBody>
                    <a:bodyPr/>
                    <a:lstStyle/>
                    <a:p>
                      <a:r>
                        <a:rPr lang="en-US" dirty="0" smtClean="0"/>
                        <a:t>41</a:t>
                      </a:r>
                      <a:endParaRPr lang="en-US" dirty="0">
                        <a:solidFill>
                          <a:schemeClr val="tx1"/>
                        </a:solidFill>
                      </a:endParaRPr>
                    </a:p>
                  </a:txBody>
                  <a:tcPr marL="74751" marR="74751">
                    <a:solidFill>
                      <a:schemeClr val="accent1">
                        <a:lumMod val="40000"/>
                        <a:lumOff val="60000"/>
                      </a:schemeClr>
                    </a:solidFill>
                  </a:tcPr>
                </a:tc>
                <a:tc>
                  <a:txBody>
                    <a:bodyPr/>
                    <a:lstStyle/>
                    <a:p>
                      <a:r>
                        <a:rPr lang="en-US" dirty="0" smtClean="0"/>
                        <a:t>180</a:t>
                      </a:r>
                      <a:endParaRPr lang="en-US" dirty="0">
                        <a:solidFill>
                          <a:schemeClr val="tx1"/>
                        </a:solidFill>
                      </a:endParaRPr>
                    </a:p>
                  </a:txBody>
                  <a:tcPr marL="74751" marR="74751">
                    <a:solidFill>
                      <a:schemeClr val="accent1">
                        <a:lumMod val="40000"/>
                        <a:lumOff val="60000"/>
                      </a:schemeClr>
                    </a:solidFill>
                  </a:tcPr>
                </a:tc>
                <a:extLst>
                  <a:ext uri="{0D108BD9-81ED-4DB2-BD59-A6C34878D82A}">
                    <a16:rowId xmlns:a16="http://schemas.microsoft.com/office/drawing/2014/main" xmlns="" val="10001"/>
                  </a:ext>
                </a:extLst>
              </a:tr>
              <a:tr h="370840">
                <a:tc>
                  <a:txBody>
                    <a:bodyPr/>
                    <a:lstStyle/>
                    <a:p>
                      <a:r>
                        <a:rPr lang="en-US" dirty="0" smtClean="0"/>
                        <a:t>21.9.1928</a:t>
                      </a:r>
                      <a:endParaRPr lang="en-US" dirty="0">
                        <a:solidFill>
                          <a:schemeClr val="tx1"/>
                        </a:solidFill>
                      </a:endParaRPr>
                    </a:p>
                  </a:txBody>
                  <a:tcPr marL="74751" marR="74751">
                    <a:solidFill>
                      <a:schemeClr val="accent1">
                        <a:lumMod val="40000"/>
                        <a:lumOff val="60000"/>
                      </a:schemeClr>
                    </a:solidFill>
                  </a:tcPr>
                </a:tc>
                <a:tc>
                  <a:txBody>
                    <a:bodyPr/>
                    <a:lstStyle/>
                    <a:p>
                      <a:r>
                        <a:rPr lang="en-US" dirty="0" smtClean="0"/>
                        <a:t>358</a:t>
                      </a:r>
                      <a:endParaRPr lang="en-US" dirty="0">
                        <a:solidFill>
                          <a:schemeClr val="tx1"/>
                        </a:solidFill>
                      </a:endParaRPr>
                    </a:p>
                  </a:txBody>
                  <a:tcPr marL="74751" marR="74751">
                    <a:solidFill>
                      <a:schemeClr val="accent1">
                        <a:lumMod val="40000"/>
                        <a:lumOff val="60000"/>
                      </a:schemeClr>
                    </a:solidFill>
                  </a:tcPr>
                </a:tc>
                <a:tc>
                  <a:txBody>
                    <a:bodyPr/>
                    <a:lstStyle/>
                    <a:p>
                      <a:r>
                        <a:rPr lang="en-US" dirty="0" smtClean="0"/>
                        <a:t>41</a:t>
                      </a:r>
                      <a:endParaRPr lang="en-US" dirty="0">
                        <a:solidFill>
                          <a:schemeClr val="tx1"/>
                        </a:solidFill>
                      </a:endParaRPr>
                    </a:p>
                  </a:txBody>
                  <a:tcPr marL="74751" marR="74751">
                    <a:solidFill>
                      <a:schemeClr val="accent1">
                        <a:lumMod val="40000"/>
                        <a:lumOff val="60000"/>
                      </a:schemeClr>
                    </a:solidFill>
                  </a:tcPr>
                </a:tc>
                <a:tc>
                  <a:txBody>
                    <a:bodyPr/>
                    <a:lstStyle/>
                    <a:p>
                      <a:r>
                        <a:rPr lang="en-US" dirty="0" smtClean="0"/>
                        <a:t>93</a:t>
                      </a:r>
                      <a:endParaRPr lang="en-US" dirty="0">
                        <a:solidFill>
                          <a:schemeClr val="tx1"/>
                        </a:solidFill>
                      </a:endParaRPr>
                    </a:p>
                  </a:txBody>
                  <a:tcPr marL="74751" marR="74751">
                    <a:solidFill>
                      <a:schemeClr val="accent1">
                        <a:lumMod val="40000"/>
                        <a:lumOff val="60000"/>
                      </a:schemeClr>
                    </a:solidFill>
                  </a:tcPr>
                </a:tc>
                <a:extLst>
                  <a:ext uri="{0D108BD9-81ED-4DB2-BD59-A6C34878D82A}">
                    <a16:rowId xmlns:a16="http://schemas.microsoft.com/office/drawing/2014/main" xmlns="" val="10002"/>
                  </a:ext>
                </a:extLst>
              </a:tr>
              <a:tr h="370840">
                <a:tc>
                  <a:txBody>
                    <a:bodyPr/>
                    <a:lstStyle/>
                    <a:p>
                      <a:r>
                        <a:rPr lang="en-US" dirty="0" smtClean="0"/>
                        <a:t>28.1.1931</a:t>
                      </a:r>
                      <a:endParaRPr lang="en-US" dirty="0"/>
                    </a:p>
                  </a:txBody>
                  <a:tcPr marL="74751" marR="74751">
                    <a:solidFill>
                      <a:schemeClr val="accent6">
                        <a:lumMod val="40000"/>
                        <a:lumOff val="60000"/>
                      </a:schemeClr>
                    </a:solidFill>
                  </a:tcPr>
                </a:tc>
                <a:tc>
                  <a:txBody>
                    <a:bodyPr/>
                    <a:lstStyle/>
                    <a:p>
                      <a:r>
                        <a:rPr lang="en-US" dirty="0" smtClean="0"/>
                        <a:t>127</a:t>
                      </a:r>
                      <a:endParaRPr lang="en-US" dirty="0"/>
                    </a:p>
                  </a:txBody>
                  <a:tcPr marL="74751" marR="74751">
                    <a:solidFill>
                      <a:schemeClr val="accent6">
                        <a:lumMod val="40000"/>
                        <a:lumOff val="60000"/>
                      </a:schemeClr>
                    </a:solidFill>
                  </a:tcPr>
                </a:tc>
                <a:tc>
                  <a:txBody>
                    <a:bodyPr/>
                    <a:lstStyle/>
                    <a:p>
                      <a:r>
                        <a:rPr lang="en-US" dirty="0" smtClean="0"/>
                        <a:t>127</a:t>
                      </a:r>
                      <a:endParaRPr lang="en-US" dirty="0"/>
                    </a:p>
                  </a:txBody>
                  <a:tcPr marL="74751" marR="74751">
                    <a:solidFill>
                      <a:schemeClr val="accent6">
                        <a:lumMod val="40000"/>
                        <a:lumOff val="60000"/>
                      </a:schemeClr>
                    </a:solidFill>
                  </a:tcPr>
                </a:tc>
                <a:tc>
                  <a:txBody>
                    <a:bodyPr/>
                    <a:lstStyle/>
                    <a:p>
                      <a:r>
                        <a:rPr lang="en-US" dirty="0" smtClean="0"/>
                        <a:t>180</a:t>
                      </a:r>
                      <a:endParaRPr lang="en-US" dirty="0"/>
                    </a:p>
                  </a:txBody>
                  <a:tcPr marL="74751" marR="74751">
                    <a:solidFill>
                      <a:schemeClr val="accent6">
                        <a:lumMod val="40000"/>
                        <a:lumOff val="60000"/>
                      </a:schemeClr>
                    </a:solidFill>
                  </a:tcPr>
                </a:tc>
                <a:extLst>
                  <a:ext uri="{0D108BD9-81ED-4DB2-BD59-A6C34878D82A}">
                    <a16:rowId xmlns:a16="http://schemas.microsoft.com/office/drawing/2014/main" xmlns="" val="10003"/>
                  </a:ext>
                </a:extLst>
              </a:tr>
              <a:tr h="370840">
                <a:tc>
                  <a:txBody>
                    <a:bodyPr/>
                    <a:lstStyle/>
                    <a:p>
                      <a:r>
                        <a:rPr lang="en-US" dirty="0" smtClean="0"/>
                        <a:t>14.12.1932</a:t>
                      </a:r>
                      <a:endParaRPr lang="en-US" dirty="0"/>
                    </a:p>
                  </a:txBody>
                  <a:tcPr marL="74751" marR="74751">
                    <a:solidFill>
                      <a:schemeClr val="accent6">
                        <a:lumMod val="40000"/>
                        <a:lumOff val="60000"/>
                      </a:schemeClr>
                    </a:solidFill>
                  </a:tcPr>
                </a:tc>
                <a:tc>
                  <a:txBody>
                    <a:bodyPr/>
                    <a:lstStyle/>
                    <a:p>
                      <a:r>
                        <a:rPr lang="en-US" dirty="0" smtClean="0"/>
                        <a:t>84</a:t>
                      </a:r>
                      <a:endParaRPr lang="en-US" dirty="0"/>
                    </a:p>
                  </a:txBody>
                  <a:tcPr marL="74751" marR="74751">
                    <a:solidFill>
                      <a:schemeClr val="accent6">
                        <a:lumMod val="40000"/>
                        <a:lumOff val="60000"/>
                      </a:schemeClr>
                    </a:solidFill>
                  </a:tcPr>
                </a:tc>
                <a:tc>
                  <a:txBody>
                    <a:bodyPr/>
                    <a:lstStyle/>
                    <a:p>
                      <a:r>
                        <a:rPr lang="en-US" dirty="0" smtClean="0"/>
                        <a:t>127</a:t>
                      </a:r>
                      <a:endParaRPr lang="en-US" dirty="0"/>
                    </a:p>
                  </a:txBody>
                  <a:tcPr marL="74751" marR="74751">
                    <a:solidFill>
                      <a:schemeClr val="accent6">
                        <a:lumMod val="40000"/>
                        <a:lumOff val="60000"/>
                      </a:schemeClr>
                    </a:solidFill>
                  </a:tcPr>
                </a:tc>
                <a:tc>
                  <a:txBody>
                    <a:bodyPr/>
                    <a:lstStyle/>
                    <a:p>
                      <a:r>
                        <a:rPr lang="en-US" dirty="0" smtClean="0"/>
                        <a:t>101</a:t>
                      </a:r>
                      <a:endParaRPr lang="en-US" dirty="0"/>
                    </a:p>
                  </a:txBody>
                  <a:tcPr marL="74751" marR="74751">
                    <a:solidFill>
                      <a:schemeClr val="accent6">
                        <a:lumMod val="40000"/>
                        <a:lumOff val="60000"/>
                      </a:schemeClr>
                    </a:solidFill>
                  </a:tcPr>
                </a:tc>
                <a:extLst>
                  <a:ext uri="{0D108BD9-81ED-4DB2-BD59-A6C34878D82A}">
                    <a16:rowId xmlns:a16="http://schemas.microsoft.com/office/drawing/2014/main" xmlns="" val="10004"/>
                  </a:ext>
                </a:extLst>
              </a:tr>
              <a:tr h="370840">
                <a:tc>
                  <a:txBody>
                    <a:bodyPr/>
                    <a:lstStyle/>
                    <a:p>
                      <a:r>
                        <a:rPr lang="en-US" dirty="0" smtClean="0"/>
                        <a:t>21.4.1920</a:t>
                      </a:r>
                      <a:endParaRPr lang="en-US" dirty="0"/>
                    </a:p>
                  </a:txBody>
                  <a:tcPr marL="74751" marR="74751">
                    <a:solidFill>
                      <a:schemeClr val="accent3">
                        <a:lumMod val="60000"/>
                        <a:lumOff val="40000"/>
                      </a:schemeClr>
                    </a:solidFill>
                  </a:tcPr>
                </a:tc>
                <a:tc>
                  <a:txBody>
                    <a:bodyPr/>
                    <a:lstStyle/>
                    <a:p>
                      <a:r>
                        <a:rPr lang="en-US" dirty="0" smtClean="0"/>
                        <a:t>211</a:t>
                      </a:r>
                      <a:endParaRPr lang="en-US" dirty="0"/>
                    </a:p>
                  </a:txBody>
                  <a:tcPr marL="74751" marR="74751">
                    <a:solidFill>
                      <a:schemeClr val="accent3">
                        <a:lumMod val="60000"/>
                        <a:lumOff val="40000"/>
                      </a:schemeClr>
                    </a:solidFill>
                  </a:tcPr>
                </a:tc>
                <a:tc>
                  <a:txBody>
                    <a:bodyPr/>
                    <a:lstStyle/>
                    <a:p>
                      <a:r>
                        <a:rPr lang="en-US" dirty="0" smtClean="0"/>
                        <a:t>211</a:t>
                      </a:r>
                      <a:endParaRPr lang="en-US" dirty="0"/>
                    </a:p>
                  </a:txBody>
                  <a:tcPr marL="74751" marR="74751">
                    <a:solidFill>
                      <a:schemeClr val="accent3">
                        <a:lumMod val="60000"/>
                        <a:lumOff val="40000"/>
                      </a:schemeClr>
                    </a:solidFill>
                  </a:tcPr>
                </a:tc>
                <a:tc>
                  <a:txBody>
                    <a:bodyPr/>
                    <a:lstStyle/>
                    <a:p>
                      <a:r>
                        <a:rPr lang="en-US" dirty="0" smtClean="0"/>
                        <a:t>180</a:t>
                      </a:r>
                      <a:endParaRPr lang="en-US" dirty="0"/>
                    </a:p>
                  </a:txBody>
                  <a:tcPr marL="74751" marR="74751">
                    <a:solidFill>
                      <a:schemeClr val="accent3">
                        <a:lumMod val="60000"/>
                        <a:lumOff val="40000"/>
                      </a:schemeClr>
                    </a:solidFill>
                  </a:tcPr>
                </a:tc>
                <a:extLst>
                  <a:ext uri="{0D108BD9-81ED-4DB2-BD59-A6C34878D82A}">
                    <a16:rowId xmlns:a16="http://schemas.microsoft.com/office/drawing/2014/main" xmlns="" val="10005"/>
                  </a:ext>
                </a:extLst>
              </a:tr>
              <a:tr h="370840">
                <a:tc>
                  <a:txBody>
                    <a:bodyPr/>
                    <a:lstStyle/>
                    <a:p>
                      <a:r>
                        <a:rPr lang="en-US" dirty="0" smtClean="0"/>
                        <a:t>9.3.1922</a:t>
                      </a:r>
                      <a:endParaRPr lang="en-US" dirty="0"/>
                    </a:p>
                  </a:txBody>
                  <a:tcPr marL="74751" marR="74751">
                    <a:solidFill>
                      <a:schemeClr val="accent3">
                        <a:lumMod val="60000"/>
                        <a:lumOff val="40000"/>
                      </a:schemeClr>
                    </a:solidFill>
                  </a:tcPr>
                </a:tc>
                <a:tc>
                  <a:txBody>
                    <a:bodyPr/>
                    <a:lstStyle/>
                    <a:p>
                      <a:r>
                        <a:rPr lang="en-US" dirty="0" smtClean="0"/>
                        <a:t>168</a:t>
                      </a:r>
                      <a:endParaRPr lang="en-US" dirty="0"/>
                    </a:p>
                  </a:txBody>
                  <a:tcPr marL="74751" marR="74751">
                    <a:solidFill>
                      <a:schemeClr val="accent3">
                        <a:lumMod val="60000"/>
                        <a:lumOff val="40000"/>
                      </a:schemeClr>
                    </a:solidFill>
                  </a:tcPr>
                </a:tc>
                <a:tc>
                  <a:txBody>
                    <a:bodyPr/>
                    <a:lstStyle/>
                    <a:p>
                      <a:r>
                        <a:rPr lang="en-US" dirty="0" smtClean="0"/>
                        <a:t>211</a:t>
                      </a:r>
                      <a:endParaRPr lang="en-US" dirty="0"/>
                    </a:p>
                  </a:txBody>
                  <a:tcPr marL="74751" marR="74751">
                    <a:solidFill>
                      <a:schemeClr val="accent3">
                        <a:lumMod val="60000"/>
                        <a:lumOff val="40000"/>
                      </a:schemeClr>
                    </a:solidFill>
                  </a:tcPr>
                </a:tc>
                <a:tc>
                  <a:txBody>
                    <a:bodyPr/>
                    <a:lstStyle/>
                    <a:p>
                      <a:r>
                        <a:rPr lang="en-US" dirty="0" smtClean="0"/>
                        <a:t>98</a:t>
                      </a:r>
                      <a:endParaRPr lang="en-US" dirty="0"/>
                    </a:p>
                  </a:txBody>
                  <a:tcPr marL="74751" marR="74751">
                    <a:solidFill>
                      <a:schemeClr val="accent3">
                        <a:lumMod val="60000"/>
                        <a:lumOff val="40000"/>
                      </a:schemeClr>
                    </a:solidFill>
                  </a:tcPr>
                </a:tc>
                <a:extLst>
                  <a:ext uri="{0D108BD9-81ED-4DB2-BD59-A6C34878D82A}">
                    <a16:rowId xmlns:a16="http://schemas.microsoft.com/office/drawing/2014/main" xmlns="" val="10006"/>
                  </a:ext>
                </a:extLst>
              </a:tr>
              <a:tr h="370840">
                <a:tc>
                  <a:txBody>
                    <a:bodyPr/>
                    <a:lstStyle/>
                    <a:p>
                      <a:r>
                        <a:rPr lang="en-US" dirty="0" smtClean="0"/>
                        <a:t>24.8.1924</a:t>
                      </a:r>
                      <a:endParaRPr lang="en-US" dirty="0"/>
                    </a:p>
                  </a:txBody>
                  <a:tcPr marL="74751" marR="74751">
                    <a:solidFill>
                      <a:schemeClr val="accent4">
                        <a:lumMod val="40000"/>
                        <a:lumOff val="60000"/>
                      </a:schemeClr>
                    </a:solidFill>
                  </a:tcPr>
                </a:tc>
                <a:tc>
                  <a:txBody>
                    <a:bodyPr/>
                    <a:lstStyle/>
                    <a:p>
                      <a:r>
                        <a:rPr lang="en-US" dirty="0" smtClean="0"/>
                        <a:t>330</a:t>
                      </a:r>
                      <a:endParaRPr lang="en-US" dirty="0"/>
                    </a:p>
                  </a:txBody>
                  <a:tcPr marL="74751" marR="74751">
                    <a:solidFill>
                      <a:schemeClr val="accent4">
                        <a:lumMod val="40000"/>
                        <a:lumOff val="60000"/>
                      </a:schemeClr>
                    </a:solidFill>
                  </a:tcPr>
                </a:tc>
                <a:tc>
                  <a:txBody>
                    <a:bodyPr/>
                    <a:lstStyle/>
                    <a:p>
                      <a:r>
                        <a:rPr lang="en-US" dirty="0" smtClean="0"/>
                        <a:t>330</a:t>
                      </a:r>
                      <a:endParaRPr lang="en-US" dirty="0"/>
                    </a:p>
                  </a:txBody>
                  <a:tcPr marL="74751" marR="74751">
                    <a:solidFill>
                      <a:schemeClr val="accent4">
                        <a:lumMod val="40000"/>
                        <a:lumOff val="60000"/>
                      </a:schemeClr>
                    </a:solidFill>
                  </a:tcPr>
                </a:tc>
                <a:tc>
                  <a:txBody>
                    <a:bodyPr/>
                    <a:lstStyle/>
                    <a:p>
                      <a:r>
                        <a:rPr lang="en-US" dirty="0" smtClean="0"/>
                        <a:t>180</a:t>
                      </a:r>
                      <a:endParaRPr lang="en-US" dirty="0"/>
                    </a:p>
                  </a:txBody>
                  <a:tcPr marL="74751" marR="74751">
                    <a:solidFill>
                      <a:schemeClr val="accent4">
                        <a:lumMod val="40000"/>
                        <a:lumOff val="60000"/>
                      </a:schemeClr>
                    </a:solidFill>
                  </a:tcPr>
                </a:tc>
                <a:extLst>
                  <a:ext uri="{0D108BD9-81ED-4DB2-BD59-A6C34878D82A}">
                    <a16:rowId xmlns:a16="http://schemas.microsoft.com/office/drawing/2014/main" xmlns="" val="10007"/>
                  </a:ext>
                </a:extLst>
              </a:tr>
              <a:tr h="370840">
                <a:tc>
                  <a:txBody>
                    <a:bodyPr/>
                    <a:lstStyle/>
                    <a:p>
                      <a:r>
                        <a:rPr lang="en-US" dirty="0" smtClean="0"/>
                        <a:t>11.7.1926</a:t>
                      </a:r>
                      <a:endParaRPr lang="en-US" dirty="0"/>
                    </a:p>
                  </a:txBody>
                  <a:tcPr marL="74751" marR="74751">
                    <a:solidFill>
                      <a:schemeClr val="accent4">
                        <a:lumMod val="40000"/>
                        <a:lumOff val="60000"/>
                      </a:schemeClr>
                    </a:solidFill>
                  </a:tcPr>
                </a:tc>
                <a:tc>
                  <a:txBody>
                    <a:bodyPr/>
                    <a:lstStyle/>
                    <a:p>
                      <a:r>
                        <a:rPr lang="en-US" dirty="0" smtClean="0"/>
                        <a:t>288</a:t>
                      </a:r>
                      <a:endParaRPr lang="en-US" dirty="0"/>
                    </a:p>
                  </a:txBody>
                  <a:tcPr marL="74751" marR="74751">
                    <a:solidFill>
                      <a:schemeClr val="accent4">
                        <a:lumMod val="40000"/>
                        <a:lumOff val="60000"/>
                      </a:schemeClr>
                    </a:solidFill>
                  </a:tcPr>
                </a:tc>
                <a:tc>
                  <a:txBody>
                    <a:bodyPr/>
                    <a:lstStyle/>
                    <a:p>
                      <a:r>
                        <a:rPr lang="en-US" dirty="0" smtClean="0"/>
                        <a:t>330</a:t>
                      </a:r>
                      <a:endParaRPr lang="en-US" dirty="0"/>
                    </a:p>
                  </a:txBody>
                  <a:tcPr marL="74751" marR="74751">
                    <a:solidFill>
                      <a:schemeClr val="accent4">
                        <a:lumMod val="40000"/>
                        <a:lumOff val="60000"/>
                      </a:schemeClr>
                    </a:solidFill>
                  </a:tcPr>
                </a:tc>
                <a:tc>
                  <a:txBody>
                    <a:bodyPr/>
                    <a:lstStyle/>
                    <a:p>
                      <a:r>
                        <a:rPr lang="en-US" dirty="0" smtClean="0"/>
                        <a:t>91</a:t>
                      </a:r>
                      <a:endParaRPr lang="en-US" dirty="0"/>
                    </a:p>
                  </a:txBody>
                  <a:tcPr marL="74751" marR="74751">
                    <a:solidFill>
                      <a:schemeClr val="accent4">
                        <a:lumMod val="40000"/>
                        <a:lumOff val="60000"/>
                      </a:schemeClr>
                    </a:solidFill>
                  </a:tcPr>
                </a:tc>
                <a:extLst>
                  <a:ext uri="{0D108BD9-81ED-4DB2-BD59-A6C34878D82A}">
                    <a16:rowId xmlns:a16="http://schemas.microsoft.com/office/drawing/2014/main" xmlns="" val="10008"/>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Determining the position of Mars</a:t>
            </a:r>
            <a:endParaRPr lang="en-US" dirty="0">
              <a:solidFill>
                <a:schemeClr val="tx1"/>
              </a:solidFill>
            </a:endParaRPr>
          </a:p>
        </p:txBody>
      </p:sp>
      <p:sp>
        <p:nvSpPr>
          <p:cNvPr id="3" name="Content Placeholder 2"/>
          <p:cNvSpPr>
            <a:spLocks noGrp="1"/>
          </p:cNvSpPr>
          <p:nvPr>
            <p:ph idx="1"/>
          </p:nvPr>
        </p:nvSpPr>
        <p:spPr>
          <a:xfrm>
            <a:off x="778933" y="2223559"/>
            <a:ext cx="5918201" cy="2754842"/>
          </a:xfrm>
        </p:spPr>
        <p:txBody>
          <a:bodyPr/>
          <a:lstStyle/>
          <a:p>
            <a:pPr>
              <a:buNone/>
            </a:pPr>
            <a:r>
              <a:rPr lang="en-US" dirty="0" err="1" smtClean="0"/>
              <a:t>Kepler’s</a:t>
            </a:r>
            <a:r>
              <a:rPr lang="en-US" dirty="0" smtClean="0"/>
              <a:t> method</a:t>
            </a:r>
          </a:p>
          <a:p>
            <a:pPr marL="0" indent="0">
              <a:buNone/>
            </a:pPr>
            <a:r>
              <a:rPr lang="ro-RO" dirty="0" smtClean="0"/>
              <a:t>1.	</a:t>
            </a:r>
            <a:r>
              <a:rPr lang="en-US" dirty="0" smtClean="0"/>
              <a:t>On a sheet of paper draw a circle. </a:t>
            </a:r>
          </a:p>
          <a:p>
            <a:pPr marL="514350" indent="-514350">
              <a:buNone/>
            </a:pPr>
            <a:r>
              <a:rPr lang="en-US" dirty="0" smtClean="0"/>
              <a:t>This will represent the Earth’s orbit. </a:t>
            </a:r>
          </a:p>
          <a:p>
            <a:pPr marL="514350" indent="-514350">
              <a:buNone/>
            </a:pPr>
            <a:r>
              <a:rPr lang="en-US" dirty="0" smtClean="0"/>
              <a:t>Draw also the line pointing  towards the Vernal Point.</a:t>
            </a:r>
          </a:p>
          <a:p>
            <a:pPr marL="514350" indent="-514350">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944325" y="2038141"/>
            <a:ext cx="5247675" cy="37433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68540" y="1325245"/>
            <a:ext cx="4823460" cy="5250815"/>
          </a:xfrm>
        </p:spPr>
        <p:txBody>
          <a:bodyPr>
            <a:noAutofit/>
          </a:bodyPr>
          <a:lstStyle/>
          <a:p>
            <a:r>
              <a:rPr lang="en-US" sz="2800" dirty="0" smtClean="0">
                <a:solidFill>
                  <a:schemeClr val="tx1"/>
                </a:solidFill>
              </a:rPr>
              <a:t>The orbit of the Earth:</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-approximated by a circle;</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-radius </a:t>
            </a:r>
            <a:br>
              <a:rPr lang="en-US" sz="2800" dirty="0" smtClean="0">
                <a:solidFill>
                  <a:schemeClr val="tx1"/>
                </a:solidFill>
              </a:rPr>
            </a:br>
            <a:r>
              <a:rPr lang="en-US" sz="2800" dirty="0" err="1" smtClean="0">
                <a:solidFill>
                  <a:schemeClr val="tx1"/>
                </a:solidFill>
              </a:rPr>
              <a:t>a</a:t>
            </a:r>
            <a:r>
              <a:rPr lang="en-US" sz="2800" baseline="-25000" dirty="0" err="1" smtClean="0">
                <a:solidFill>
                  <a:schemeClr val="tx1"/>
                </a:solidFill>
              </a:rPr>
              <a:t>Earth</a:t>
            </a:r>
            <a:r>
              <a:rPr lang="en-US" sz="2800" dirty="0" smtClean="0">
                <a:solidFill>
                  <a:schemeClr val="tx1"/>
                </a:solidFill>
              </a:rPr>
              <a:t>=1 A.U (astronomical unit);</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-in our draw we take:</a:t>
            </a:r>
            <a:br>
              <a:rPr lang="en-US" sz="2800" dirty="0" smtClean="0">
                <a:solidFill>
                  <a:schemeClr val="tx1"/>
                </a:solidFill>
              </a:rPr>
            </a:br>
            <a:r>
              <a:rPr lang="en-US" sz="2800" dirty="0" smtClean="0">
                <a:solidFill>
                  <a:schemeClr val="tx1"/>
                </a:solidFill>
              </a:rPr>
              <a:t>1 A.U =5cm</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pic>
        <p:nvPicPr>
          <p:cNvPr id="4" name="Content Placeholder 3" descr="image00013.jpeg"/>
          <p:cNvPicPr>
            <a:picLocks noGrp="1" noChangeAspect="1"/>
          </p:cNvPicPr>
          <p:nvPr>
            <p:ph idx="4294967295"/>
          </p:nvPr>
        </p:nvPicPr>
        <p:blipFill>
          <a:blip r:embed="rId2" cstate="print"/>
          <a:stretch>
            <a:fillRect/>
          </a:stretch>
        </p:blipFill>
        <p:spPr>
          <a:xfrm>
            <a:off x="0" y="620713"/>
            <a:ext cx="7205663" cy="540385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04660" y="281305"/>
            <a:ext cx="5196840" cy="4557395"/>
          </a:xfrm>
        </p:spPr>
        <p:txBody>
          <a:bodyPr>
            <a:normAutofit/>
          </a:bodyPr>
          <a:lstStyle/>
          <a:p>
            <a:pPr marL="514350" indent="-514350" algn="just"/>
            <a:r>
              <a:rPr lang="en-US" sz="2800" dirty="0" smtClean="0">
                <a:solidFill>
                  <a:schemeClr val="tx1"/>
                </a:solidFill>
              </a:rPr>
              <a:t>Draw also the line pointing  towards the Vernal Point.</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Vernal point=Vernal equinox</a:t>
            </a:r>
          </a:p>
        </p:txBody>
      </p:sp>
      <p:pic>
        <p:nvPicPr>
          <p:cNvPr id="4" name="Content Placeholder 3" descr="image00012.jpeg"/>
          <p:cNvPicPr>
            <a:picLocks noGrp="1" noChangeAspect="1"/>
          </p:cNvPicPr>
          <p:nvPr>
            <p:ph idx="4294967295"/>
          </p:nvPr>
        </p:nvPicPr>
        <p:blipFill>
          <a:blip r:embed="rId2" cstate="print"/>
          <a:stretch>
            <a:fillRect/>
          </a:stretch>
        </p:blipFill>
        <p:spPr>
          <a:xfrm>
            <a:off x="0" y="446088"/>
            <a:ext cx="5800725" cy="4351337"/>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797666" y="586485"/>
            <a:ext cx="8596668" cy="1320800"/>
          </a:xfrm>
        </p:spPr>
        <p:txBody>
          <a:bodyPr/>
          <a:lstStyle/>
          <a:p>
            <a:pPr algn="ctr"/>
            <a:r>
              <a:rPr lang="en-US" dirty="0" smtClean="0">
                <a:solidFill>
                  <a:schemeClr val="tx1"/>
                </a:solidFill>
              </a:rPr>
              <a:t>The first law</a:t>
            </a:r>
            <a:endParaRPr lang="en-US" dirty="0">
              <a:solidFill>
                <a:schemeClr val="tx1"/>
              </a:solidFill>
            </a:endParaRPr>
          </a:p>
        </p:txBody>
      </p:sp>
      <p:sp>
        <p:nvSpPr>
          <p:cNvPr id="3" name="Substituent conținut 2"/>
          <p:cNvSpPr>
            <a:spLocks noGrp="1"/>
          </p:cNvSpPr>
          <p:nvPr>
            <p:ph idx="1"/>
          </p:nvPr>
        </p:nvSpPr>
        <p:spPr>
          <a:xfrm>
            <a:off x="838200" y="1825625"/>
            <a:ext cx="10515600" cy="1065357"/>
          </a:xfrm>
        </p:spPr>
        <p:txBody>
          <a:bodyPr>
            <a:normAutofit/>
          </a:bodyPr>
          <a:lstStyle/>
          <a:p>
            <a:r>
              <a:rPr lang="en-GB" dirty="0"/>
              <a:t>The orbit of every planet is an ellipse with the Sun at one of the two foci.</a:t>
            </a:r>
            <a:endParaRPr lang="en-GB" dirty="0" smtClean="0"/>
          </a:p>
          <a:p>
            <a:pPr marL="0" indent="0">
              <a:buNone/>
            </a:pPr>
            <a:endParaRPr lang="en-GB" dirty="0"/>
          </a:p>
          <a:p>
            <a:pPr marL="0" indent="0">
              <a:buNone/>
            </a:pPr>
            <a:endParaRPr lang="en-US" dirty="0"/>
          </a:p>
        </p:txBody>
      </p:sp>
      <p:pic>
        <p:nvPicPr>
          <p:cNvPr id="1026" name="Picture 2" descr="Vedeți imaginea sursă"/>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89745" y="2667866"/>
            <a:ext cx="5412510" cy="405938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89065" y="3091344"/>
            <a:ext cx="2854960" cy="2031325"/>
          </a:xfrm>
          <a:prstGeom prst="rect">
            <a:avLst/>
          </a:prstGeom>
          <a:noFill/>
        </p:spPr>
        <p:txBody>
          <a:bodyPr wrap="square" rtlCol="0">
            <a:spAutoFit/>
          </a:bodyPr>
          <a:lstStyle/>
          <a:p>
            <a:r>
              <a:rPr lang="en-US" dirty="0" smtClean="0"/>
              <a:t>An ellipse is a curve surrounding two fixed points called foci, such that for all points on the curve, the sum of the two distances to the focal points is a constant.</a:t>
            </a:r>
            <a:endParaRPr lang="en-US" dirty="0"/>
          </a:p>
        </p:txBody>
      </p:sp>
    </p:spTree>
    <p:extLst>
      <p:ext uri="{BB962C8B-B14F-4D97-AF65-F5344CB8AC3E}">
        <p14:creationId xmlns:p14="http://schemas.microsoft.com/office/powerpoint/2010/main" xmlns="" val="3431090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1230155" cy="851200"/>
          </a:xfrm>
        </p:spPr>
        <p:txBody>
          <a:bodyPr>
            <a:normAutofit fontScale="90000"/>
          </a:bodyPr>
          <a:lstStyle/>
          <a:p>
            <a:r>
              <a:rPr lang="en-US" sz="2600" dirty="0" smtClean="0">
                <a:solidFill>
                  <a:schemeClr val="tx1"/>
                </a:solidFill>
              </a:rPr>
              <a:t>2. Take the opposition of 1926 (first row of the table) and draw the position of the Earth and the direction of Mars </a:t>
            </a:r>
            <a:endParaRPr lang="en-US" sz="2600" dirty="0">
              <a:solidFill>
                <a:schemeClr val="tx1"/>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2600177" y="1833245"/>
            <a:ext cx="6945926" cy="4351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0011.jpeg"/>
          <p:cNvPicPr>
            <a:picLocks noGrp="1" noChangeAspect="1"/>
          </p:cNvPicPr>
          <p:nvPr>
            <p:ph idx="1"/>
          </p:nvPr>
        </p:nvPicPr>
        <p:blipFill>
          <a:blip r:embed="rId2" cstate="print"/>
          <a:stretch>
            <a:fillRect/>
          </a:stretch>
        </p:blipFill>
        <p:spPr>
          <a:xfrm>
            <a:off x="3111288" y="1924685"/>
            <a:ext cx="5801784" cy="4351338"/>
          </a:xfrm>
        </p:spPr>
      </p:pic>
      <p:pic>
        <p:nvPicPr>
          <p:cNvPr id="2051" name="Picture 3"/>
          <p:cNvPicPr>
            <a:picLocks noChangeAspect="1" noChangeArrowheads="1"/>
          </p:cNvPicPr>
          <p:nvPr/>
        </p:nvPicPr>
        <p:blipFill>
          <a:blip r:embed="rId3" cstate="print"/>
          <a:srcRect/>
          <a:stretch>
            <a:fillRect/>
          </a:stretch>
        </p:blipFill>
        <p:spPr bwMode="auto">
          <a:xfrm>
            <a:off x="1356360" y="752765"/>
            <a:ext cx="10032365" cy="9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smtClean="0">
                <a:solidFill>
                  <a:schemeClr val="tx1"/>
                </a:solidFill>
              </a:rPr>
              <a:t>3. Take the data from the second row, draw the position of the Earth and by triangulation find the position of Mars		  </a:t>
            </a:r>
            <a:endParaRPr lang="en-US" sz="2600" dirty="0">
              <a:solidFill>
                <a:schemeClr val="tx1"/>
              </a:solidFill>
            </a:endParaRPr>
          </a:p>
        </p:txBody>
      </p:sp>
      <p:pic>
        <p:nvPicPr>
          <p:cNvPr id="3074" name="Picture 2"/>
          <p:cNvPicPr>
            <a:picLocks noChangeAspect="1" noChangeArrowheads="1"/>
          </p:cNvPicPr>
          <p:nvPr/>
        </p:nvPicPr>
        <p:blipFill>
          <a:blip r:embed="rId2" cstate="print"/>
          <a:srcRect/>
          <a:stretch>
            <a:fillRect/>
          </a:stretch>
        </p:blipFill>
        <p:spPr bwMode="auto">
          <a:xfrm>
            <a:off x="2467505" y="1523981"/>
            <a:ext cx="7116762" cy="4667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age00009.jpeg"/>
          <p:cNvPicPr>
            <a:picLocks noGrp="1" noChangeAspect="1"/>
          </p:cNvPicPr>
          <p:nvPr>
            <p:ph idx="1"/>
          </p:nvPr>
        </p:nvPicPr>
        <p:blipFill>
          <a:blip r:embed="rId2" cstate="print"/>
          <a:stretch>
            <a:fillRect/>
          </a:stretch>
        </p:blipFill>
        <p:spPr>
          <a:xfrm>
            <a:off x="3088428" y="1696085"/>
            <a:ext cx="5801784" cy="4351338"/>
          </a:xfrm>
        </p:spPr>
      </p:pic>
      <p:pic>
        <p:nvPicPr>
          <p:cNvPr id="1026" name="Picture 2"/>
          <p:cNvPicPr>
            <a:picLocks noChangeAspect="1" noChangeArrowheads="1"/>
          </p:cNvPicPr>
          <p:nvPr/>
        </p:nvPicPr>
        <p:blipFill>
          <a:blip r:embed="rId3" cstate="print"/>
          <a:srcRect/>
          <a:stretch>
            <a:fillRect/>
          </a:stretch>
        </p:blipFill>
        <p:spPr bwMode="auto">
          <a:xfrm>
            <a:off x="1798320" y="481535"/>
            <a:ext cx="8000683" cy="105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en-US" sz="2600" dirty="0" smtClean="0">
                <a:solidFill>
                  <a:schemeClr val="tx1"/>
                </a:solidFill>
              </a:rPr>
              <a:t>4. Now, repeat the algorithm for each pair of rows from the table.</a:t>
            </a:r>
            <a:br>
              <a:rPr lang="en-US" sz="2600" dirty="0" smtClean="0">
                <a:solidFill>
                  <a:schemeClr val="tx1"/>
                </a:solidFill>
              </a:rPr>
            </a:br>
            <a:r>
              <a:rPr lang="en-US" sz="2600" dirty="0" smtClean="0">
                <a:solidFill>
                  <a:schemeClr val="tx1"/>
                </a:solidFill>
              </a:rPr>
              <a:t>Using the rows 3 and 4 we obtain a new position of Mars, denoted by </a:t>
            </a:r>
            <a:r>
              <a:rPr lang="en-US" sz="2800" dirty="0" smtClean="0">
                <a:solidFill>
                  <a:schemeClr val="tx1"/>
                </a:solidFill>
              </a:rPr>
              <a:t>M</a:t>
            </a:r>
            <a:r>
              <a:rPr lang="en-US" sz="2800" baseline="-25000" dirty="0" smtClean="0">
                <a:solidFill>
                  <a:schemeClr val="tx1"/>
                </a:solidFill>
              </a:rPr>
              <a:t>2</a:t>
            </a:r>
            <a:r>
              <a:rPr lang="en-US" sz="2600" dirty="0" smtClean="0">
                <a:solidFill>
                  <a:schemeClr val="tx1"/>
                </a:solidFill>
              </a:rPr>
              <a:t> </a:t>
            </a:r>
            <a:endParaRPr lang="en-US" sz="2600" dirty="0">
              <a:solidFill>
                <a:schemeClr val="tx1"/>
              </a:solidFill>
            </a:endParaRPr>
          </a:p>
        </p:txBody>
      </p:sp>
      <p:pic>
        <p:nvPicPr>
          <p:cNvPr id="4098" name="Picture 2"/>
          <p:cNvPicPr>
            <a:picLocks noGrp="1" noChangeAspect="1" noChangeArrowheads="1"/>
          </p:cNvPicPr>
          <p:nvPr>
            <p:ph idx="1"/>
          </p:nvPr>
        </p:nvPicPr>
        <p:blipFill>
          <a:blip r:embed="rId2" cstate="print"/>
          <a:stretch>
            <a:fillRect/>
          </a:stretch>
        </p:blipFill>
        <p:spPr bwMode="auto">
          <a:xfrm>
            <a:off x="1916720" y="2160588"/>
            <a:ext cx="6118598" cy="3881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0008.jpeg"/>
          <p:cNvPicPr>
            <a:picLocks noGrp="1" noChangeAspect="1"/>
          </p:cNvPicPr>
          <p:nvPr>
            <p:ph idx="1"/>
          </p:nvPr>
        </p:nvPicPr>
        <p:blipFill>
          <a:blip r:embed="rId2" cstate="print"/>
          <a:stretch>
            <a:fillRect/>
          </a:stretch>
        </p:blipFill>
        <p:spPr>
          <a:xfrm>
            <a:off x="3530388" y="1315085"/>
            <a:ext cx="5801784" cy="4351338"/>
          </a:xfrm>
        </p:spPr>
      </p:pic>
      <p:pic>
        <p:nvPicPr>
          <p:cNvPr id="3076" name="Picture 4"/>
          <p:cNvPicPr>
            <a:picLocks noChangeAspect="1" noChangeArrowheads="1"/>
          </p:cNvPicPr>
          <p:nvPr/>
        </p:nvPicPr>
        <p:blipFill>
          <a:blip r:embed="rId3" cstate="print"/>
          <a:srcRect/>
          <a:stretch>
            <a:fillRect/>
          </a:stretch>
        </p:blipFill>
        <p:spPr bwMode="auto">
          <a:xfrm>
            <a:off x="1189038" y="166053"/>
            <a:ext cx="10269537" cy="933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0007.jpeg"/>
          <p:cNvPicPr>
            <a:picLocks noGrp="1" noChangeAspect="1"/>
          </p:cNvPicPr>
          <p:nvPr>
            <p:ph idx="1"/>
          </p:nvPr>
        </p:nvPicPr>
        <p:blipFill>
          <a:blip r:embed="rId2" cstate="print"/>
          <a:stretch>
            <a:fillRect/>
          </a:stretch>
        </p:blipFill>
        <p:spPr>
          <a:xfrm>
            <a:off x="2388394" y="2160588"/>
            <a:ext cx="5175249" cy="3881437"/>
          </a:xfrm>
        </p:spPr>
      </p:pic>
      <p:pic>
        <p:nvPicPr>
          <p:cNvPr id="4098" name="Picture 2"/>
          <p:cNvPicPr>
            <a:picLocks noChangeAspect="1" noChangeArrowheads="1"/>
          </p:cNvPicPr>
          <p:nvPr/>
        </p:nvPicPr>
        <p:blipFill>
          <a:blip r:embed="rId3" cstate="print"/>
          <a:srcRect/>
          <a:stretch>
            <a:fillRect/>
          </a:stretch>
        </p:blipFill>
        <p:spPr bwMode="auto">
          <a:xfrm>
            <a:off x="986155" y="237490"/>
            <a:ext cx="10355263" cy="1323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0006.jpeg"/>
          <p:cNvPicPr>
            <a:picLocks noGrp="1" noChangeAspect="1"/>
          </p:cNvPicPr>
          <p:nvPr>
            <p:ph idx="1"/>
          </p:nvPr>
        </p:nvPicPr>
        <p:blipFill>
          <a:blip r:embed="rId2" cstate="print"/>
          <a:stretch>
            <a:fillRect/>
          </a:stretch>
        </p:blipFill>
        <p:spPr>
          <a:xfrm>
            <a:off x="2388394" y="2160588"/>
            <a:ext cx="5175249" cy="3881437"/>
          </a:xfrm>
        </p:spPr>
      </p:pic>
      <p:pic>
        <p:nvPicPr>
          <p:cNvPr id="5122" name="Picture 2"/>
          <p:cNvPicPr>
            <a:picLocks noChangeAspect="1" noChangeArrowheads="1"/>
          </p:cNvPicPr>
          <p:nvPr/>
        </p:nvPicPr>
        <p:blipFill>
          <a:blip r:embed="rId3" cstate="print"/>
          <a:srcRect/>
          <a:stretch>
            <a:fillRect/>
          </a:stretch>
        </p:blipFill>
        <p:spPr bwMode="auto">
          <a:xfrm>
            <a:off x="902335" y="222250"/>
            <a:ext cx="10355263" cy="1323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chemeClr val="tx1"/>
                </a:solidFill>
              </a:rPr>
              <a:t>5. Using the rows 5 and 6 we obtain a new position of Mars, denoted by M</a:t>
            </a:r>
            <a:r>
              <a:rPr lang="en-US" sz="2400" baseline="-25000" dirty="0" smtClean="0">
                <a:solidFill>
                  <a:schemeClr val="tx1"/>
                </a:solidFill>
              </a:rPr>
              <a:t>3</a:t>
            </a:r>
            <a:r>
              <a:rPr lang="en-US" sz="2400" dirty="0" smtClean="0">
                <a:solidFill>
                  <a:schemeClr val="tx1"/>
                </a:solidFill>
              </a:rPr>
              <a:t> </a:t>
            </a:r>
            <a:endParaRPr lang="en-US" sz="2400" dirty="0">
              <a:solidFill>
                <a:schemeClr val="tx1"/>
              </a:solidFill>
            </a:endParaRPr>
          </a:p>
        </p:txBody>
      </p:sp>
      <p:pic>
        <p:nvPicPr>
          <p:cNvPr id="5122" name="Picture 2"/>
          <p:cNvPicPr>
            <a:picLocks noChangeAspect="1" noChangeArrowheads="1"/>
          </p:cNvPicPr>
          <p:nvPr/>
        </p:nvPicPr>
        <p:blipFill>
          <a:blip r:embed="rId2" cstate="print"/>
          <a:srcRect/>
          <a:stretch>
            <a:fillRect/>
          </a:stretch>
        </p:blipFill>
        <p:spPr bwMode="auto">
          <a:xfrm>
            <a:off x="1922971" y="1685206"/>
            <a:ext cx="8001000"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0005.jpeg"/>
          <p:cNvPicPr>
            <a:picLocks noGrp="1" noChangeAspect="1"/>
          </p:cNvPicPr>
          <p:nvPr>
            <p:ph idx="1"/>
          </p:nvPr>
        </p:nvPicPr>
        <p:blipFill>
          <a:blip r:embed="rId2" cstate="print"/>
          <a:stretch>
            <a:fillRect/>
          </a:stretch>
        </p:blipFill>
        <p:spPr>
          <a:xfrm>
            <a:off x="2388394" y="2160588"/>
            <a:ext cx="5175249" cy="3881437"/>
          </a:xfrm>
        </p:spPr>
      </p:pic>
      <p:pic>
        <p:nvPicPr>
          <p:cNvPr id="6146" name="Picture 2"/>
          <p:cNvPicPr>
            <a:picLocks noChangeAspect="1" noChangeArrowheads="1"/>
          </p:cNvPicPr>
          <p:nvPr/>
        </p:nvPicPr>
        <p:blipFill>
          <a:blip r:embed="rId3" cstate="print"/>
          <a:srcRect/>
          <a:stretch>
            <a:fillRect/>
          </a:stretch>
        </p:blipFill>
        <p:spPr bwMode="auto">
          <a:xfrm>
            <a:off x="1704340" y="198755"/>
            <a:ext cx="8356600" cy="50165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676401" y="659320"/>
            <a:ext cx="8366760" cy="2919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u 1"/>
          <p:cNvSpPr>
            <a:spLocks noGrp="1"/>
          </p:cNvSpPr>
          <p:nvPr>
            <p:ph type="title"/>
          </p:nvPr>
        </p:nvSpPr>
        <p:spPr>
          <a:xfrm>
            <a:off x="1243391" y="748937"/>
            <a:ext cx="8596668" cy="1320800"/>
          </a:xfrm>
        </p:spPr>
        <p:txBody>
          <a:bodyPr/>
          <a:lstStyle/>
          <a:p>
            <a:pPr algn="ctr"/>
            <a:r>
              <a:rPr lang="en-US" dirty="0" smtClean="0">
                <a:solidFill>
                  <a:schemeClr val="tx1"/>
                </a:solidFill>
              </a:rPr>
              <a:t>The second law</a:t>
            </a:r>
            <a:endParaRPr lang="en-US" dirty="0">
              <a:solidFill>
                <a:schemeClr val="tx1"/>
              </a:solidFill>
            </a:endParaRPr>
          </a:p>
        </p:txBody>
      </p:sp>
      <p:sp>
        <p:nvSpPr>
          <p:cNvPr id="3" name="Substituent conținut 2"/>
          <p:cNvSpPr>
            <a:spLocks noGrp="1"/>
          </p:cNvSpPr>
          <p:nvPr>
            <p:ph idx="1"/>
          </p:nvPr>
        </p:nvSpPr>
        <p:spPr>
          <a:xfrm>
            <a:off x="838200" y="2527588"/>
            <a:ext cx="3696855" cy="2266086"/>
          </a:xfrm>
        </p:spPr>
        <p:txBody>
          <a:bodyPr>
            <a:noAutofit/>
          </a:bodyPr>
          <a:lstStyle/>
          <a:p>
            <a:pPr algn="just"/>
            <a:r>
              <a:rPr lang="en-GB" dirty="0"/>
              <a:t>The straight line that unites the planet with the </a:t>
            </a:r>
            <a:r>
              <a:rPr lang="en-GB" dirty="0" smtClean="0"/>
              <a:t>sun </a:t>
            </a:r>
            <a:r>
              <a:rPr lang="en-GB" dirty="0"/>
              <a:t>("the vector ray of the planet") sweeps equal areas in equal periods of time or formulated equivalent to the </a:t>
            </a:r>
            <a:r>
              <a:rPr lang="en-GB" dirty="0" err="1" smtClean="0"/>
              <a:t>areolar</a:t>
            </a:r>
            <a:r>
              <a:rPr lang="en-GB" dirty="0" smtClean="0"/>
              <a:t> </a:t>
            </a:r>
            <a:r>
              <a:rPr lang="en-GB" dirty="0"/>
              <a:t>speed of the vector beam is constant</a:t>
            </a:r>
            <a:r>
              <a:rPr lang="en-GB" dirty="0" smtClean="0"/>
              <a:t>.</a:t>
            </a:r>
          </a:p>
          <a:p>
            <a:endParaRPr lang="en-GB" dirty="0"/>
          </a:p>
        </p:txBody>
      </p:sp>
      <p:pic>
        <p:nvPicPr>
          <p:cNvPr id="5" name="Picture 4" descr="Kepler-second-law-of-motion.gif"/>
          <p:cNvPicPr>
            <a:picLocks noChangeAspect="1"/>
          </p:cNvPicPr>
          <p:nvPr/>
        </p:nvPicPr>
        <p:blipFill>
          <a:blip r:embed="rId3" cstate="print"/>
          <a:stretch>
            <a:fillRect/>
          </a:stretch>
        </p:blipFill>
        <p:spPr>
          <a:xfrm>
            <a:off x="5897838" y="2236470"/>
            <a:ext cx="4634272" cy="2640330"/>
          </a:xfrm>
          <a:prstGeom prst="rect">
            <a:avLst/>
          </a:prstGeom>
        </p:spPr>
      </p:pic>
    </p:spTree>
    <p:extLst>
      <p:ext uri="{BB962C8B-B14F-4D97-AF65-F5344CB8AC3E}">
        <p14:creationId xmlns:p14="http://schemas.microsoft.com/office/powerpoint/2010/main" xmlns="" val="1885688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0004.jpeg"/>
          <p:cNvPicPr>
            <a:picLocks noGrp="1" noChangeAspect="1"/>
          </p:cNvPicPr>
          <p:nvPr>
            <p:ph idx="1"/>
          </p:nvPr>
        </p:nvPicPr>
        <p:blipFill>
          <a:blip r:embed="rId2" cstate="print"/>
          <a:stretch>
            <a:fillRect/>
          </a:stretch>
        </p:blipFill>
        <p:spPr>
          <a:xfrm>
            <a:off x="2388394" y="2160588"/>
            <a:ext cx="5175249" cy="3881437"/>
          </a:xfrm>
        </p:spPr>
      </p:pic>
      <p:pic>
        <p:nvPicPr>
          <p:cNvPr id="7171" name="Picture 3"/>
          <p:cNvPicPr>
            <a:picLocks noChangeAspect="1" noChangeArrowheads="1"/>
          </p:cNvPicPr>
          <p:nvPr/>
        </p:nvPicPr>
        <p:blipFill>
          <a:blip r:embed="rId3" cstate="print"/>
          <a:srcRect/>
          <a:stretch>
            <a:fillRect/>
          </a:stretch>
        </p:blipFill>
        <p:spPr bwMode="auto">
          <a:xfrm>
            <a:off x="1849120" y="0"/>
            <a:ext cx="8356600" cy="50165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1836420" y="491874"/>
            <a:ext cx="8366760" cy="5368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0003.jpeg"/>
          <p:cNvPicPr>
            <a:picLocks noGrp="1" noChangeAspect="1"/>
          </p:cNvPicPr>
          <p:nvPr>
            <p:ph idx="1"/>
          </p:nvPr>
        </p:nvPicPr>
        <p:blipFill>
          <a:blip r:embed="rId2" cstate="print"/>
          <a:stretch>
            <a:fillRect/>
          </a:stretch>
        </p:blipFill>
        <p:spPr>
          <a:xfrm>
            <a:off x="2388394" y="2160588"/>
            <a:ext cx="5175249" cy="3881437"/>
          </a:xfrm>
        </p:spPr>
      </p:pic>
      <p:pic>
        <p:nvPicPr>
          <p:cNvPr id="8194" name="Picture 2"/>
          <p:cNvPicPr>
            <a:picLocks noChangeAspect="1" noChangeArrowheads="1"/>
          </p:cNvPicPr>
          <p:nvPr/>
        </p:nvPicPr>
        <p:blipFill>
          <a:blip r:embed="rId3" cstate="print"/>
          <a:srcRect/>
          <a:stretch>
            <a:fillRect/>
          </a:stretch>
        </p:blipFill>
        <p:spPr bwMode="auto">
          <a:xfrm>
            <a:off x="1053783" y="147003"/>
            <a:ext cx="10098087" cy="1276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smtClean="0">
                <a:solidFill>
                  <a:schemeClr val="tx1"/>
                </a:solidFill>
              </a:rPr>
              <a:t>Finally let’s use the rows 7 and 8 to obtain the position M</a:t>
            </a:r>
            <a:r>
              <a:rPr lang="en-US" sz="2600" baseline="-25000" dirty="0" smtClean="0">
                <a:solidFill>
                  <a:schemeClr val="tx1"/>
                </a:solidFill>
              </a:rPr>
              <a:t>4</a:t>
            </a:r>
            <a:r>
              <a:rPr lang="en-US" sz="2600" dirty="0" smtClean="0">
                <a:solidFill>
                  <a:schemeClr val="tx1"/>
                </a:solidFill>
              </a:rPr>
              <a:t> </a:t>
            </a:r>
            <a:endParaRPr lang="en-US" sz="2600" dirty="0">
              <a:solidFill>
                <a:schemeClr val="tx1"/>
              </a:solidFill>
            </a:endParaRPr>
          </a:p>
        </p:txBody>
      </p:sp>
      <p:pic>
        <p:nvPicPr>
          <p:cNvPr id="6146" name="Picture 2"/>
          <p:cNvPicPr>
            <a:picLocks noChangeAspect="1" noChangeArrowheads="1"/>
          </p:cNvPicPr>
          <p:nvPr/>
        </p:nvPicPr>
        <p:blipFill>
          <a:blip r:embed="rId2" cstate="print"/>
          <a:srcRect/>
          <a:stretch>
            <a:fillRect/>
          </a:stretch>
        </p:blipFill>
        <p:spPr bwMode="auto">
          <a:xfrm>
            <a:off x="2215881" y="1510791"/>
            <a:ext cx="7669212" cy="5095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0002.jpeg"/>
          <p:cNvPicPr>
            <a:picLocks noGrp="1" noChangeAspect="1"/>
          </p:cNvPicPr>
          <p:nvPr>
            <p:ph idx="1"/>
          </p:nvPr>
        </p:nvPicPr>
        <p:blipFill>
          <a:blip r:embed="rId2" cstate="print"/>
          <a:stretch>
            <a:fillRect/>
          </a:stretch>
        </p:blipFill>
        <p:spPr>
          <a:xfrm>
            <a:off x="2388394" y="2160588"/>
            <a:ext cx="5175249" cy="3881437"/>
          </a:xfrm>
        </p:spPr>
      </p:pic>
      <p:pic>
        <p:nvPicPr>
          <p:cNvPr id="9218" name="Picture 2"/>
          <p:cNvPicPr>
            <a:picLocks noChangeAspect="1" noChangeArrowheads="1"/>
          </p:cNvPicPr>
          <p:nvPr/>
        </p:nvPicPr>
        <p:blipFill>
          <a:blip r:embed="rId3" cstate="print"/>
          <a:srcRect/>
          <a:stretch>
            <a:fillRect/>
          </a:stretch>
        </p:blipFill>
        <p:spPr bwMode="auto">
          <a:xfrm>
            <a:off x="1879600" y="0"/>
            <a:ext cx="8356600" cy="50165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1848485" y="498475"/>
            <a:ext cx="8400415" cy="52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ipse.mp4">
            <a:hlinkClick r:id="" action="ppaction://media"/>
          </p:cNvPr>
          <p:cNvPicPr>
            <a:picLocks noGrp="1" noRot="1" noChangeAspect="1"/>
          </p:cNvPicPr>
          <p:nvPr>
            <p:ph idx="1"/>
            <a:videoFile r:link="rId1"/>
          </p:nvPr>
        </p:nvPicPr>
        <p:blipFill>
          <a:blip r:embed="rId3" cstate="print"/>
          <a:stretch>
            <a:fillRect/>
          </a:stretch>
        </p:blipFill>
        <p:spPr>
          <a:xfrm>
            <a:off x="1798638" y="487363"/>
            <a:ext cx="8656637" cy="64928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Conclusions</a:t>
            </a:r>
            <a:endParaRPr lang="en-US" dirty="0">
              <a:solidFill>
                <a:schemeClr val="tx1"/>
              </a:solidFill>
            </a:endParaRPr>
          </a:p>
        </p:txBody>
      </p:sp>
      <p:sp>
        <p:nvSpPr>
          <p:cNvPr id="3" name="Content Placeholder 2"/>
          <p:cNvSpPr>
            <a:spLocks noGrp="1"/>
          </p:cNvSpPr>
          <p:nvPr>
            <p:ph idx="1"/>
          </p:nvPr>
        </p:nvSpPr>
        <p:spPr/>
        <p:txBody>
          <a:bodyPr>
            <a:normAutofit fontScale="55000" lnSpcReduction="20000"/>
          </a:bodyPr>
          <a:lstStyle/>
          <a:p>
            <a:r>
              <a:rPr lang="en-US" sz="2500" dirty="0" smtClean="0"/>
              <a:t>In this talk we described the </a:t>
            </a:r>
            <a:r>
              <a:rPr lang="en-US" sz="2500" dirty="0" err="1" smtClean="0"/>
              <a:t>Kepler’s</a:t>
            </a:r>
            <a:r>
              <a:rPr lang="en-US" sz="2500" dirty="0" smtClean="0"/>
              <a:t> method of determining the first law of planetary motion;</a:t>
            </a:r>
          </a:p>
          <a:p>
            <a:r>
              <a:rPr lang="en-US" sz="2500" dirty="0" smtClean="0"/>
              <a:t>Like </a:t>
            </a:r>
            <a:r>
              <a:rPr lang="en-US" sz="2500" dirty="0" err="1" smtClean="0"/>
              <a:t>Kepler</a:t>
            </a:r>
            <a:r>
              <a:rPr lang="en-US" sz="2500" dirty="0" smtClean="0"/>
              <a:t> we considered the planet Mars whose elliptic orbit is characterized by the parameters (</a:t>
            </a:r>
            <a:r>
              <a:rPr lang="en-US" sz="2500" dirty="0" err="1" smtClean="0"/>
              <a:t>semimajor</a:t>
            </a:r>
            <a:r>
              <a:rPr lang="en-US" sz="2500" dirty="0" smtClean="0"/>
              <a:t>-axis and eccentricity):</a:t>
            </a:r>
          </a:p>
          <a:p>
            <a:pPr>
              <a:buNone/>
            </a:pPr>
            <a:r>
              <a:rPr lang="en-US" sz="2500" dirty="0" smtClean="0"/>
              <a:t>     </a:t>
            </a:r>
            <a:r>
              <a:rPr lang="en-US" sz="2500" dirty="0" err="1" smtClean="0"/>
              <a:t>a</a:t>
            </a:r>
            <a:r>
              <a:rPr lang="en-US" sz="2500" baseline="-25000" dirty="0" err="1" smtClean="0"/>
              <a:t>Mars</a:t>
            </a:r>
            <a:r>
              <a:rPr lang="en-US" sz="2500" dirty="0" smtClean="0"/>
              <a:t>=1.524 A.U (this means 7.62cm in our unit of distance);</a:t>
            </a:r>
          </a:p>
          <a:p>
            <a:pPr>
              <a:buNone/>
            </a:pPr>
            <a:r>
              <a:rPr lang="en-US" sz="2500" dirty="0" smtClean="0"/>
              <a:t>     e=0.0934;</a:t>
            </a:r>
          </a:p>
          <a:p>
            <a:r>
              <a:rPr lang="en-US" sz="2500" dirty="0" smtClean="0"/>
              <a:t>A simple computation shows that the perihelion distance (minimum distance from the Sun) is </a:t>
            </a:r>
            <a:r>
              <a:rPr lang="en-US" sz="2500" dirty="0" err="1" smtClean="0"/>
              <a:t>a</a:t>
            </a:r>
            <a:r>
              <a:rPr lang="en-US" sz="2500" baseline="-25000" dirty="0" err="1" smtClean="0"/>
              <a:t>Mars</a:t>
            </a:r>
            <a:r>
              <a:rPr lang="en-US" sz="2500" dirty="0" smtClean="0"/>
              <a:t> (1-e)=1.381 A.U is (6.9 cm in our unit of distance ) and the aphelion distance (maximum distance from the Sun) is </a:t>
            </a:r>
            <a:r>
              <a:rPr lang="en-US" sz="2500" dirty="0" err="1" smtClean="0"/>
              <a:t>a</a:t>
            </a:r>
            <a:r>
              <a:rPr lang="en-US" sz="2500" baseline="-25000" dirty="0" err="1" smtClean="0"/>
              <a:t>Mars</a:t>
            </a:r>
            <a:r>
              <a:rPr lang="en-US" sz="2500" dirty="0" smtClean="0"/>
              <a:t> (1+e)=1.66 A.U is (8.33 cm in our unit of distance);</a:t>
            </a:r>
          </a:p>
          <a:p>
            <a:r>
              <a:rPr lang="en-US" sz="2500" dirty="0" smtClean="0"/>
              <a:t>You can check that the distances of the points </a:t>
            </a:r>
            <a:r>
              <a:rPr lang="en-US" sz="2400" dirty="0" smtClean="0"/>
              <a:t>M</a:t>
            </a:r>
            <a:r>
              <a:rPr lang="en-US" sz="2400" baseline="-25000" dirty="0" smtClean="0"/>
              <a:t>1 </a:t>
            </a:r>
            <a:r>
              <a:rPr lang="en-US" sz="2400" dirty="0" smtClean="0"/>
              <a:t>M</a:t>
            </a:r>
            <a:r>
              <a:rPr lang="en-US" sz="2400" baseline="-25000" dirty="0" smtClean="0"/>
              <a:t>2</a:t>
            </a:r>
            <a:r>
              <a:rPr lang="en-US" sz="2400" dirty="0" smtClean="0"/>
              <a:t> M</a:t>
            </a:r>
            <a:r>
              <a:rPr lang="en-US" sz="2400" baseline="-25000" dirty="0" smtClean="0"/>
              <a:t>3 </a:t>
            </a:r>
            <a:r>
              <a:rPr lang="en-US" sz="2400" dirty="0" smtClean="0"/>
              <a:t>M</a:t>
            </a:r>
            <a:r>
              <a:rPr lang="en-US" sz="2400" baseline="-25000" dirty="0" smtClean="0"/>
              <a:t>4</a:t>
            </a:r>
            <a:r>
              <a:rPr lang="en-US" sz="2400" dirty="0" smtClean="0"/>
              <a:t> from the Sun are between 6.9 cm and 8.33 cm;</a:t>
            </a:r>
          </a:p>
          <a:p>
            <a:r>
              <a:rPr lang="en-US" sz="2400" dirty="0" smtClean="0"/>
              <a:t>In our exercise we used a precision of the order of 1 degree. </a:t>
            </a:r>
            <a:r>
              <a:rPr lang="en-US" sz="2400" dirty="0" err="1" smtClean="0"/>
              <a:t>Kepler</a:t>
            </a:r>
            <a:r>
              <a:rPr lang="en-US" sz="2400" dirty="0" smtClean="0"/>
              <a:t> in his method used a precision of the order of several minutes (as the precision of the </a:t>
            </a:r>
            <a:r>
              <a:rPr lang="en-US" sz="2400" dirty="0" err="1" smtClean="0"/>
              <a:t>Rudolphine</a:t>
            </a:r>
            <a:r>
              <a:rPr lang="en-US" sz="2400" dirty="0" smtClean="0"/>
              <a:t> tables and the </a:t>
            </a:r>
            <a:r>
              <a:rPr lang="ro-RO" sz="2000" dirty="0" smtClean="0"/>
              <a:t>E</a:t>
            </a:r>
            <a:r>
              <a:rPr lang="en-US" sz="2400" dirty="0" err="1" smtClean="0"/>
              <a:t>phemerides</a:t>
            </a:r>
            <a:r>
              <a:rPr lang="en-US" sz="2400" dirty="0" smtClean="0"/>
              <a:t> of the planets);</a:t>
            </a:r>
          </a:p>
          <a:p>
            <a:r>
              <a:rPr lang="en-US" sz="2400" dirty="0" smtClean="0"/>
              <a:t>This exercise can be extended to prove </a:t>
            </a:r>
            <a:r>
              <a:rPr lang="en-US" sz="2400" dirty="0" err="1" smtClean="0"/>
              <a:t>Kepler’s</a:t>
            </a:r>
            <a:r>
              <a:rPr lang="en-US" sz="2400" dirty="0" smtClean="0"/>
              <a:t> second law.</a:t>
            </a:r>
          </a:p>
          <a:p>
            <a:endParaRPr lang="en-US" sz="2500" b="1" dirty="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732" y="3038809"/>
            <a:ext cx="10058400" cy="4023360"/>
          </a:xfrm>
        </p:spPr>
        <p:txBody>
          <a:bodyPr>
            <a:normAutofit/>
          </a:bodyPr>
          <a:lstStyle/>
          <a:p>
            <a:pPr algn="ctr"/>
            <a:r>
              <a:rPr lang="ro-RO" sz="2800" dirty="0" smtClean="0"/>
              <a:t>Thank you for your attention!</a:t>
            </a:r>
            <a:endParaRPr lang="ro-RO" sz="2800" dirty="0"/>
          </a:p>
        </p:txBody>
      </p:sp>
    </p:spTree>
    <p:extLst>
      <p:ext uri="{BB962C8B-B14F-4D97-AF65-F5344CB8AC3E}">
        <p14:creationId xmlns:p14="http://schemas.microsoft.com/office/powerpoint/2010/main" xmlns="" val="963284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wobody.mp4">
            <a:hlinkClick r:id="" action="ppaction://media"/>
          </p:cNvPr>
          <p:cNvPicPr>
            <a:picLocks noGrp="1" noRot="1" noChangeAspect="1"/>
          </p:cNvPicPr>
          <p:nvPr>
            <p:ph idx="1"/>
            <a:videoFile r:link="rId1"/>
          </p:nvPr>
        </p:nvPicPr>
        <p:blipFill>
          <a:blip r:embed="rId3" cstate="print"/>
          <a:stretch>
            <a:fillRect/>
          </a:stretch>
        </p:blipFill>
        <p:spPr>
          <a:xfrm>
            <a:off x="416243" y="78696"/>
            <a:ext cx="8815387" cy="66119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434979" y="609600"/>
            <a:ext cx="8596668" cy="1320800"/>
          </a:xfrm>
        </p:spPr>
        <p:txBody>
          <a:bodyPr/>
          <a:lstStyle/>
          <a:p>
            <a:pPr algn="ctr"/>
            <a:r>
              <a:rPr lang="en-US" dirty="0" smtClean="0">
                <a:solidFill>
                  <a:schemeClr val="tx1"/>
                </a:solidFill>
              </a:rPr>
              <a:t>The third law</a:t>
            </a:r>
            <a:endParaRPr lang="en-US" dirty="0">
              <a:solidFill>
                <a:schemeClr val="tx1"/>
              </a:solidFill>
            </a:endParaRPr>
          </a:p>
        </p:txBody>
      </p:sp>
      <p:sp>
        <p:nvSpPr>
          <p:cNvPr id="3" name="Substituent conținut 2"/>
          <p:cNvSpPr>
            <a:spLocks noGrp="1"/>
          </p:cNvSpPr>
          <p:nvPr>
            <p:ph idx="1"/>
          </p:nvPr>
        </p:nvSpPr>
        <p:spPr>
          <a:xfrm>
            <a:off x="838200" y="1615440"/>
            <a:ext cx="10515600" cy="1158240"/>
          </a:xfrm>
        </p:spPr>
        <p:txBody>
          <a:bodyPr>
            <a:normAutofit/>
          </a:bodyPr>
          <a:lstStyle/>
          <a:p>
            <a:endParaRPr lang="en-GB" dirty="0" smtClean="0"/>
          </a:p>
          <a:p>
            <a:pPr algn="just"/>
            <a:r>
              <a:rPr lang="en-GB" dirty="0"/>
              <a:t>The ratio of the square of an object's orbital period with the cube of the semi-major axis of its orbit is the same for all objects orbiting the same primary.</a:t>
            </a:r>
            <a:endParaRPr lang="en-US" dirty="0" smtClean="0"/>
          </a:p>
          <a:p>
            <a:endParaRPr lang="en-GB" dirty="0"/>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097280" y="2633808"/>
            <a:ext cx="4785360" cy="422419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6383654" y="3779520"/>
            <a:ext cx="2671763" cy="1508760"/>
          </a:xfrm>
          <a:prstGeom prst="rect">
            <a:avLst/>
          </a:prstGeom>
          <a:noFill/>
          <a:ln w="9525">
            <a:noFill/>
            <a:miter lim="800000"/>
            <a:headEnd/>
            <a:tailEnd/>
          </a:ln>
        </p:spPr>
      </p:pic>
    </p:spTree>
    <p:extLst>
      <p:ext uri="{BB962C8B-B14F-4D97-AF65-F5344CB8AC3E}">
        <p14:creationId xmlns:p14="http://schemas.microsoft.com/office/powerpoint/2010/main" xmlns="" val="3290642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356602" y="592183"/>
            <a:ext cx="8596668" cy="1320800"/>
          </a:xfrm>
        </p:spPr>
        <p:txBody>
          <a:bodyPr/>
          <a:lstStyle/>
          <a:p>
            <a:pPr algn="ctr"/>
            <a:r>
              <a:rPr lang="ro-RO" dirty="0">
                <a:solidFill>
                  <a:schemeClr val="tx1"/>
                </a:solidFill>
              </a:rPr>
              <a:t>T</a:t>
            </a:r>
            <a:r>
              <a:rPr lang="en-GB" dirty="0" smtClean="0">
                <a:solidFill>
                  <a:schemeClr val="tx1"/>
                </a:solidFill>
              </a:rPr>
              <a:t>he revolution movement of planets around the sun</a:t>
            </a:r>
            <a:endParaRPr lang="en-US" dirty="0">
              <a:solidFill>
                <a:schemeClr val="tx1"/>
              </a:solidFill>
            </a:endParaRPr>
          </a:p>
        </p:txBody>
      </p:sp>
      <p:sp>
        <p:nvSpPr>
          <p:cNvPr id="3" name="Substituent conținut 2"/>
          <p:cNvSpPr>
            <a:spLocks noGrp="1"/>
          </p:cNvSpPr>
          <p:nvPr>
            <p:ph idx="1"/>
          </p:nvPr>
        </p:nvSpPr>
        <p:spPr>
          <a:xfrm>
            <a:off x="838200" y="1825625"/>
            <a:ext cx="10515600" cy="797502"/>
          </a:xfrm>
        </p:spPr>
        <p:txBody>
          <a:bodyPr>
            <a:normAutofit/>
          </a:bodyPr>
          <a:lstStyle/>
          <a:p>
            <a:r>
              <a:rPr lang="en-GB" dirty="0" smtClean="0"/>
              <a:t>In astronomy, the revolution movement refers to the real motion as described in the previews slides (</a:t>
            </a:r>
            <a:r>
              <a:rPr lang="en-GB" dirty="0" err="1" smtClean="0"/>
              <a:t>Kepler’s</a:t>
            </a:r>
            <a:r>
              <a:rPr lang="en-GB" dirty="0" smtClean="0"/>
              <a:t> laws). </a:t>
            </a:r>
            <a:endParaRPr lang="en-US" dirty="0"/>
          </a:p>
        </p:txBody>
      </p:sp>
      <p:pic>
        <p:nvPicPr>
          <p:cNvPr id="4" name="Imagine 3"/>
          <p:cNvPicPr>
            <a:picLocks noChangeAspect="1"/>
          </p:cNvPicPr>
          <p:nvPr/>
        </p:nvPicPr>
        <p:blipFill>
          <a:blip r:embed="rId2" cstate="print"/>
          <a:stretch>
            <a:fillRect/>
          </a:stretch>
        </p:blipFill>
        <p:spPr>
          <a:xfrm>
            <a:off x="3055400" y="2872487"/>
            <a:ext cx="6088601" cy="3025485"/>
          </a:xfrm>
          <a:prstGeom prst="rect">
            <a:avLst/>
          </a:prstGeom>
        </p:spPr>
      </p:pic>
    </p:spTree>
    <p:extLst>
      <p:ext uri="{BB962C8B-B14F-4D97-AF65-F5344CB8AC3E}">
        <p14:creationId xmlns:p14="http://schemas.microsoft.com/office/powerpoint/2010/main" xmlns="" val="698984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621771" y="569884"/>
            <a:ext cx="8596668" cy="1320800"/>
          </a:xfrm>
        </p:spPr>
        <p:txBody>
          <a:bodyPr>
            <a:normAutofit/>
          </a:bodyPr>
          <a:lstStyle/>
          <a:p>
            <a:pPr algn="ctr"/>
            <a:r>
              <a:rPr lang="ro-RO" dirty="0" smtClean="0">
                <a:solidFill>
                  <a:schemeClr val="tx1"/>
                </a:solidFill>
              </a:rPr>
              <a:t>The </a:t>
            </a:r>
            <a:r>
              <a:rPr lang="en-GB" dirty="0" smtClean="0">
                <a:solidFill>
                  <a:schemeClr val="tx1"/>
                </a:solidFill>
              </a:rPr>
              <a:t>apparent motion of the planets</a:t>
            </a:r>
            <a:endParaRPr lang="en-US" dirty="0">
              <a:solidFill>
                <a:schemeClr val="tx1"/>
              </a:solidFill>
            </a:endParaRPr>
          </a:p>
        </p:txBody>
      </p:sp>
      <p:sp>
        <p:nvSpPr>
          <p:cNvPr id="3" name="Substituent conținut 2"/>
          <p:cNvSpPr>
            <a:spLocks noGrp="1"/>
          </p:cNvSpPr>
          <p:nvPr>
            <p:ph idx="1"/>
          </p:nvPr>
        </p:nvSpPr>
        <p:spPr>
          <a:xfrm>
            <a:off x="838200" y="1825625"/>
            <a:ext cx="10723880" cy="695902"/>
          </a:xfrm>
        </p:spPr>
        <p:txBody>
          <a:bodyPr>
            <a:noAutofit/>
          </a:bodyPr>
          <a:lstStyle/>
          <a:p>
            <a:r>
              <a:rPr lang="en-GB" dirty="0" smtClean="0"/>
              <a:t>By apparent motion we understand the motion of the planet as seen from the surface if the Earth . </a:t>
            </a:r>
            <a:endParaRPr lang="en-US" dirty="0"/>
          </a:p>
        </p:txBody>
      </p:sp>
      <p:pic>
        <p:nvPicPr>
          <p:cNvPr id="29698" name="Picture 2" descr="Apparent Planet Motion | Motion | Space FM"/>
          <p:cNvPicPr>
            <a:picLocks noChangeAspect="1" noChangeArrowheads="1"/>
          </p:cNvPicPr>
          <p:nvPr/>
        </p:nvPicPr>
        <p:blipFill>
          <a:blip r:embed="rId2" cstate="print"/>
          <a:srcRect/>
          <a:stretch>
            <a:fillRect/>
          </a:stretch>
        </p:blipFill>
        <p:spPr bwMode="auto">
          <a:xfrm>
            <a:off x="3538855" y="2580640"/>
            <a:ext cx="4762500" cy="3810000"/>
          </a:xfrm>
          <a:prstGeom prst="rect">
            <a:avLst/>
          </a:prstGeom>
          <a:noFill/>
        </p:spPr>
      </p:pic>
    </p:spTree>
    <p:extLst>
      <p:ext uri="{BB962C8B-B14F-4D97-AF65-F5344CB8AC3E}">
        <p14:creationId xmlns:p14="http://schemas.microsoft.com/office/powerpoint/2010/main" xmlns="" val="1638290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797666" y="638125"/>
            <a:ext cx="8596668" cy="1320800"/>
          </a:xfrm>
        </p:spPr>
        <p:txBody>
          <a:bodyPr/>
          <a:lstStyle/>
          <a:p>
            <a:pPr algn="ctr"/>
            <a:r>
              <a:rPr lang="en-US" dirty="0">
                <a:solidFill>
                  <a:schemeClr val="tx1"/>
                </a:solidFill>
              </a:rPr>
              <a:t>Ancient Greek </a:t>
            </a:r>
            <a:r>
              <a:rPr lang="en-US" dirty="0" smtClean="0">
                <a:solidFill>
                  <a:schemeClr val="tx1"/>
                </a:solidFill>
              </a:rPr>
              <a:t>astronomy</a:t>
            </a:r>
            <a:endParaRPr lang="en-US" dirty="0">
              <a:solidFill>
                <a:schemeClr val="tx1"/>
              </a:solidFill>
            </a:endParaRPr>
          </a:p>
        </p:txBody>
      </p:sp>
      <p:sp>
        <p:nvSpPr>
          <p:cNvPr id="3" name="Substituent conținut 2"/>
          <p:cNvSpPr>
            <a:spLocks noGrp="1"/>
          </p:cNvSpPr>
          <p:nvPr>
            <p:ph idx="1"/>
          </p:nvPr>
        </p:nvSpPr>
        <p:spPr>
          <a:xfrm>
            <a:off x="755298" y="1807676"/>
            <a:ext cx="8596668" cy="3880773"/>
          </a:xfrm>
        </p:spPr>
        <p:txBody>
          <a:bodyPr>
            <a:normAutofit/>
          </a:bodyPr>
          <a:lstStyle/>
          <a:p>
            <a:r>
              <a:rPr lang="en-GB" b="1" dirty="0"/>
              <a:t>Greek astronomy</a:t>
            </a:r>
            <a:r>
              <a:rPr lang="en-GB" dirty="0"/>
              <a:t> is astronomy written in the Greek language in classical antiquity. </a:t>
            </a:r>
            <a:endParaRPr lang="en-US" dirty="0"/>
          </a:p>
        </p:txBody>
      </p:sp>
      <p:pic>
        <p:nvPicPr>
          <p:cNvPr id="4" name="I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26227" y="2359784"/>
            <a:ext cx="3547775" cy="3163202"/>
          </a:xfrm>
          <a:prstGeom prst="rect">
            <a:avLst/>
          </a:prstGeom>
        </p:spPr>
      </p:pic>
      <p:sp>
        <p:nvSpPr>
          <p:cNvPr id="5" name="CasetăText 4"/>
          <p:cNvSpPr txBox="1"/>
          <p:nvPr/>
        </p:nvSpPr>
        <p:spPr>
          <a:xfrm>
            <a:off x="4044445" y="5688449"/>
            <a:ext cx="4103110" cy="1169551"/>
          </a:xfrm>
          <a:prstGeom prst="rect">
            <a:avLst/>
          </a:prstGeom>
          <a:noFill/>
        </p:spPr>
        <p:txBody>
          <a:bodyPr wrap="square" rtlCol="0">
            <a:spAutoFit/>
          </a:bodyPr>
          <a:lstStyle/>
          <a:p>
            <a:r>
              <a:rPr lang="en-GB" sz="1400" dirty="0"/>
              <a:t>The </a:t>
            </a:r>
            <a:r>
              <a:rPr lang="en-GB" sz="1400" dirty="0" err="1"/>
              <a:t>Antikythera</a:t>
            </a:r>
            <a:r>
              <a:rPr lang="en-GB" sz="1400" dirty="0"/>
              <a:t> Mechanism was an </a:t>
            </a:r>
            <a:r>
              <a:rPr lang="en-GB" sz="1400" dirty="0" err="1"/>
              <a:t>analog</a:t>
            </a:r>
            <a:r>
              <a:rPr lang="en-GB" sz="1400" dirty="0"/>
              <a:t> computer from 150–100 BC designed to calculate the positions of astronomical objects.</a:t>
            </a:r>
          </a:p>
          <a:p>
            <a:r>
              <a:rPr lang="en-GB" sz="1400" dirty="0"/>
              <a:t/>
            </a:r>
            <a:br>
              <a:rPr lang="en-GB" sz="1400" dirty="0"/>
            </a:br>
            <a:endParaRPr lang="en-US" sz="1400" dirty="0"/>
          </a:p>
        </p:txBody>
      </p:sp>
    </p:spTree>
    <p:extLst>
      <p:ext uri="{BB962C8B-B14F-4D97-AF65-F5344CB8AC3E}">
        <p14:creationId xmlns:p14="http://schemas.microsoft.com/office/powerpoint/2010/main" xmlns="" val="1179238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Override1.xml><?xml version="1.0" encoding="utf-8"?>
<a:themeOverride xmlns:a="http://schemas.openxmlformats.org/drawingml/2006/main">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emplate/>
  <TotalTime>2514</TotalTime>
  <Words>891</Words>
  <Application>Microsoft Office PowerPoint</Application>
  <PresentationFormat>Custom</PresentationFormat>
  <Paragraphs>114</Paragraphs>
  <Slides>46</Slides>
  <Notes>0</Notes>
  <HiddenSlides>0</HiddenSlides>
  <MMClips>2</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Facet</vt:lpstr>
      <vt:lpstr>The laws of planetary motion </vt:lpstr>
      <vt:lpstr>Johannes Kepler</vt:lpstr>
      <vt:lpstr>The first law</vt:lpstr>
      <vt:lpstr>The second law</vt:lpstr>
      <vt:lpstr>Slide 5</vt:lpstr>
      <vt:lpstr>The third law</vt:lpstr>
      <vt:lpstr>The revolution movement of planets around the sun</vt:lpstr>
      <vt:lpstr>The apparent motion of the planets</vt:lpstr>
      <vt:lpstr>Ancient Greek astronomy</vt:lpstr>
      <vt:lpstr>Deferent and epicycle</vt:lpstr>
      <vt:lpstr>The geocentric system</vt:lpstr>
      <vt:lpstr>Nicolaus Copernicus</vt:lpstr>
      <vt:lpstr>Heliocentric system</vt:lpstr>
      <vt:lpstr>Heliocentrism</vt:lpstr>
      <vt:lpstr>Tycho Brahe</vt:lpstr>
      <vt:lpstr>Tycho Brahe's discoveries</vt:lpstr>
      <vt:lpstr>Ephemerides of the planets</vt:lpstr>
      <vt:lpstr>The Rudolphine Tables</vt:lpstr>
      <vt:lpstr>The Harmony of the World</vt:lpstr>
      <vt:lpstr>Heliocentric longitude of the Earth</vt:lpstr>
      <vt:lpstr>Heliocentric longitude of a planet</vt:lpstr>
      <vt:lpstr>Ellipse</vt:lpstr>
      <vt:lpstr>The semimajor axis</vt:lpstr>
      <vt:lpstr>Eccentricity</vt:lpstr>
      <vt:lpstr>Opposition </vt:lpstr>
      <vt:lpstr>                            Positions of Mars(please take a screenshot of the table)</vt:lpstr>
      <vt:lpstr>Determining the position of Mars</vt:lpstr>
      <vt:lpstr>The orbit of the Earth:  -approximated by a circle;  -radius  aEarth=1 A.U (astronomical unit);  -in our draw we take: 1 A.U =5cm    </vt:lpstr>
      <vt:lpstr>Draw also the line pointing  towards the Vernal Point.  Vernal point=Vernal equinox</vt:lpstr>
      <vt:lpstr>2. Take the opposition of 1926 (first row of the table) and draw the position of the Earth and the direction of Mars </vt:lpstr>
      <vt:lpstr>Slide 31</vt:lpstr>
      <vt:lpstr>3. Take the data from the second row, draw the position of the Earth and by triangulation find the position of Mars    </vt:lpstr>
      <vt:lpstr>Slide 33</vt:lpstr>
      <vt:lpstr>4. Now, repeat the algorithm for each pair of rows from the table. Using the rows 3 and 4 we obtain a new position of Mars, denoted by M2 </vt:lpstr>
      <vt:lpstr>Slide 35</vt:lpstr>
      <vt:lpstr>Slide 36</vt:lpstr>
      <vt:lpstr>Slide 37</vt:lpstr>
      <vt:lpstr>5. Using the rows 5 and 6 we obtain a new position of Mars, denoted by M3 </vt:lpstr>
      <vt:lpstr>Slide 39</vt:lpstr>
      <vt:lpstr>Slide 40</vt:lpstr>
      <vt:lpstr>Slide 41</vt:lpstr>
      <vt:lpstr>Finally let’s use the rows 7 and 8 to obtain the position M4 </vt:lpstr>
      <vt:lpstr>Slide 43</vt:lpstr>
      <vt:lpstr>Slide 44</vt:lpstr>
      <vt:lpstr>Conclusions</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laws of planets motion</dc:title>
  <dc:creator>PRI</dc:creator>
  <cp:lastModifiedBy>Dell</cp:lastModifiedBy>
  <cp:revision>107</cp:revision>
  <dcterms:created xsi:type="dcterms:W3CDTF">2021-05-04T17:00:32Z</dcterms:created>
  <dcterms:modified xsi:type="dcterms:W3CDTF">2021-05-27T05:50:37Z</dcterms:modified>
</cp:coreProperties>
</file>