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5"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a1b81257e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a1b81257e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da633be4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da633be4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a633be4a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da633be4a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a633be4a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a633be4a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a633be4a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da633be4a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a633be4a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a633be4a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a633be4a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da633be4a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b2505a51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db2505a51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b2505a517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db2505a517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7c422de8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7c422de8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a1b81257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a1b81257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7c422de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d7c422de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da633be4a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da633be4a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b2505a517_4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db2505a517_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a633be4a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da633be4a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b2505a517_4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db2505a517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a633be4a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a633be4a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a633be4a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a633be4a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db2505a5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db2505a5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a633be4a1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a633be4a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a1b81257e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a1b81257e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a1b81257e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a1b81257e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a1b81257e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a1b81257e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a1b81257e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a1b81257e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a1b81257e_3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a1b81257e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da1b81257e_3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da1b81257e_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2381"/>
            <a:ext cx="9144000" cy="390286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086861"/>
            <a:ext cx="7929000" cy="2228288"/>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7501" y="3960635"/>
            <a:ext cx="7929000" cy="326231"/>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5252232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3600450"/>
            <a:ext cx="7921064" cy="425054"/>
          </a:xfrm>
        </p:spPr>
        <p:txBody>
          <a:bodyPr anchor="b">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360045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Click icon to add picture</a:t>
            </a:r>
            <a:endParaRPr lang="en-US" dirty="0"/>
          </a:p>
        </p:txBody>
      </p:sp>
      <p:sp>
        <p:nvSpPr>
          <p:cNvPr id="4" name="Text Placeholder 3"/>
          <p:cNvSpPr>
            <a:spLocks noGrp="1"/>
          </p:cNvSpPr>
          <p:nvPr>
            <p:ph type="body" sz="half" idx="2"/>
          </p:nvPr>
        </p:nvSpPr>
        <p:spPr>
          <a:xfrm>
            <a:off x="607500" y="4025504"/>
            <a:ext cx="7921064"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896033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811092"/>
            <a:ext cx="4749312" cy="24293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928877"/>
            <a:ext cx="4420380" cy="1984434"/>
          </a:xfrm>
        </p:spPr>
        <p:txBody>
          <a:bodyPr anchor="b"/>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639893" y="3332760"/>
            <a:ext cx="4418727" cy="53493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811092"/>
            <a:ext cx="2857501" cy="3056599"/>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279435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1714939"/>
            <a:ext cx="3671336" cy="187797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1826968"/>
            <a:ext cx="3286891" cy="1505842"/>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1714500"/>
            <a:ext cx="3660225" cy="1721644"/>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09B482E8-6E0E-1B4F-B1FD-C69DB9E858D9}" type="datetimeFigureOut">
              <a:rPr lang="en-US" smtClean="0"/>
              <a:pPr/>
              <a:t>5/26/2021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804925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1568375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334567"/>
            <a:ext cx="3391762" cy="406122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439628"/>
            <a:ext cx="1871093" cy="38510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334567"/>
            <a:ext cx="4958655" cy="406122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280307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02447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335391"/>
            <a:ext cx="7928999" cy="727838"/>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1666716"/>
            <a:ext cx="7915931" cy="272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7593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9144000" cy="390286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213547"/>
            <a:ext cx="7921064" cy="1101600"/>
          </a:xfrm>
        </p:spPr>
        <p:txBody>
          <a:bodyPr anchor="b"/>
          <a:lstStyle>
            <a:lvl1pPr algn="r">
              <a:defRPr sz="3600" b="1" cap="none"/>
            </a:lvl1pPr>
          </a:lstStyle>
          <a:p>
            <a:r>
              <a:rPr lang="en-US"/>
              <a:t>Click to edit Master title style</a:t>
            </a:r>
            <a:endParaRPr lang="en-US" dirty="0"/>
          </a:p>
        </p:txBody>
      </p:sp>
      <p:sp>
        <p:nvSpPr>
          <p:cNvPr id="3" name="Text Placeholder 2"/>
          <p:cNvSpPr>
            <a:spLocks noGrp="1"/>
          </p:cNvSpPr>
          <p:nvPr>
            <p:ph type="body" idx="1"/>
          </p:nvPr>
        </p:nvSpPr>
        <p:spPr>
          <a:xfrm>
            <a:off x="607500" y="3960901"/>
            <a:ext cx="7921064" cy="325466"/>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2027191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1666716"/>
            <a:ext cx="3889405" cy="272907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1666715"/>
            <a:ext cx="3895937" cy="272907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008154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1631156"/>
            <a:ext cx="3892393"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063354"/>
            <a:ext cx="3892392" cy="233243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1631156"/>
            <a:ext cx="3895937"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063354"/>
            <a:ext cx="3895937" cy="233243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5/26/2021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926424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5/26/2021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4441625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5/26/2021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5156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334566"/>
            <a:ext cx="2660650" cy="13609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334566"/>
            <a:ext cx="2660650" cy="1213797"/>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641725" y="334567"/>
            <a:ext cx="4689475" cy="40612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1695554"/>
            <a:ext cx="2660650" cy="270023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197153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545642"/>
            <a:ext cx="3639741" cy="1212872"/>
          </a:xfrm>
        </p:spPr>
        <p:txBody>
          <a:bodyPr anchor="b">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51435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Click icon to add picture</a:t>
            </a:r>
            <a:endParaRPr lang="en-US" dirty="0"/>
          </a:p>
        </p:txBody>
      </p:sp>
      <p:sp>
        <p:nvSpPr>
          <p:cNvPr id="4" name="Text Placeholder 3"/>
          <p:cNvSpPr>
            <a:spLocks noGrp="1"/>
          </p:cNvSpPr>
          <p:nvPr>
            <p:ph type="body" sz="half" idx="2"/>
          </p:nvPr>
        </p:nvSpPr>
        <p:spPr>
          <a:xfrm>
            <a:off x="611046" y="1758513"/>
            <a:ext cx="3639741" cy="2637274"/>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14358" y="4531022"/>
            <a:ext cx="732659" cy="273844"/>
          </a:xfrm>
        </p:spPr>
        <p:txBody>
          <a:bodyPr/>
          <a:lstStyle/>
          <a:p>
            <a:fld id="{09B482E8-6E0E-1B4F-B1FD-C69DB9E858D9}" type="datetimeFigureOut">
              <a:rPr lang="en-US" smtClean="0"/>
              <a:pPr/>
              <a:t>5/26/2021</a:t>
            </a:fld>
            <a:endParaRPr lang="en-US" dirty="0"/>
          </a:p>
        </p:txBody>
      </p:sp>
      <p:sp>
        <p:nvSpPr>
          <p:cNvPr id="6" name="Footer Placeholder 5"/>
          <p:cNvSpPr>
            <a:spLocks noGrp="1"/>
          </p:cNvSpPr>
          <p:nvPr>
            <p:ph type="ftr" sz="quarter" idx="11"/>
          </p:nvPr>
        </p:nvSpPr>
        <p:spPr>
          <a:xfrm>
            <a:off x="442797" y="4531022"/>
            <a:ext cx="2471560" cy="273844"/>
          </a:xfrm>
        </p:spPr>
        <p:txBody>
          <a:bodyPr/>
          <a:lstStyle/>
          <a:p>
            <a:endParaRPr lang="en-US" dirty="0"/>
          </a:p>
        </p:txBody>
      </p:sp>
      <p:sp>
        <p:nvSpPr>
          <p:cNvPr id="7" name="Slide Number Placeholder 6"/>
          <p:cNvSpPr>
            <a:spLocks noGrp="1"/>
          </p:cNvSpPr>
          <p:nvPr>
            <p:ph type="sldNum" sz="quarter" idx="12"/>
          </p:nvPr>
        </p:nvSpPr>
        <p:spPr>
          <a:xfrm>
            <a:off x="3647017" y="4436917"/>
            <a:ext cx="796616" cy="367949"/>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195117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335391"/>
            <a:ext cx="7928999" cy="727838"/>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500" y="1638301"/>
            <a:ext cx="7922464" cy="2755798"/>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38636" y="4531022"/>
            <a:ext cx="6483240" cy="273844"/>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4531022"/>
            <a:ext cx="1007780" cy="273844"/>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smtClean="0"/>
              <a:pPr/>
              <a:t>5/26/2021</a:t>
            </a:fld>
            <a:endParaRPr lang="en-US" dirty="0"/>
          </a:p>
        </p:txBody>
      </p:sp>
      <p:sp>
        <p:nvSpPr>
          <p:cNvPr id="6" name="Slide Number Placeholder 5"/>
          <p:cNvSpPr>
            <a:spLocks noGrp="1"/>
          </p:cNvSpPr>
          <p:nvPr>
            <p:ph type="sldNum" sz="quarter" idx="4"/>
          </p:nvPr>
        </p:nvSpPr>
        <p:spPr>
          <a:xfrm>
            <a:off x="8008749" y="4436917"/>
            <a:ext cx="796616" cy="367949"/>
          </a:xfrm>
          <a:prstGeom prst="rect">
            <a:avLst/>
          </a:prstGeom>
        </p:spPr>
        <p:txBody>
          <a:bodyPr vert="horz" lIns="91440" tIns="45720" rIns="91440" bIns="10800" rtlCol="0" anchor="b"/>
          <a:lstStyle>
            <a:lvl1pPr algn="r">
              <a:defRPr sz="15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4449473"/>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Fractals</a:t>
            </a:r>
            <a:endParaRPr/>
          </a:p>
        </p:txBody>
      </p:sp>
      <p:sp>
        <p:nvSpPr>
          <p:cNvPr id="60" name="Google Shape;60;p13"/>
          <p:cNvSpPr txBox="1">
            <a:spLocks noGrp="1"/>
          </p:cNvSpPr>
          <p:nvPr>
            <p:ph type="subTitle" idx="1"/>
          </p:nvPr>
        </p:nvSpPr>
        <p:spPr>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endParaRPr/>
          </a:p>
        </p:txBody>
      </p:sp>
      <p:pic>
        <p:nvPicPr>
          <p:cNvPr id="61" name="Google Shape;61;p13"/>
          <p:cNvPicPr preferRelativeResize="0"/>
          <p:nvPr/>
        </p:nvPicPr>
        <p:blipFill>
          <a:blip r:embed="rId3">
            <a:alphaModFix/>
          </a:blip>
          <a:stretch>
            <a:fillRect/>
          </a:stretch>
        </p:blipFill>
        <p:spPr>
          <a:xfrm>
            <a:off x="312725" y="236625"/>
            <a:ext cx="2238975" cy="639700"/>
          </a:xfrm>
          <a:prstGeom prst="rect">
            <a:avLst/>
          </a:prstGeom>
          <a:noFill/>
          <a:ln>
            <a:noFill/>
          </a:ln>
        </p:spPr>
      </p:pic>
      <p:pic>
        <p:nvPicPr>
          <p:cNvPr id="62" name="Google Shape;62;p13"/>
          <p:cNvPicPr preferRelativeResize="0"/>
          <p:nvPr/>
        </p:nvPicPr>
        <p:blipFill>
          <a:blip r:embed="rId4">
            <a:alphaModFix/>
          </a:blip>
          <a:stretch>
            <a:fillRect/>
          </a:stretch>
        </p:blipFill>
        <p:spPr>
          <a:xfrm>
            <a:off x="7426549" y="236625"/>
            <a:ext cx="1150549" cy="19371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1547850" y="288800"/>
            <a:ext cx="6048300" cy="64128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Fractals - Practical Uses</a:t>
            </a:r>
            <a:endParaRPr sz="3600" dirty="0">
              <a:solidFill>
                <a:schemeClr val="bg2">
                  <a:lumMod val="25000"/>
                  <a:lumOff val="75000"/>
                </a:schemeClr>
              </a:solidFill>
            </a:endParaRPr>
          </a:p>
        </p:txBody>
      </p:sp>
      <p:sp>
        <p:nvSpPr>
          <p:cNvPr id="135" name="Google Shape;135;p22"/>
          <p:cNvSpPr txBox="1">
            <a:spLocks noGrp="1"/>
          </p:cNvSpPr>
          <p:nvPr>
            <p:ph type="body" idx="1"/>
          </p:nvPr>
        </p:nvSpPr>
        <p:spPr>
          <a:xfrm>
            <a:off x="660125" y="928600"/>
            <a:ext cx="8334300" cy="3926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dirty="0">
                <a:solidFill>
                  <a:schemeClr val="bg2">
                    <a:lumMod val="25000"/>
                    <a:lumOff val="75000"/>
                  </a:schemeClr>
                </a:solidFill>
                <a:latin typeface="Montserrat"/>
                <a:ea typeface="Montserrat"/>
                <a:cs typeface="Montserrat"/>
                <a:sym typeface="Montserrat"/>
              </a:rPr>
              <a:t>Fractals are useful, among other things, for plotting graphs, simulating natural growth, and for “fancy” </a:t>
            </a:r>
            <a:r>
              <a:rPr lang="en" sz="2400" b="1" dirty="0">
                <a:solidFill>
                  <a:schemeClr val="bg2">
                    <a:lumMod val="25000"/>
                    <a:lumOff val="75000"/>
                  </a:schemeClr>
                </a:solidFill>
                <a:latin typeface="Montserrat"/>
                <a:ea typeface="Montserrat"/>
                <a:cs typeface="Montserrat"/>
                <a:sym typeface="Montserrat"/>
              </a:rPr>
              <a:t>3D graphics</a:t>
            </a:r>
            <a:r>
              <a:rPr lang="en" sz="2400" dirty="0">
                <a:solidFill>
                  <a:schemeClr val="bg2">
                    <a:lumMod val="25000"/>
                    <a:lumOff val="75000"/>
                  </a:schemeClr>
                </a:solidFill>
                <a:latin typeface="Montserrat"/>
                <a:ea typeface="Montserrat"/>
                <a:cs typeface="Montserrat"/>
                <a:sym typeface="Montserrat"/>
              </a:rPr>
              <a:t>.</a:t>
            </a:r>
            <a:endParaRPr sz="2400" dirty="0">
              <a:solidFill>
                <a:schemeClr val="bg2">
                  <a:lumMod val="25000"/>
                  <a:lumOff val="75000"/>
                </a:schemeClr>
              </a:solidFill>
              <a:latin typeface="Montserrat"/>
              <a:ea typeface="Montserrat"/>
              <a:cs typeface="Montserrat"/>
              <a:sym typeface="Montserrat"/>
            </a:endParaRPr>
          </a:p>
        </p:txBody>
      </p:sp>
      <p:pic>
        <p:nvPicPr>
          <p:cNvPr id="136" name="Google Shape;136;p22"/>
          <p:cNvPicPr preferRelativeResize="0"/>
          <p:nvPr/>
        </p:nvPicPr>
        <p:blipFill>
          <a:blip r:embed="rId3">
            <a:alphaModFix/>
          </a:blip>
          <a:stretch>
            <a:fillRect/>
          </a:stretch>
        </p:blipFill>
        <p:spPr>
          <a:xfrm>
            <a:off x="329287" y="3482269"/>
            <a:ext cx="2437125" cy="1462300"/>
          </a:xfrm>
          <a:prstGeom prst="rect">
            <a:avLst/>
          </a:prstGeom>
          <a:noFill/>
          <a:ln>
            <a:noFill/>
          </a:ln>
        </p:spPr>
      </p:pic>
      <p:pic>
        <p:nvPicPr>
          <p:cNvPr id="137" name="Google Shape;137;p22"/>
          <p:cNvPicPr preferRelativeResize="0"/>
          <p:nvPr/>
        </p:nvPicPr>
        <p:blipFill>
          <a:blip r:embed="rId4">
            <a:alphaModFix/>
          </a:blip>
          <a:stretch>
            <a:fillRect/>
          </a:stretch>
        </p:blipFill>
        <p:spPr>
          <a:xfrm>
            <a:off x="1218832" y="1935775"/>
            <a:ext cx="2503025" cy="1271950"/>
          </a:xfrm>
          <a:prstGeom prst="rect">
            <a:avLst/>
          </a:prstGeom>
          <a:noFill/>
          <a:ln>
            <a:noFill/>
          </a:ln>
        </p:spPr>
      </p:pic>
      <p:pic>
        <p:nvPicPr>
          <p:cNvPr id="138" name="Google Shape;138;p22"/>
          <p:cNvPicPr preferRelativeResize="0"/>
          <p:nvPr/>
        </p:nvPicPr>
        <p:blipFill>
          <a:blip r:embed="rId5">
            <a:alphaModFix/>
          </a:blip>
          <a:stretch>
            <a:fillRect/>
          </a:stretch>
        </p:blipFill>
        <p:spPr>
          <a:xfrm>
            <a:off x="4159021" y="2306903"/>
            <a:ext cx="4224734" cy="23507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210481" y="442813"/>
            <a:ext cx="8723062" cy="38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Fractals in Architecture - Images</a:t>
            </a:r>
            <a:endParaRPr sz="3600" dirty="0">
              <a:solidFill>
                <a:schemeClr val="bg2">
                  <a:lumMod val="25000"/>
                  <a:lumOff val="75000"/>
                </a:schemeClr>
              </a:solidFill>
            </a:endParaRPr>
          </a:p>
        </p:txBody>
      </p:sp>
      <p:pic>
        <p:nvPicPr>
          <p:cNvPr id="145" name="Google Shape;145;p23"/>
          <p:cNvPicPr preferRelativeResize="0"/>
          <p:nvPr/>
        </p:nvPicPr>
        <p:blipFill>
          <a:blip r:embed="rId3">
            <a:alphaModFix/>
          </a:blip>
          <a:stretch>
            <a:fillRect/>
          </a:stretch>
        </p:blipFill>
        <p:spPr>
          <a:xfrm>
            <a:off x="635032" y="1656659"/>
            <a:ext cx="3262350" cy="2499325"/>
          </a:xfrm>
          <a:prstGeom prst="rect">
            <a:avLst/>
          </a:prstGeom>
          <a:noFill/>
          <a:ln>
            <a:noFill/>
          </a:ln>
        </p:spPr>
      </p:pic>
      <p:sp>
        <p:nvSpPr>
          <p:cNvPr id="146" name="Google Shape;146;p23"/>
          <p:cNvSpPr txBox="1"/>
          <p:nvPr/>
        </p:nvSpPr>
        <p:spPr>
          <a:xfrm>
            <a:off x="768941" y="4156376"/>
            <a:ext cx="2994532"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bg2">
                    <a:lumMod val="25000"/>
                    <a:lumOff val="75000"/>
                  </a:schemeClr>
                </a:solidFill>
                <a:latin typeface="Montserrat"/>
                <a:ea typeface="Montserrat"/>
                <a:cs typeface="Montserrat"/>
                <a:sym typeface="Montserrat"/>
              </a:rPr>
              <a:t>Atrium Federation Square Melbourne, AU</a:t>
            </a:r>
            <a:endParaRPr sz="2000" dirty="0">
              <a:solidFill>
                <a:schemeClr val="bg2">
                  <a:lumMod val="25000"/>
                  <a:lumOff val="75000"/>
                </a:schemeClr>
              </a:solidFill>
              <a:latin typeface="Montserrat"/>
              <a:ea typeface="Montserrat"/>
              <a:cs typeface="Montserrat"/>
              <a:sym typeface="Montserrat"/>
            </a:endParaRPr>
          </a:p>
        </p:txBody>
      </p:sp>
      <p:pic>
        <p:nvPicPr>
          <p:cNvPr id="147" name="Google Shape;147;p23"/>
          <p:cNvPicPr preferRelativeResize="0"/>
          <p:nvPr/>
        </p:nvPicPr>
        <p:blipFill>
          <a:blip r:embed="rId4">
            <a:alphaModFix/>
          </a:blip>
          <a:stretch>
            <a:fillRect/>
          </a:stretch>
        </p:blipFill>
        <p:spPr>
          <a:xfrm>
            <a:off x="4837583" y="1656660"/>
            <a:ext cx="3906342" cy="2499325"/>
          </a:xfrm>
          <a:prstGeom prst="rect">
            <a:avLst/>
          </a:prstGeom>
          <a:noFill/>
          <a:ln>
            <a:noFill/>
          </a:ln>
        </p:spPr>
      </p:pic>
      <p:sp>
        <p:nvSpPr>
          <p:cNvPr id="148" name="Google Shape;148;p23"/>
          <p:cNvSpPr txBox="1"/>
          <p:nvPr/>
        </p:nvSpPr>
        <p:spPr>
          <a:xfrm>
            <a:off x="4837583" y="4156376"/>
            <a:ext cx="3906342"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bg2">
                    <a:lumMod val="25000"/>
                    <a:lumOff val="75000"/>
                  </a:schemeClr>
                </a:solidFill>
                <a:latin typeface="Montserrat"/>
                <a:ea typeface="Montserrat"/>
                <a:cs typeface="Montserrat"/>
                <a:sym typeface="Montserrat"/>
              </a:rPr>
              <a:t>Sagrada Familia</a:t>
            </a:r>
          </a:p>
          <a:p>
            <a:pPr marL="0" lvl="0" indent="0" algn="ctr" rtl="0">
              <a:spcBef>
                <a:spcPts val="0"/>
              </a:spcBef>
              <a:spcAft>
                <a:spcPts val="0"/>
              </a:spcAft>
              <a:buNone/>
            </a:pPr>
            <a:r>
              <a:rPr lang="en" sz="2000" dirty="0">
                <a:solidFill>
                  <a:schemeClr val="bg2">
                    <a:lumMod val="25000"/>
                    <a:lumOff val="75000"/>
                  </a:schemeClr>
                </a:solidFill>
                <a:latin typeface="Montserrat"/>
                <a:ea typeface="Montserrat"/>
                <a:cs typeface="Montserrat"/>
                <a:sym typeface="Montserrat"/>
              </a:rPr>
              <a:t> Barcelona, Spain</a:t>
            </a:r>
            <a:endParaRPr sz="2000" dirty="0">
              <a:solidFill>
                <a:schemeClr val="bg2">
                  <a:lumMod val="25000"/>
                  <a:lumOff val="75000"/>
                </a:schemeClr>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377371" y="470313"/>
            <a:ext cx="8389282" cy="38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Fractals in Architecture - Images</a:t>
            </a:r>
            <a:endParaRPr sz="3600" dirty="0">
              <a:solidFill>
                <a:schemeClr val="bg2">
                  <a:lumMod val="25000"/>
                  <a:lumOff val="75000"/>
                </a:schemeClr>
              </a:solidFill>
            </a:endParaRPr>
          </a:p>
        </p:txBody>
      </p:sp>
      <p:pic>
        <p:nvPicPr>
          <p:cNvPr id="155" name="Google Shape;155;p24"/>
          <p:cNvPicPr preferRelativeResize="0"/>
          <p:nvPr/>
        </p:nvPicPr>
        <p:blipFill>
          <a:blip r:embed="rId3">
            <a:alphaModFix/>
          </a:blip>
          <a:stretch>
            <a:fillRect/>
          </a:stretch>
        </p:blipFill>
        <p:spPr>
          <a:xfrm>
            <a:off x="707772" y="1449013"/>
            <a:ext cx="3796958" cy="2469862"/>
          </a:xfrm>
          <a:prstGeom prst="rect">
            <a:avLst/>
          </a:prstGeom>
          <a:noFill/>
          <a:ln>
            <a:noFill/>
          </a:ln>
        </p:spPr>
      </p:pic>
      <p:pic>
        <p:nvPicPr>
          <p:cNvPr id="156" name="Google Shape;156;p24"/>
          <p:cNvPicPr preferRelativeResize="0"/>
          <p:nvPr/>
        </p:nvPicPr>
        <p:blipFill>
          <a:blip r:embed="rId4">
            <a:alphaModFix/>
          </a:blip>
          <a:stretch>
            <a:fillRect/>
          </a:stretch>
        </p:blipFill>
        <p:spPr>
          <a:xfrm>
            <a:off x="5412975" y="1611075"/>
            <a:ext cx="2565025" cy="2307800"/>
          </a:xfrm>
          <a:prstGeom prst="rect">
            <a:avLst/>
          </a:prstGeom>
          <a:noFill/>
          <a:ln>
            <a:noFill/>
          </a:ln>
        </p:spPr>
      </p:pic>
      <p:sp>
        <p:nvSpPr>
          <p:cNvPr id="157" name="Google Shape;157;p24"/>
          <p:cNvSpPr txBox="1"/>
          <p:nvPr/>
        </p:nvSpPr>
        <p:spPr>
          <a:xfrm>
            <a:off x="1096625" y="4004363"/>
            <a:ext cx="3019251"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bg2">
                    <a:lumMod val="25000"/>
                    <a:lumOff val="75000"/>
                  </a:schemeClr>
                </a:solidFill>
                <a:latin typeface="Montserrat"/>
                <a:ea typeface="Montserrat"/>
                <a:cs typeface="Montserrat"/>
                <a:sym typeface="Montserrat"/>
              </a:rPr>
              <a:t>National Stadium - Beijing, China</a:t>
            </a:r>
            <a:endParaRPr sz="2000" dirty="0">
              <a:solidFill>
                <a:schemeClr val="bg2">
                  <a:lumMod val="25000"/>
                  <a:lumOff val="75000"/>
                </a:schemeClr>
              </a:solidFill>
              <a:latin typeface="Montserrat"/>
              <a:ea typeface="Montserrat"/>
              <a:cs typeface="Montserrat"/>
              <a:sym typeface="Montserrat"/>
            </a:endParaRPr>
          </a:p>
        </p:txBody>
      </p:sp>
      <p:sp>
        <p:nvSpPr>
          <p:cNvPr id="158" name="Google Shape;158;p24"/>
          <p:cNvSpPr txBox="1"/>
          <p:nvPr/>
        </p:nvSpPr>
        <p:spPr>
          <a:xfrm>
            <a:off x="5301182" y="4004363"/>
            <a:ext cx="2788609"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solidFill>
                  <a:schemeClr val="bg2">
                    <a:lumMod val="25000"/>
                    <a:lumOff val="75000"/>
                  </a:schemeClr>
                </a:solidFill>
                <a:latin typeface="Montserrat"/>
                <a:ea typeface="Montserrat"/>
                <a:cs typeface="Montserrat"/>
                <a:sym typeface="Montserrat"/>
              </a:rPr>
              <a:t>Michael Schumacher Tower -  Dubai, UAE</a:t>
            </a:r>
            <a:endParaRPr sz="2000" dirty="0">
              <a:solidFill>
                <a:schemeClr val="bg2">
                  <a:lumMod val="25000"/>
                  <a:lumOff val="75000"/>
                </a:schemeClr>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1609662" y="452436"/>
            <a:ext cx="6048300" cy="61081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Fractals in Geometry</a:t>
            </a:r>
            <a:endParaRPr sz="3600" dirty="0">
              <a:solidFill>
                <a:schemeClr val="bg2">
                  <a:lumMod val="25000"/>
                  <a:lumOff val="75000"/>
                </a:schemeClr>
              </a:solidFill>
            </a:endParaRPr>
          </a:p>
        </p:txBody>
      </p:sp>
      <p:sp>
        <p:nvSpPr>
          <p:cNvPr id="164" name="Google Shape;164;p25"/>
          <p:cNvSpPr txBox="1">
            <a:spLocks noGrp="1"/>
          </p:cNvSpPr>
          <p:nvPr>
            <p:ph type="body" idx="1"/>
          </p:nvPr>
        </p:nvSpPr>
        <p:spPr>
          <a:xfrm>
            <a:off x="471915" y="1362258"/>
            <a:ext cx="7821480" cy="1267528"/>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solidFill>
                  <a:schemeClr val="bg2">
                    <a:lumMod val="25000"/>
                    <a:lumOff val="75000"/>
                  </a:schemeClr>
                </a:solidFill>
                <a:latin typeface="Montserrat"/>
                <a:ea typeface="Montserrat"/>
                <a:cs typeface="Montserrat"/>
                <a:sym typeface="Montserrat"/>
              </a:rPr>
              <a:t>	As said in the overview, fractals are geometric shapes. Some of the most well known fractals include the:</a:t>
            </a:r>
            <a:endParaRPr sz="2400" dirty="0">
              <a:solidFill>
                <a:schemeClr val="bg2">
                  <a:lumMod val="25000"/>
                  <a:lumOff val="75000"/>
                </a:schemeClr>
              </a:solidFill>
              <a:latin typeface="Montserrat"/>
              <a:ea typeface="Montserrat"/>
              <a:cs typeface="Montserrat"/>
              <a:sym typeface="Montserrat"/>
            </a:endParaRPr>
          </a:p>
        </p:txBody>
      </p:sp>
      <p:sp>
        <p:nvSpPr>
          <p:cNvPr id="2" name="TextBox 1">
            <a:extLst>
              <a:ext uri="{FF2B5EF4-FFF2-40B4-BE49-F238E27FC236}">
                <a16:creationId xmlns:a16="http://schemas.microsoft.com/office/drawing/2014/main" id="{C70AB4A1-F0BB-4E79-9892-07FF8314D6DB}"/>
              </a:ext>
            </a:extLst>
          </p:cNvPr>
          <p:cNvSpPr txBox="1"/>
          <p:nvPr/>
        </p:nvSpPr>
        <p:spPr>
          <a:xfrm>
            <a:off x="182315" y="2808333"/>
            <a:ext cx="4451497" cy="1477328"/>
          </a:xfrm>
          <a:prstGeom prst="rect">
            <a:avLst/>
          </a:prstGeom>
          <a:noFill/>
        </p:spPr>
        <p:txBody>
          <a:bodyPr wrap="square" rtlCol="0">
            <a:spAutoFit/>
          </a:bodyPr>
          <a:lstStyle/>
          <a:p>
            <a:pPr marL="457200" lvl="0" indent="-336550">
              <a:spcBef>
                <a:spcPts val="1200"/>
              </a:spcBef>
              <a:buSzPts val="1700"/>
              <a:buFont typeface="Roboto Mono"/>
              <a:buChar char="●"/>
            </a:pPr>
            <a:r>
              <a:rPr lang="en-US" dirty="0" err="1">
                <a:solidFill>
                  <a:schemeClr val="bg2">
                    <a:lumMod val="25000"/>
                    <a:lumOff val="75000"/>
                  </a:schemeClr>
                </a:solidFill>
                <a:latin typeface="Roboto Mono"/>
                <a:ea typeface="Roboto Mono"/>
                <a:cs typeface="Roboto Mono"/>
                <a:sym typeface="Roboto Mono"/>
              </a:rPr>
              <a:t>Sierpinski</a:t>
            </a:r>
            <a:r>
              <a:rPr lang="en-US" dirty="0">
                <a:solidFill>
                  <a:schemeClr val="bg2">
                    <a:lumMod val="25000"/>
                    <a:lumOff val="75000"/>
                  </a:schemeClr>
                </a:solidFill>
                <a:latin typeface="Roboto Mono"/>
                <a:ea typeface="Roboto Mono"/>
                <a:cs typeface="Roboto Mono"/>
                <a:sym typeface="Roboto Mono"/>
              </a:rPr>
              <a:t> Triangle, </a:t>
            </a:r>
            <a:r>
              <a:rPr lang="en-US" dirty="0" err="1">
                <a:solidFill>
                  <a:schemeClr val="bg2">
                    <a:lumMod val="25000"/>
                    <a:lumOff val="75000"/>
                  </a:schemeClr>
                </a:solidFill>
                <a:latin typeface="Roboto Mono"/>
                <a:ea typeface="Roboto Mono"/>
                <a:cs typeface="Roboto Mono"/>
                <a:sym typeface="Roboto Mono"/>
              </a:rPr>
              <a:t>Sierpinski</a:t>
            </a:r>
            <a:r>
              <a:rPr lang="en-US" dirty="0">
                <a:solidFill>
                  <a:schemeClr val="bg2">
                    <a:lumMod val="25000"/>
                    <a:lumOff val="75000"/>
                  </a:schemeClr>
                </a:solidFill>
                <a:latin typeface="Roboto Mono"/>
                <a:ea typeface="Roboto Mono"/>
                <a:cs typeface="Roboto Mono"/>
                <a:sym typeface="Roboto Mono"/>
              </a:rPr>
              <a:t> Square</a:t>
            </a:r>
          </a:p>
          <a:p>
            <a:pPr marL="457200" lvl="0" indent="-336550">
              <a:buSzPts val="1700"/>
              <a:buFont typeface="Roboto Mono"/>
              <a:buChar char="●"/>
            </a:pPr>
            <a:r>
              <a:rPr lang="en-US" dirty="0">
                <a:solidFill>
                  <a:schemeClr val="bg2">
                    <a:lumMod val="25000"/>
                    <a:lumOff val="75000"/>
                  </a:schemeClr>
                </a:solidFill>
                <a:latin typeface="Roboto Mono"/>
                <a:ea typeface="Roboto Mono"/>
                <a:cs typeface="Roboto Mono"/>
                <a:sym typeface="Roboto Mono"/>
              </a:rPr>
              <a:t>Koch Snowflake, Koch Curve, Koch Surface</a:t>
            </a:r>
          </a:p>
          <a:p>
            <a:pPr marL="457200" lvl="0" indent="-336550">
              <a:buSzPts val="1700"/>
              <a:buFont typeface="Roboto Mono"/>
              <a:buChar char="●"/>
            </a:pPr>
            <a:r>
              <a:rPr lang="en-US" dirty="0">
                <a:solidFill>
                  <a:schemeClr val="bg2">
                    <a:lumMod val="25000"/>
                    <a:lumOff val="75000"/>
                  </a:schemeClr>
                </a:solidFill>
                <a:latin typeface="Roboto Mono"/>
                <a:ea typeface="Roboto Mono"/>
                <a:cs typeface="Roboto Mono"/>
                <a:sym typeface="Roboto Mono"/>
              </a:rPr>
              <a:t>Cantor Bar</a:t>
            </a:r>
          </a:p>
          <a:p>
            <a:pPr marL="457200" lvl="0" indent="-336550">
              <a:buSzPts val="1700"/>
              <a:buFont typeface="Roboto Mono"/>
              <a:buChar char="●"/>
            </a:pPr>
            <a:r>
              <a:rPr lang="en-US" dirty="0" err="1">
                <a:solidFill>
                  <a:schemeClr val="bg2">
                    <a:lumMod val="25000"/>
                    <a:lumOff val="75000"/>
                  </a:schemeClr>
                </a:solidFill>
                <a:latin typeface="Roboto Mono"/>
                <a:ea typeface="Roboto Mono"/>
                <a:cs typeface="Roboto Mono"/>
                <a:sym typeface="Roboto Mono"/>
              </a:rPr>
              <a:t>Menger</a:t>
            </a:r>
            <a:r>
              <a:rPr lang="en-US" dirty="0">
                <a:solidFill>
                  <a:schemeClr val="bg2">
                    <a:lumMod val="25000"/>
                    <a:lumOff val="75000"/>
                  </a:schemeClr>
                </a:solidFill>
                <a:latin typeface="Roboto Mono"/>
                <a:ea typeface="Roboto Mono"/>
                <a:cs typeface="Roboto Mono"/>
                <a:sym typeface="Roboto Mono"/>
              </a:rPr>
              <a:t> Sponge</a:t>
            </a:r>
          </a:p>
        </p:txBody>
      </p:sp>
      <p:sp>
        <p:nvSpPr>
          <p:cNvPr id="3" name="TextBox 2">
            <a:extLst>
              <a:ext uri="{FF2B5EF4-FFF2-40B4-BE49-F238E27FC236}">
                <a16:creationId xmlns:a16="http://schemas.microsoft.com/office/drawing/2014/main" id="{39B3BF27-EE78-4F0B-ACCA-21A750678FA7}"/>
              </a:ext>
            </a:extLst>
          </p:cNvPr>
          <p:cNvSpPr txBox="1"/>
          <p:nvPr/>
        </p:nvSpPr>
        <p:spPr>
          <a:xfrm>
            <a:off x="4977443" y="2808333"/>
            <a:ext cx="3621504" cy="1754326"/>
          </a:xfrm>
          <a:prstGeom prst="rect">
            <a:avLst/>
          </a:prstGeom>
          <a:noFill/>
        </p:spPr>
        <p:txBody>
          <a:bodyPr wrap="none" rtlCol="0">
            <a:spAutoFit/>
          </a:bodyPr>
          <a:lstStyle/>
          <a:p>
            <a:pPr marL="457200" lvl="0" indent="-336550">
              <a:buSzPts val="1700"/>
              <a:buFont typeface="Roboto Mono"/>
              <a:buChar char="●"/>
            </a:pPr>
            <a:r>
              <a:rPr lang="en-US" dirty="0">
                <a:solidFill>
                  <a:schemeClr val="bg2">
                    <a:lumMod val="25000"/>
                    <a:lumOff val="75000"/>
                  </a:schemeClr>
                </a:solidFill>
                <a:latin typeface="Roboto Mono"/>
                <a:ea typeface="Roboto Mono"/>
                <a:cs typeface="Roboto Mono"/>
                <a:sym typeface="Roboto Mono"/>
              </a:rPr>
              <a:t>Hilbert Fractal / Hilbert Curve</a:t>
            </a:r>
          </a:p>
          <a:p>
            <a:pPr marL="457200" lvl="0" indent="-336550">
              <a:buSzPts val="1700"/>
              <a:buFont typeface="Roboto Mono"/>
              <a:buChar char="●"/>
            </a:pPr>
            <a:r>
              <a:rPr lang="en-US" dirty="0">
                <a:solidFill>
                  <a:schemeClr val="bg2">
                    <a:lumMod val="25000"/>
                    <a:lumOff val="75000"/>
                  </a:schemeClr>
                </a:solidFill>
                <a:latin typeface="Roboto Mono"/>
                <a:ea typeface="Roboto Mono"/>
                <a:cs typeface="Roboto Mono"/>
                <a:sym typeface="Roboto Mono"/>
              </a:rPr>
              <a:t>Julia Sets</a:t>
            </a:r>
          </a:p>
          <a:p>
            <a:pPr marL="457200" lvl="0" indent="-336550">
              <a:buSzPts val="1700"/>
              <a:buFont typeface="Roboto Mono"/>
              <a:buChar char="●"/>
            </a:pPr>
            <a:r>
              <a:rPr lang="en-US" dirty="0" err="1">
                <a:solidFill>
                  <a:schemeClr val="bg2">
                    <a:lumMod val="25000"/>
                    <a:lumOff val="75000"/>
                  </a:schemeClr>
                </a:solidFill>
                <a:latin typeface="Roboto Mono"/>
                <a:ea typeface="Roboto Mono"/>
                <a:cs typeface="Roboto Mono"/>
                <a:sym typeface="Roboto Mono"/>
              </a:rPr>
              <a:t>Peano</a:t>
            </a:r>
            <a:r>
              <a:rPr lang="en-US" dirty="0">
                <a:solidFill>
                  <a:schemeClr val="bg2">
                    <a:lumMod val="25000"/>
                    <a:lumOff val="75000"/>
                  </a:schemeClr>
                </a:solidFill>
                <a:latin typeface="Roboto Mono"/>
                <a:ea typeface="Roboto Mono"/>
                <a:cs typeface="Roboto Mono"/>
                <a:sym typeface="Roboto Mono"/>
              </a:rPr>
              <a:t> Curve</a:t>
            </a:r>
          </a:p>
          <a:p>
            <a:pPr marL="457200" lvl="0" indent="-336550">
              <a:buSzPts val="1700"/>
              <a:buFont typeface="Roboto Mono"/>
              <a:buChar char="●"/>
            </a:pPr>
            <a:r>
              <a:rPr lang="en-US" dirty="0">
                <a:solidFill>
                  <a:schemeClr val="bg2">
                    <a:lumMod val="25000"/>
                    <a:lumOff val="75000"/>
                  </a:schemeClr>
                </a:solidFill>
                <a:latin typeface="Roboto Mono"/>
                <a:ea typeface="Roboto Mono"/>
                <a:cs typeface="Roboto Mono"/>
                <a:sym typeface="Roboto Mono"/>
              </a:rPr>
              <a:t>Lyapunov Fractal</a:t>
            </a:r>
          </a:p>
          <a:p>
            <a:pPr marL="457200" lvl="0" indent="-336550">
              <a:buSzPts val="1700"/>
              <a:buFont typeface="Roboto Mono"/>
              <a:buChar char="●"/>
            </a:pPr>
            <a:r>
              <a:rPr lang="en-US" dirty="0">
                <a:solidFill>
                  <a:schemeClr val="bg2">
                    <a:lumMod val="25000"/>
                    <a:lumOff val="75000"/>
                  </a:schemeClr>
                </a:solidFill>
                <a:latin typeface="Roboto Mono"/>
                <a:ea typeface="Roboto Mono"/>
                <a:cs typeface="Roboto Mono"/>
                <a:sym typeface="Roboto Mono"/>
              </a:rPr>
              <a:t>Dragon Curve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1334312" y="456990"/>
            <a:ext cx="6048300" cy="38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Sierpinski</a:t>
            </a:r>
            <a:r>
              <a:rPr lang="en" sz="3600" dirty="0"/>
              <a:t> </a:t>
            </a:r>
            <a:r>
              <a:rPr lang="en" sz="3600" dirty="0">
                <a:solidFill>
                  <a:schemeClr val="bg2">
                    <a:lumMod val="25000"/>
                    <a:lumOff val="75000"/>
                  </a:schemeClr>
                </a:solidFill>
              </a:rPr>
              <a:t>Triangle</a:t>
            </a:r>
            <a:endParaRPr sz="3600" dirty="0">
              <a:solidFill>
                <a:schemeClr val="bg2">
                  <a:lumMod val="25000"/>
                  <a:lumOff val="75000"/>
                </a:schemeClr>
              </a:solidFill>
            </a:endParaRPr>
          </a:p>
        </p:txBody>
      </p:sp>
      <p:pic>
        <p:nvPicPr>
          <p:cNvPr id="171" name="Google Shape;171;p26"/>
          <p:cNvPicPr preferRelativeResize="0"/>
          <p:nvPr/>
        </p:nvPicPr>
        <p:blipFill>
          <a:blip r:embed="rId3">
            <a:alphaModFix/>
          </a:blip>
          <a:stretch>
            <a:fillRect/>
          </a:stretch>
        </p:blipFill>
        <p:spPr>
          <a:xfrm>
            <a:off x="2014541" y="1549831"/>
            <a:ext cx="5114917" cy="31366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410100" y="508850"/>
            <a:ext cx="8323800" cy="38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Sierpinski Carpet / Sierpinski Square</a:t>
            </a:r>
            <a:endParaRPr sz="3600" dirty="0">
              <a:solidFill>
                <a:schemeClr val="bg2">
                  <a:lumMod val="25000"/>
                  <a:lumOff val="75000"/>
                </a:schemeClr>
              </a:solidFill>
            </a:endParaRPr>
          </a:p>
        </p:txBody>
      </p:sp>
      <p:pic>
        <p:nvPicPr>
          <p:cNvPr id="178" name="Google Shape;178;p27"/>
          <p:cNvPicPr preferRelativeResize="0"/>
          <p:nvPr/>
        </p:nvPicPr>
        <p:blipFill>
          <a:blip r:embed="rId3">
            <a:alphaModFix/>
          </a:blip>
          <a:stretch>
            <a:fillRect/>
          </a:stretch>
        </p:blipFill>
        <p:spPr>
          <a:xfrm>
            <a:off x="2877375" y="1536023"/>
            <a:ext cx="3389250" cy="3389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1547849" y="377584"/>
            <a:ext cx="6048300" cy="38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Koch Snowflake</a:t>
            </a:r>
            <a:endParaRPr sz="3600" dirty="0">
              <a:solidFill>
                <a:schemeClr val="bg2">
                  <a:lumMod val="25000"/>
                  <a:lumOff val="75000"/>
                </a:schemeClr>
              </a:solidFill>
            </a:endParaRPr>
          </a:p>
        </p:txBody>
      </p:sp>
      <p:pic>
        <p:nvPicPr>
          <p:cNvPr id="185" name="Google Shape;185;p28"/>
          <p:cNvPicPr preferRelativeResize="0"/>
          <p:nvPr/>
        </p:nvPicPr>
        <p:blipFill>
          <a:blip r:embed="rId3">
            <a:alphaModFix/>
          </a:blip>
          <a:stretch>
            <a:fillRect/>
          </a:stretch>
        </p:blipFill>
        <p:spPr>
          <a:xfrm>
            <a:off x="2735982" y="1313143"/>
            <a:ext cx="3672035" cy="367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Koch Curve / Koch Line</a:t>
            </a:r>
            <a:endParaRPr sz="3600" dirty="0">
              <a:solidFill>
                <a:schemeClr val="bg2">
                  <a:lumMod val="25000"/>
                  <a:lumOff val="75000"/>
                </a:schemeClr>
              </a:solidFill>
            </a:endParaRPr>
          </a:p>
        </p:txBody>
      </p:sp>
      <p:pic>
        <p:nvPicPr>
          <p:cNvPr id="192" name="Google Shape;192;p29"/>
          <p:cNvPicPr preferRelativeResize="0"/>
          <p:nvPr/>
        </p:nvPicPr>
        <p:blipFill>
          <a:blip r:embed="rId3">
            <a:alphaModFix/>
          </a:blip>
          <a:stretch>
            <a:fillRect/>
          </a:stretch>
        </p:blipFill>
        <p:spPr>
          <a:xfrm>
            <a:off x="1303055" y="1971544"/>
            <a:ext cx="6537890" cy="21680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Koch Surface</a:t>
            </a:r>
            <a:endParaRPr sz="3600" dirty="0">
              <a:solidFill>
                <a:schemeClr val="bg2">
                  <a:lumMod val="25000"/>
                  <a:lumOff val="75000"/>
                </a:schemeClr>
              </a:solidFill>
            </a:endParaRPr>
          </a:p>
        </p:txBody>
      </p:sp>
      <p:pic>
        <p:nvPicPr>
          <p:cNvPr id="199" name="Google Shape;199;p30"/>
          <p:cNvPicPr preferRelativeResize="0"/>
          <p:nvPr/>
        </p:nvPicPr>
        <p:blipFill>
          <a:blip r:embed="rId3">
            <a:alphaModFix/>
          </a:blip>
          <a:stretch>
            <a:fillRect/>
          </a:stretch>
        </p:blipFill>
        <p:spPr>
          <a:xfrm>
            <a:off x="1597112" y="1638683"/>
            <a:ext cx="5949775" cy="2159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Cantor Bar</a:t>
            </a:r>
            <a:endParaRPr sz="3600" dirty="0">
              <a:solidFill>
                <a:schemeClr val="bg2">
                  <a:lumMod val="25000"/>
                  <a:lumOff val="75000"/>
                </a:schemeClr>
              </a:solidFill>
            </a:endParaRPr>
          </a:p>
        </p:txBody>
      </p:sp>
      <p:pic>
        <p:nvPicPr>
          <p:cNvPr id="206" name="Google Shape;206;p31"/>
          <p:cNvPicPr preferRelativeResize="0"/>
          <p:nvPr/>
        </p:nvPicPr>
        <p:blipFill>
          <a:blip r:embed="rId3">
            <a:alphaModFix/>
          </a:blip>
          <a:stretch>
            <a:fillRect/>
          </a:stretch>
        </p:blipFill>
        <p:spPr>
          <a:xfrm>
            <a:off x="1646912" y="1619462"/>
            <a:ext cx="5850175" cy="2652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9" name="Rectangle 8">
            <a:extLst>
              <a:ext uri="{FF2B5EF4-FFF2-40B4-BE49-F238E27FC236}">
                <a16:creationId xmlns:a16="http://schemas.microsoft.com/office/drawing/2014/main" id="{2E704610-A7D3-4295-86A5-13BDD326C796}"/>
              </a:ext>
            </a:extLst>
          </p:cNvPr>
          <p:cNvSpPr/>
          <p:nvPr/>
        </p:nvSpPr>
        <p:spPr>
          <a:xfrm>
            <a:off x="-1" y="3681345"/>
            <a:ext cx="9144001" cy="146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Google Shape;68;p14"/>
          <p:cNvSpPr txBox="1">
            <a:spLocks noGrp="1"/>
          </p:cNvSpPr>
          <p:nvPr>
            <p:ph type="body" idx="1"/>
          </p:nvPr>
        </p:nvSpPr>
        <p:spPr>
          <a:xfrm>
            <a:off x="4836300" y="1430184"/>
            <a:ext cx="3996000" cy="18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tx1">
                    <a:lumMod val="85000"/>
                  </a:schemeClr>
                </a:solidFill>
                <a:latin typeface="Montserrat"/>
                <a:ea typeface="Montserrat"/>
                <a:cs typeface="Montserrat"/>
                <a:sym typeface="Montserrat"/>
              </a:rPr>
              <a:t>From a geometric perspective, a fractal is an ensemble of smaller pieces, which are, to some degree, identical to the original.</a:t>
            </a:r>
            <a:endParaRPr sz="2400" dirty="0">
              <a:solidFill>
                <a:schemeClr val="tx1">
                  <a:lumMod val="85000"/>
                </a:schemeClr>
              </a:solidFill>
              <a:latin typeface="Montserrat"/>
              <a:ea typeface="Montserrat"/>
              <a:cs typeface="Montserrat"/>
              <a:sym typeface="Montserrat"/>
            </a:endParaRPr>
          </a:p>
        </p:txBody>
      </p:sp>
      <p:pic>
        <p:nvPicPr>
          <p:cNvPr id="69" name="Google Shape;69;p14"/>
          <p:cNvPicPr preferRelativeResize="0"/>
          <p:nvPr/>
        </p:nvPicPr>
        <p:blipFill>
          <a:blip r:embed="rId3">
            <a:alphaModFix/>
          </a:blip>
          <a:stretch>
            <a:fillRect/>
          </a:stretch>
        </p:blipFill>
        <p:spPr>
          <a:xfrm>
            <a:off x="311700" y="1440000"/>
            <a:ext cx="3907450" cy="1953725"/>
          </a:xfrm>
          <a:prstGeom prst="rect">
            <a:avLst/>
          </a:prstGeom>
          <a:noFill/>
          <a:ln>
            <a:noFill/>
          </a:ln>
        </p:spPr>
      </p:pic>
      <p:sp>
        <p:nvSpPr>
          <p:cNvPr id="5" name="Title 4">
            <a:extLst>
              <a:ext uri="{FF2B5EF4-FFF2-40B4-BE49-F238E27FC236}">
                <a16:creationId xmlns:a16="http://schemas.microsoft.com/office/drawing/2014/main" id="{57B0D75C-721C-41E4-95B5-0C25538E2C67}"/>
              </a:ext>
            </a:extLst>
          </p:cNvPr>
          <p:cNvSpPr>
            <a:spLocks noGrp="1"/>
          </p:cNvSpPr>
          <p:nvPr>
            <p:ph type="title"/>
          </p:nvPr>
        </p:nvSpPr>
        <p:spPr/>
        <p:txBody>
          <a:bodyPr>
            <a:noAutofit/>
          </a:bodyPr>
          <a:lstStyle/>
          <a:p>
            <a:pPr algn="ctr"/>
            <a:r>
              <a:rPr lang="en-US" sz="3200" dirty="0"/>
              <a:t>Fractals - Overview</a:t>
            </a:r>
          </a:p>
        </p:txBody>
      </p:sp>
      <p:sp>
        <p:nvSpPr>
          <p:cNvPr id="6" name="Rectangle 5">
            <a:extLst>
              <a:ext uri="{FF2B5EF4-FFF2-40B4-BE49-F238E27FC236}">
                <a16:creationId xmlns:a16="http://schemas.microsoft.com/office/drawing/2014/main" id="{59AEDF95-0DE3-42DB-B7E0-65FDEC5AA0F2}"/>
              </a:ext>
            </a:extLst>
          </p:cNvPr>
          <p:cNvSpPr/>
          <p:nvPr/>
        </p:nvSpPr>
        <p:spPr>
          <a:xfrm>
            <a:off x="280339" y="3835117"/>
            <a:ext cx="4555961" cy="1200329"/>
          </a:xfrm>
          <a:prstGeom prst="rect">
            <a:avLst/>
          </a:prstGeom>
        </p:spPr>
        <p:txBody>
          <a:bodyPr wrap="square">
            <a:spAutoFit/>
          </a:bodyPr>
          <a:lstStyle/>
          <a:p>
            <a:pPr algn="ctr"/>
            <a:r>
              <a:rPr lang="en-US" b="1" dirty="0">
                <a:solidFill>
                  <a:schemeClr val="bg1">
                    <a:lumMod val="85000"/>
                    <a:lumOff val="15000"/>
                  </a:schemeClr>
                </a:solidFill>
                <a:latin typeface="Arial" panose="020B0604020202020204" pitchFamily="34" charset="0"/>
              </a:rPr>
              <a:t>“a complicated pattern in mathematics built from simple repeated shapes that are reduced in size every time they are repeated”</a:t>
            </a:r>
            <a:endParaRPr lang="en-US" b="1" dirty="0">
              <a:solidFill>
                <a:schemeClr val="bg1">
                  <a:lumMod val="85000"/>
                  <a:lumOff val="15000"/>
                </a:schemeClr>
              </a:solidFill>
            </a:endParaRPr>
          </a:p>
        </p:txBody>
      </p:sp>
      <p:sp>
        <p:nvSpPr>
          <p:cNvPr id="7" name="TextBox 6">
            <a:extLst>
              <a:ext uri="{FF2B5EF4-FFF2-40B4-BE49-F238E27FC236}">
                <a16:creationId xmlns:a16="http://schemas.microsoft.com/office/drawing/2014/main" id="{E5069565-F1CE-4B4B-9975-25BAEA8EE3D5}"/>
              </a:ext>
            </a:extLst>
          </p:cNvPr>
          <p:cNvSpPr txBox="1"/>
          <p:nvPr/>
        </p:nvSpPr>
        <p:spPr>
          <a:xfrm>
            <a:off x="4966336" y="4181589"/>
            <a:ext cx="3615092" cy="461665"/>
          </a:xfrm>
          <a:prstGeom prst="rect">
            <a:avLst/>
          </a:prstGeom>
          <a:noFill/>
        </p:spPr>
        <p:txBody>
          <a:bodyPr wrap="none" rtlCol="0">
            <a:spAutoFit/>
          </a:bodyPr>
          <a:lstStyle/>
          <a:p>
            <a:r>
              <a:rPr lang="en-US" sz="2400" dirty="0">
                <a:solidFill>
                  <a:schemeClr val="bg1">
                    <a:lumMod val="85000"/>
                    <a:lumOff val="15000"/>
                  </a:schemeClr>
                </a:solidFill>
              </a:rPr>
              <a:t>-Cambridge Dictionary</a:t>
            </a:r>
          </a:p>
        </p:txBody>
      </p:sp>
      <p:sp>
        <p:nvSpPr>
          <p:cNvPr id="8" name="Rectangle 7">
            <a:extLst>
              <a:ext uri="{FF2B5EF4-FFF2-40B4-BE49-F238E27FC236}">
                <a16:creationId xmlns:a16="http://schemas.microsoft.com/office/drawing/2014/main" id="{8D1E001E-EF45-410A-A074-28FE35368B35}"/>
              </a:ext>
            </a:extLst>
          </p:cNvPr>
          <p:cNvSpPr/>
          <p:nvPr/>
        </p:nvSpPr>
        <p:spPr>
          <a:xfrm flipV="1">
            <a:off x="-1" y="3681345"/>
            <a:ext cx="914400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4000" dirty="0">
                <a:solidFill>
                  <a:schemeClr val="bg2">
                    <a:lumMod val="25000"/>
                    <a:lumOff val="75000"/>
                  </a:schemeClr>
                </a:solidFill>
              </a:rPr>
              <a:t>Menger</a:t>
            </a:r>
            <a:r>
              <a:rPr lang="en" dirty="0"/>
              <a:t> </a:t>
            </a:r>
            <a:r>
              <a:rPr lang="en" sz="4000" dirty="0">
                <a:solidFill>
                  <a:schemeClr val="bg2">
                    <a:lumMod val="25000"/>
                    <a:lumOff val="75000"/>
                  </a:schemeClr>
                </a:solidFill>
              </a:rPr>
              <a:t>Sponge</a:t>
            </a:r>
            <a:endParaRPr sz="4000" dirty="0">
              <a:solidFill>
                <a:schemeClr val="bg2">
                  <a:lumMod val="25000"/>
                  <a:lumOff val="75000"/>
                </a:schemeClr>
              </a:solidFill>
            </a:endParaRPr>
          </a:p>
        </p:txBody>
      </p:sp>
      <p:pic>
        <p:nvPicPr>
          <p:cNvPr id="213" name="Google Shape;213;p32"/>
          <p:cNvPicPr preferRelativeResize="0"/>
          <p:nvPr/>
        </p:nvPicPr>
        <p:blipFill>
          <a:blip r:embed="rId3">
            <a:alphaModFix/>
          </a:blip>
          <a:stretch>
            <a:fillRect/>
          </a:stretch>
        </p:blipFill>
        <p:spPr>
          <a:xfrm>
            <a:off x="948991" y="1850067"/>
            <a:ext cx="7246017" cy="2421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1146063" y="512046"/>
            <a:ext cx="6851872" cy="38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Hilbert Curve / Hilbert Fractal</a:t>
            </a:r>
            <a:endParaRPr sz="3600" dirty="0">
              <a:solidFill>
                <a:schemeClr val="bg2">
                  <a:lumMod val="25000"/>
                  <a:lumOff val="75000"/>
                </a:schemeClr>
              </a:solidFill>
            </a:endParaRPr>
          </a:p>
        </p:txBody>
      </p:sp>
      <p:pic>
        <p:nvPicPr>
          <p:cNvPr id="220" name="Google Shape;220;p33"/>
          <p:cNvPicPr preferRelativeResize="0"/>
          <p:nvPr/>
        </p:nvPicPr>
        <p:blipFill>
          <a:blip r:embed="rId3">
            <a:alphaModFix/>
          </a:blip>
          <a:stretch>
            <a:fillRect/>
          </a:stretch>
        </p:blipFill>
        <p:spPr>
          <a:xfrm>
            <a:off x="2173912" y="1552117"/>
            <a:ext cx="4796175" cy="3191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Julia Sets</a:t>
            </a:r>
            <a:endParaRPr sz="3600" dirty="0">
              <a:solidFill>
                <a:schemeClr val="bg2">
                  <a:lumMod val="25000"/>
                  <a:lumOff val="75000"/>
                </a:schemeClr>
              </a:solidFill>
            </a:endParaRPr>
          </a:p>
        </p:txBody>
      </p:sp>
      <p:pic>
        <p:nvPicPr>
          <p:cNvPr id="227" name="Google Shape;227;p34"/>
          <p:cNvPicPr preferRelativeResize="0"/>
          <p:nvPr/>
        </p:nvPicPr>
        <p:blipFill>
          <a:blip r:embed="rId3">
            <a:alphaModFix/>
          </a:blip>
          <a:stretch>
            <a:fillRect/>
          </a:stretch>
        </p:blipFill>
        <p:spPr>
          <a:xfrm>
            <a:off x="1692700" y="1402287"/>
            <a:ext cx="5758600" cy="32961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1637175" y="456538"/>
            <a:ext cx="6048300" cy="38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Peano</a:t>
            </a:r>
            <a:r>
              <a:rPr lang="en" sz="3600" dirty="0"/>
              <a:t> </a:t>
            </a:r>
            <a:r>
              <a:rPr lang="en" sz="3600" dirty="0">
                <a:solidFill>
                  <a:schemeClr val="bg2">
                    <a:lumMod val="25000"/>
                    <a:lumOff val="75000"/>
                  </a:schemeClr>
                </a:solidFill>
              </a:rPr>
              <a:t>Curve</a:t>
            </a:r>
            <a:endParaRPr sz="3600" dirty="0">
              <a:solidFill>
                <a:schemeClr val="bg2">
                  <a:lumMod val="25000"/>
                  <a:lumOff val="75000"/>
                </a:schemeClr>
              </a:solidFill>
            </a:endParaRPr>
          </a:p>
        </p:txBody>
      </p:sp>
      <p:pic>
        <p:nvPicPr>
          <p:cNvPr id="234" name="Google Shape;234;p35"/>
          <p:cNvPicPr preferRelativeResize="0"/>
          <p:nvPr/>
        </p:nvPicPr>
        <p:blipFill>
          <a:blip r:embed="rId3">
            <a:alphaModFix/>
          </a:blip>
          <a:stretch>
            <a:fillRect/>
          </a:stretch>
        </p:blipFill>
        <p:spPr>
          <a:xfrm>
            <a:off x="2717075" y="1539921"/>
            <a:ext cx="3888500" cy="3240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Lyapunov Fractal</a:t>
            </a:r>
            <a:endParaRPr sz="3600" dirty="0">
              <a:solidFill>
                <a:schemeClr val="bg2">
                  <a:lumMod val="25000"/>
                  <a:lumOff val="75000"/>
                </a:schemeClr>
              </a:solidFill>
            </a:endParaRPr>
          </a:p>
        </p:txBody>
      </p:sp>
      <p:pic>
        <p:nvPicPr>
          <p:cNvPr id="241" name="Google Shape;241;p36"/>
          <p:cNvPicPr preferRelativeResize="0"/>
          <p:nvPr/>
        </p:nvPicPr>
        <p:blipFill>
          <a:blip r:embed="rId3">
            <a:alphaModFix/>
          </a:blip>
          <a:stretch>
            <a:fillRect/>
          </a:stretch>
        </p:blipFill>
        <p:spPr>
          <a:xfrm>
            <a:off x="2586637" y="1700795"/>
            <a:ext cx="3970725" cy="2642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1289763" y="354674"/>
            <a:ext cx="6048300" cy="6560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Dragon Curve</a:t>
            </a:r>
            <a:endParaRPr sz="3600" dirty="0">
              <a:solidFill>
                <a:schemeClr val="bg2">
                  <a:lumMod val="25000"/>
                  <a:lumOff val="75000"/>
                </a:schemeClr>
              </a:solidFill>
            </a:endParaRPr>
          </a:p>
        </p:txBody>
      </p:sp>
      <p:pic>
        <p:nvPicPr>
          <p:cNvPr id="248" name="Google Shape;248;p37"/>
          <p:cNvPicPr preferRelativeResize="0"/>
          <p:nvPr/>
        </p:nvPicPr>
        <p:blipFill>
          <a:blip r:embed="rId3">
            <a:alphaModFix/>
          </a:blip>
          <a:stretch>
            <a:fillRect/>
          </a:stretch>
        </p:blipFill>
        <p:spPr>
          <a:xfrm>
            <a:off x="1727318" y="1672833"/>
            <a:ext cx="1485900" cy="2841306"/>
          </a:xfrm>
          <a:prstGeom prst="rect">
            <a:avLst/>
          </a:prstGeom>
          <a:noFill/>
          <a:ln>
            <a:noFill/>
          </a:ln>
        </p:spPr>
      </p:pic>
      <p:pic>
        <p:nvPicPr>
          <p:cNvPr id="249" name="Google Shape;249;p37"/>
          <p:cNvPicPr preferRelativeResize="0"/>
          <p:nvPr/>
        </p:nvPicPr>
        <p:blipFill>
          <a:blip r:embed="rId4">
            <a:alphaModFix/>
          </a:blip>
          <a:stretch>
            <a:fillRect/>
          </a:stretch>
        </p:blipFill>
        <p:spPr>
          <a:xfrm>
            <a:off x="4097079" y="1672833"/>
            <a:ext cx="3908599" cy="284130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800700" y="445919"/>
            <a:ext cx="7542600" cy="38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bg2">
                    <a:lumMod val="25000"/>
                    <a:lumOff val="75000"/>
                  </a:schemeClr>
                </a:solidFill>
              </a:rPr>
              <a:t>Drawing Fractals Using Computers</a:t>
            </a:r>
            <a:endParaRPr sz="3200" dirty="0">
              <a:solidFill>
                <a:schemeClr val="bg2">
                  <a:lumMod val="25000"/>
                  <a:lumOff val="75000"/>
                </a:schemeClr>
              </a:solidFill>
            </a:endParaRPr>
          </a:p>
        </p:txBody>
      </p:sp>
      <p:sp>
        <p:nvSpPr>
          <p:cNvPr id="255" name="Google Shape;255;p38"/>
          <p:cNvSpPr txBox="1">
            <a:spLocks noGrp="1"/>
          </p:cNvSpPr>
          <p:nvPr>
            <p:ph type="body" idx="1"/>
          </p:nvPr>
        </p:nvSpPr>
        <p:spPr>
          <a:xfrm>
            <a:off x="1296150" y="1396280"/>
            <a:ext cx="6551700" cy="3672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dirty="0">
                <a:solidFill>
                  <a:schemeClr val="bg2">
                    <a:lumMod val="25000"/>
                    <a:lumOff val="75000"/>
                  </a:schemeClr>
                </a:solidFill>
                <a:latin typeface="Montserrat"/>
                <a:ea typeface="Montserrat"/>
                <a:cs typeface="Montserrat"/>
                <a:sym typeface="Montserrat"/>
              </a:rPr>
              <a:t>Fractals can be generated, and drawn, using computer programs. We’ve prepared a couple of these to try out for yourselves.</a:t>
            </a:r>
            <a:endParaRPr sz="2300" dirty="0">
              <a:solidFill>
                <a:schemeClr val="bg2">
                  <a:lumMod val="25000"/>
                  <a:lumOff val="75000"/>
                </a:schemeClr>
              </a:solidFill>
              <a:latin typeface="Montserrat"/>
              <a:ea typeface="Montserrat"/>
              <a:cs typeface="Montserrat"/>
              <a:sym typeface="Montserrat"/>
            </a:endParaRPr>
          </a:p>
          <a:p>
            <a:pPr marL="0" lvl="0" indent="0" algn="l" rtl="0">
              <a:spcBef>
                <a:spcPts val="1200"/>
              </a:spcBef>
              <a:spcAft>
                <a:spcPts val="0"/>
              </a:spcAft>
              <a:buNone/>
            </a:pPr>
            <a:endParaRPr sz="2300" dirty="0">
              <a:solidFill>
                <a:schemeClr val="bg2">
                  <a:lumMod val="25000"/>
                  <a:lumOff val="75000"/>
                </a:schemeClr>
              </a:solidFill>
              <a:latin typeface="Montserrat"/>
              <a:ea typeface="Montserrat"/>
              <a:cs typeface="Montserrat"/>
              <a:sym typeface="Montserrat"/>
            </a:endParaRPr>
          </a:p>
          <a:p>
            <a:pPr marL="0" lvl="0" indent="0" algn="l" rtl="0">
              <a:spcBef>
                <a:spcPts val="1200"/>
              </a:spcBef>
              <a:spcAft>
                <a:spcPts val="1200"/>
              </a:spcAft>
              <a:buNone/>
            </a:pPr>
            <a:r>
              <a:rPr lang="en" sz="2300" dirty="0">
                <a:solidFill>
                  <a:schemeClr val="bg2">
                    <a:lumMod val="25000"/>
                    <a:lumOff val="75000"/>
                  </a:schemeClr>
                </a:solidFill>
                <a:latin typeface="Montserrat"/>
                <a:ea typeface="Montserrat"/>
                <a:cs typeface="Montserrat"/>
                <a:sym typeface="Montserrat"/>
              </a:rPr>
              <a:t>After following the instructions provided, </a:t>
            </a:r>
            <a:r>
              <a:rPr lang="en" sz="2300" u="sng" dirty="0">
                <a:solidFill>
                  <a:srgbClr val="FFFF00"/>
                </a:solidFill>
                <a:latin typeface="Montserrat"/>
                <a:ea typeface="Montserrat"/>
                <a:cs typeface="Montserrat"/>
                <a:sym typeface="Montserrat"/>
              </a:rPr>
              <a:t>you can draw your own fractals!</a:t>
            </a:r>
            <a:endParaRPr sz="2300" u="sng" dirty="0">
              <a:solidFill>
                <a:srgbClr val="FFFF00"/>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000" dirty="0">
                <a:solidFill>
                  <a:schemeClr val="bg2">
                    <a:lumMod val="25000"/>
                    <a:lumOff val="75000"/>
                  </a:schemeClr>
                </a:solidFill>
              </a:rPr>
              <a:t>Disclaimer</a:t>
            </a:r>
            <a:r>
              <a:rPr lang="en" dirty="0">
                <a:solidFill>
                  <a:schemeClr val="bg2">
                    <a:lumMod val="25000"/>
                    <a:lumOff val="75000"/>
                  </a:schemeClr>
                </a:solidFill>
              </a:rPr>
              <a:t>	</a:t>
            </a:r>
            <a:endParaRPr dirty="0">
              <a:solidFill>
                <a:schemeClr val="bg2">
                  <a:lumMod val="25000"/>
                  <a:lumOff val="75000"/>
                </a:schemeClr>
              </a:solidFill>
            </a:endParaRPr>
          </a:p>
        </p:txBody>
      </p:sp>
      <p:sp>
        <p:nvSpPr>
          <p:cNvPr id="261" name="Google Shape;261;p39"/>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800" dirty="0">
                <a:solidFill>
                  <a:schemeClr val="bg2">
                    <a:lumMod val="25000"/>
                    <a:lumOff val="75000"/>
                  </a:schemeClr>
                </a:solidFill>
              </a:rPr>
              <a:t>The European Commission support for the production of this publication does not constitute an endorsement of the contents which reflects the views only of the authors, and the National Agency and Comission cannot be held responsible for any use which may be made of the information contained therein.</a:t>
            </a:r>
            <a:endParaRPr sz="1800" dirty="0">
              <a:solidFill>
                <a:schemeClr val="bg2">
                  <a:lumMod val="25000"/>
                  <a:lumOff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3" name="Rectangle 2">
            <a:extLst>
              <a:ext uri="{FF2B5EF4-FFF2-40B4-BE49-F238E27FC236}">
                <a16:creationId xmlns:a16="http://schemas.microsoft.com/office/drawing/2014/main" id="{C3DEBFD6-0176-4E8F-AEB8-809E0ED17EA4}"/>
              </a:ext>
            </a:extLst>
          </p:cNvPr>
          <p:cNvSpPr/>
          <p:nvPr/>
        </p:nvSpPr>
        <p:spPr>
          <a:xfrm>
            <a:off x="5613991" y="0"/>
            <a:ext cx="353000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Google Shape;74;p15"/>
          <p:cNvSpPr txBox="1">
            <a:spLocks noGrp="1"/>
          </p:cNvSpPr>
          <p:nvPr>
            <p:ph type="title"/>
          </p:nvPr>
        </p:nvSpPr>
        <p:spPr>
          <a:xfrm>
            <a:off x="137300" y="445025"/>
            <a:ext cx="5408618" cy="572700"/>
          </a:xfrm>
          <a:prstGeom prst="rect">
            <a:avLst/>
          </a:prstGeom>
        </p:spPr>
        <p:txBody>
          <a:bodyPr spcFirstLastPara="1" wrap="square" lIns="91425" tIns="91425" rIns="91425" bIns="91425" anchor="t" anchorCtr="0">
            <a:noAutofit/>
          </a:bodyPr>
          <a:lstStyle/>
          <a:p>
            <a:pPr marL="12700" lvl="0" indent="0" algn="l" rtl="0">
              <a:spcBef>
                <a:spcPts val="0"/>
              </a:spcBef>
              <a:spcAft>
                <a:spcPts val="0"/>
              </a:spcAft>
              <a:buClr>
                <a:srgbClr val="000000"/>
              </a:buClr>
              <a:buFont typeface="Arial"/>
              <a:buNone/>
            </a:pPr>
            <a:r>
              <a:rPr lang="en" sz="4000" dirty="0">
                <a:solidFill>
                  <a:schemeClr val="bg2">
                    <a:lumMod val="25000"/>
                    <a:lumOff val="75000"/>
                  </a:schemeClr>
                </a:solidFill>
              </a:rPr>
              <a:t>Benoît B. Mandelbrot</a:t>
            </a:r>
            <a:endParaRPr sz="4000" dirty="0">
              <a:solidFill>
                <a:schemeClr val="bg2">
                  <a:lumMod val="25000"/>
                  <a:lumOff val="75000"/>
                </a:schemeClr>
              </a:solidFill>
            </a:endParaRPr>
          </a:p>
        </p:txBody>
      </p:sp>
      <p:sp>
        <p:nvSpPr>
          <p:cNvPr id="75" name="Google Shape;75;p15"/>
          <p:cNvSpPr txBox="1">
            <a:spLocks noGrp="1"/>
          </p:cNvSpPr>
          <p:nvPr>
            <p:ph type="body" idx="1"/>
          </p:nvPr>
        </p:nvSpPr>
        <p:spPr>
          <a:xfrm>
            <a:off x="137300" y="2183001"/>
            <a:ext cx="5408618" cy="2175031"/>
          </a:xfrm>
          <a:prstGeom prst="rect">
            <a:avLst/>
          </a:prstGeom>
        </p:spPr>
        <p:txBody>
          <a:bodyPr spcFirstLastPara="1" wrap="square" lIns="91425" tIns="91425" rIns="91425" bIns="91425" anchor="t" anchorCtr="0">
            <a:noAutofit/>
          </a:bodyPr>
          <a:lstStyle/>
          <a:p>
            <a:pPr marL="12700" lvl="0" indent="0" algn="l" rtl="0">
              <a:lnSpc>
                <a:spcPct val="100000"/>
              </a:lnSpc>
              <a:spcBef>
                <a:spcPts val="0"/>
              </a:spcBef>
              <a:spcAft>
                <a:spcPts val="0"/>
              </a:spcAft>
              <a:buNone/>
            </a:pPr>
            <a:r>
              <a:rPr lang="en" sz="3200" b="1" dirty="0">
                <a:solidFill>
                  <a:schemeClr val="bg2">
                    <a:lumMod val="25000"/>
                    <a:lumOff val="75000"/>
                  </a:schemeClr>
                </a:solidFill>
                <a:latin typeface="Montserrat"/>
                <a:ea typeface="Montserrat"/>
                <a:cs typeface="Montserrat"/>
                <a:sym typeface="Montserrat"/>
              </a:rPr>
              <a:t>	</a:t>
            </a:r>
            <a:r>
              <a:rPr lang="en" sz="2800" b="1" u="sng" dirty="0">
                <a:solidFill>
                  <a:schemeClr val="bg2">
                    <a:lumMod val="25000"/>
                    <a:lumOff val="75000"/>
                  </a:schemeClr>
                </a:solidFill>
                <a:latin typeface="Montserrat"/>
                <a:ea typeface="Montserrat"/>
                <a:cs typeface="Montserrat"/>
                <a:sym typeface="Montserrat"/>
              </a:rPr>
              <a:t>Benoît B. Mandelbrot</a:t>
            </a:r>
            <a:r>
              <a:rPr lang="en" sz="2800" b="1" dirty="0">
                <a:solidFill>
                  <a:schemeClr val="bg2">
                    <a:lumMod val="25000"/>
                    <a:lumOff val="75000"/>
                  </a:schemeClr>
                </a:solidFill>
                <a:latin typeface="Montserrat"/>
                <a:ea typeface="Montserrat"/>
                <a:cs typeface="Montserrat"/>
                <a:sym typeface="Montserrat"/>
              </a:rPr>
              <a:t> </a:t>
            </a:r>
            <a:r>
              <a:rPr lang="en" sz="2800" dirty="0">
                <a:solidFill>
                  <a:schemeClr val="bg2">
                    <a:lumMod val="25000"/>
                    <a:lumOff val="75000"/>
                  </a:schemeClr>
                </a:solidFill>
                <a:latin typeface="Montserrat"/>
                <a:ea typeface="Montserrat"/>
                <a:cs typeface="Montserrat"/>
                <a:sym typeface="Montserrat"/>
              </a:rPr>
              <a:t>was a french mathematician who coined the term </a:t>
            </a:r>
            <a:r>
              <a:rPr lang="en" sz="2800" i="1" dirty="0">
                <a:solidFill>
                  <a:schemeClr val="bg2">
                    <a:lumMod val="25000"/>
                    <a:lumOff val="75000"/>
                  </a:schemeClr>
                </a:solidFill>
                <a:latin typeface="Montserrat"/>
                <a:ea typeface="Montserrat"/>
                <a:cs typeface="Montserrat"/>
                <a:sym typeface="Montserrat"/>
              </a:rPr>
              <a:t>“fractal”</a:t>
            </a:r>
            <a:r>
              <a:rPr lang="en" sz="2800" dirty="0">
                <a:solidFill>
                  <a:schemeClr val="bg2">
                    <a:lumMod val="25000"/>
                    <a:lumOff val="75000"/>
                  </a:schemeClr>
                </a:solidFill>
                <a:latin typeface="Montserrat"/>
                <a:ea typeface="Montserrat"/>
                <a:cs typeface="Montserrat"/>
                <a:sym typeface="Montserrat"/>
              </a:rPr>
              <a:t> in 1975.</a:t>
            </a:r>
            <a:endParaRPr sz="2800" dirty="0">
              <a:solidFill>
                <a:schemeClr val="bg2">
                  <a:lumMod val="25000"/>
                  <a:lumOff val="75000"/>
                </a:schemeClr>
              </a:solidFill>
              <a:latin typeface="Montserrat"/>
              <a:ea typeface="Montserrat"/>
              <a:cs typeface="Montserrat"/>
              <a:sym typeface="Montserrat"/>
            </a:endParaRPr>
          </a:p>
        </p:txBody>
      </p:sp>
      <p:pic>
        <p:nvPicPr>
          <p:cNvPr id="76" name="Google Shape;76;p15"/>
          <p:cNvPicPr preferRelativeResize="0"/>
          <p:nvPr/>
        </p:nvPicPr>
        <p:blipFill>
          <a:blip r:embed="rId3">
            <a:alphaModFix/>
          </a:blip>
          <a:stretch>
            <a:fillRect/>
          </a:stretch>
        </p:blipFill>
        <p:spPr>
          <a:xfrm>
            <a:off x="5856465" y="370789"/>
            <a:ext cx="3045060" cy="4327685"/>
          </a:xfrm>
          <a:prstGeom prst="rect">
            <a:avLst/>
          </a:prstGeom>
          <a:noFill/>
          <a:ln>
            <a:noFill/>
          </a:ln>
        </p:spPr>
      </p:pic>
      <p:sp>
        <p:nvSpPr>
          <p:cNvPr id="2" name="TextBox 1">
            <a:extLst>
              <a:ext uri="{FF2B5EF4-FFF2-40B4-BE49-F238E27FC236}">
                <a16:creationId xmlns:a16="http://schemas.microsoft.com/office/drawing/2014/main" id="{C7B223F6-3A83-4E91-A0C6-FF16718A6135}"/>
              </a:ext>
            </a:extLst>
          </p:cNvPr>
          <p:cNvSpPr txBox="1"/>
          <p:nvPr/>
        </p:nvSpPr>
        <p:spPr>
          <a:xfrm>
            <a:off x="538717" y="983943"/>
            <a:ext cx="4380366" cy="461665"/>
          </a:xfrm>
          <a:prstGeom prst="rect">
            <a:avLst/>
          </a:prstGeom>
          <a:noFill/>
        </p:spPr>
        <p:txBody>
          <a:bodyPr wrap="none" rtlCol="0">
            <a:spAutoFit/>
          </a:bodyPr>
          <a:lstStyle/>
          <a:p>
            <a:r>
              <a:rPr lang="en" sz="2400" dirty="0">
                <a:solidFill>
                  <a:schemeClr val="bg2">
                    <a:lumMod val="25000"/>
                    <a:lumOff val="75000"/>
                  </a:schemeClr>
                </a:solidFill>
                <a:latin typeface="Montserrat"/>
                <a:ea typeface="Montserrat"/>
                <a:cs typeface="Montserrat"/>
                <a:sym typeface="Montserrat"/>
              </a:rPr>
              <a:t>(November 1924 – October 2010)</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4" name="Rectangle 3">
            <a:extLst>
              <a:ext uri="{FF2B5EF4-FFF2-40B4-BE49-F238E27FC236}">
                <a16:creationId xmlns:a16="http://schemas.microsoft.com/office/drawing/2014/main" id="{6BD0E236-A837-4251-BA85-DDCBEEC3A9B8}"/>
              </a:ext>
            </a:extLst>
          </p:cNvPr>
          <p:cNvSpPr/>
          <p:nvPr/>
        </p:nvSpPr>
        <p:spPr>
          <a:xfrm>
            <a:off x="0" y="3402419"/>
            <a:ext cx="9144000" cy="1741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Google Shape;81;p16"/>
          <p:cNvSpPr txBox="1">
            <a:spLocks noGrp="1"/>
          </p:cNvSpPr>
          <p:nvPr>
            <p:ph type="title"/>
          </p:nvPr>
        </p:nvSpPr>
        <p:spPr>
          <a:xfrm>
            <a:off x="396949" y="387812"/>
            <a:ext cx="8374350" cy="562029"/>
          </a:xfrm>
          <a:prstGeom prst="rect">
            <a:avLst/>
          </a:prstGeom>
        </p:spPr>
        <p:txBody>
          <a:bodyPr spcFirstLastPara="1" wrap="square" lIns="91425" tIns="91425" rIns="91425" bIns="91425" anchor="t" anchorCtr="0">
            <a:noAutofit/>
          </a:bodyPr>
          <a:lstStyle/>
          <a:p>
            <a:pPr lvl="0" algn="ctr"/>
            <a:r>
              <a:rPr lang="en" sz="3600" dirty="0">
                <a:solidFill>
                  <a:schemeClr val="bg2">
                    <a:lumMod val="25000"/>
                    <a:lumOff val="75000"/>
                  </a:schemeClr>
                </a:solidFill>
              </a:rPr>
              <a:t>Fractals - Characteristics</a:t>
            </a:r>
            <a:endParaRPr sz="3600" dirty="0">
              <a:solidFill>
                <a:schemeClr val="bg2">
                  <a:lumMod val="25000"/>
                  <a:lumOff val="75000"/>
                </a:schemeClr>
              </a:solidFill>
            </a:endParaRPr>
          </a:p>
        </p:txBody>
      </p:sp>
      <p:sp>
        <p:nvSpPr>
          <p:cNvPr id="82" name="Google Shape;82;p16"/>
          <p:cNvSpPr txBox="1">
            <a:spLocks noGrp="1"/>
          </p:cNvSpPr>
          <p:nvPr>
            <p:ph type="body" idx="1"/>
          </p:nvPr>
        </p:nvSpPr>
        <p:spPr>
          <a:xfrm>
            <a:off x="1515374" y="1254609"/>
            <a:ext cx="6113252" cy="2634281"/>
          </a:xfrm>
          <a:prstGeom prst="rect">
            <a:avLst/>
          </a:prstGeom>
        </p:spPr>
        <p:txBody>
          <a:bodyPr spcFirstLastPara="1" wrap="square" lIns="91425" tIns="91425" rIns="91425" bIns="91425" anchor="t" anchorCtr="0">
            <a:noAutofit/>
          </a:bodyPr>
          <a:lstStyle/>
          <a:p>
            <a:pPr marL="0" lvl="0" indent="0" rtl="0">
              <a:lnSpc>
                <a:spcPct val="70000"/>
              </a:lnSpc>
              <a:spcBef>
                <a:spcPts val="0"/>
              </a:spcBef>
              <a:spcAft>
                <a:spcPts val="0"/>
              </a:spcAft>
              <a:buNone/>
            </a:pPr>
            <a:r>
              <a:rPr lang="en" sz="2400" dirty="0">
                <a:solidFill>
                  <a:schemeClr val="bg2">
                    <a:lumMod val="25000"/>
                    <a:lumOff val="75000"/>
                  </a:schemeClr>
                </a:solidFill>
                <a:latin typeface="Montserrat"/>
                <a:ea typeface="Montserrat"/>
                <a:cs typeface="Montserrat"/>
                <a:sym typeface="Montserrat"/>
              </a:rPr>
              <a:t>- Every fractal is a geometric shape;</a:t>
            </a:r>
            <a:endParaRPr sz="2400" dirty="0">
              <a:solidFill>
                <a:schemeClr val="bg2">
                  <a:lumMod val="25000"/>
                  <a:lumOff val="75000"/>
                </a:schemeClr>
              </a:solidFill>
              <a:latin typeface="Montserrat"/>
              <a:ea typeface="Montserrat"/>
              <a:cs typeface="Montserrat"/>
              <a:sym typeface="Montserrat"/>
            </a:endParaRPr>
          </a:p>
          <a:p>
            <a:pPr marL="0" lvl="0" indent="0" rtl="0">
              <a:lnSpc>
                <a:spcPct val="70000"/>
              </a:lnSpc>
              <a:spcBef>
                <a:spcPts val="1200"/>
              </a:spcBef>
              <a:spcAft>
                <a:spcPts val="0"/>
              </a:spcAft>
              <a:buNone/>
            </a:pPr>
            <a:r>
              <a:rPr lang="en" sz="2400" dirty="0">
                <a:solidFill>
                  <a:schemeClr val="bg2">
                    <a:lumMod val="25000"/>
                    <a:lumOff val="75000"/>
                  </a:schemeClr>
                </a:solidFill>
                <a:latin typeface="Montserrat"/>
                <a:ea typeface="Montserrat"/>
                <a:cs typeface="Montserrat"/>
                <a:sym typeface="Montserrat"/>
              </a:rPr>
              <a:t>- Any fractal can be divided into smaller fractals;</a:t>
            </a:r>
            <a:endParaRPr sz="2400" dirty="0">
              <a:solidFill>
                <a:schemeClr val="bg2">
                  <a:lumMod val="25000"/>
                  <a:lumOff val="75000"/>
                </a:schemeClr>
              </a:solidFill>
              <a:latin typeface="Montserrat"/>
              <a:ea typeface="Montserrat"/>
              <a:cs typeface="Montserrat"/>
              <a:sym typeface="Montserrat"/>
            </a:endParaRPr>
          </a:p>
          <a:p>
            <a:pPr marL="0" lvl="0" indent="0" rtl="0">
              <a:lnSpc>
                <a:spcPct val="70000"/>
              </a:lnSpc>
              <a:spcBef>
                <a:spcPts val="1200"/>
              </a:spcBef>
              <a:spcAft>
                <a:spcPts val="0"/>
              </a:spcAft>
              <a:buNone/>
            </a:pPr>
            <a:r>
              <a:rPr lang="en" sz="2400" dirty="0">
                <a:solidFill>
                  <a:schemeClr val="bg2">
                    <a:lumMod val="25000"/>
                    <a:lumOff val="75000"/>
                  </a:schemeClr>
                </a:solidFill>
                <a:latin typeface="Montserrat"/>
                <a:ea typeface="Montserrat"/>
                <a:cs typeface="Montserrat"/>
                <a:sym typeface="Montserrat"/>
              </a:rPr>
              <a:t>- Every smaller fractal is a copy of the whole;</a:t>
            </a:r>
            <a:endParaRPr sz="2400" dirty="0">
              <a:solidFill>
                <a:schemeClr val="bg2">
                  <a:lumMod val="25000"/>
                  <a:lumOff val="75000"/>
                </a:schemeClr>
              </a:solidFill>
              <a:latin typeface="Montserrat"/>
              <a:ea typeface="Montserrat"/>
              <a:cs typeface="Montserrat"/>
              <a:sym typeface="Montserrat"/>
            </a:endParaRPr>
          </a:p>
          <a:p>
            <a:pPr marL="0" lvl="0" indent="0" rtl="0">
              <a:lnSpc>
                <a:spcPct val="70000"/>
              </a:lnSpc>
              <a:spcBef>
                <a:spcPts val="1200"/>
              </a:spcBef>
              <a:spcAft>
                <a:spcPts val="0"/>
              </a:spcAft>
              <a:buNone/>
            </a:pPr>
            <a:r>
              <a:rPr lang="en" sz="2400" dirty="0">
                <a:solidFill>
                  <a:schemeClr val="bg2">
                    <a:lumMod val="25000"/>
                    <a:lumOff val="75000"/>
                  </a:schemeClr>
                </a:solidFill>
                <a:latin typeface="Montserrat"/>
                <a:ea typeface="Montserrat"/>
                <a:cs typeface="Montserrat"/>
                <a:sym typeface="Montserrat"/>
              </a:rPr>
              <a:t>- Every fractal has a simple, recursive definition;</a:t>
            </a:r>
            <a:endParaRPr sz="2400" dirty="0">
              <a:solidFill>
                <a:schemeClr val="bg2">
                  <a:lumMod val="25000"/>
                  <a:lumOff val="75000"/>
                </a:schemeClr>
              </a:solidFill>
              <a:latin typeface="Montserrat"/>
              <a:ea typeface="Montserrat"/>
              <a:cs typeface="Montserrat"/>
              <a:sym typeface="Montserrat"/>
            </a:endParaRPr>
          </a:p>
          <a:p>
            <a:pPr marL="0" lvl="0" indent="0" rtl="0">
              <a:lnSpc>
                <a:spcPct val="70000"/>
              </a:lnSpc>
              <a:spcBef>
                <a:spcPts val="1200"/>
              </a:spcBef>
              <a:spcAft>
                <a:spcPts val="1200"/>
              </a:spcAft>
              <a:buNone/>
            </a:pPr>
            <a:r>
              <a:rPr lang="en" sz="2400" dirty="0">
                <a:solidFill>
                  <a:schemeClr val="bg2">
                    <a:lumMod val="25000"/>
                    <a:lumOff val="75000"/>
                  </a:schemeClr>
                </a:solidFill>
                <a:latin typeface="Montserrat"/>
                <a:ea typeface="Montserrat"/>
                <a:cs typeface="Montserrat"/>
                <a:sym typeface="Montserrat"/>
              </a:rPr>
              <a:t>- Every fractal is infinitely complex and detailed.</a:t>
            </a:r>
            <a:endParaRPr sz="2400" dirty="0">
              <a:solidFill>
                <a:schemeClr val="bg2">
                  <a:lumMod val="25000"/>
                  <a:lumOff val="75000"/>
                </a:schemeClr>
              </a:solidFill>
              <a:latin typeface="Montserrat"/>
              <a:ea typeface="Montserrat"/>
              <a:cs typeface="Montserrat"/>
              <a:sym typeface="Montserrat"/>
            </a:endParaRPr>
          </a:p>
        </p:txBody>
      </p:sp>
      <p:pic>
        <p:nvPicPr>
          <p:cNvPr id="83" name="Google Shape;83;p16"/>
          <p:cNvPicPr preferRelativeResize="0"/>
          <p:nvPr/>
        </p:nvPicPr>
        <p:blipFill>
          <a:blip r:embed="rId3">
            <a:alphaModFix/>
          </a:blip>
          <a:stretch>
            <a:fillRect/>
          </a:stretch>
        </p:blipFill>
        <p:spPr>
          <a:xfrm>
            <a:off x="481106" y="3556134"/>
            <a:ext cx="8206036" cy="14144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1547850" y="446566"/>
            <a:ext cx="6048300" cy="65213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bg2">
                    <a:lumMod val="25000"/>
                    <a:lumOff val="75000"/>
                  </a:schemeClr>
                </a:solidFill>
              </a:rPr>
              <a:t>Fractals - Elements</a:t>
            </a:r>
            <a:endParaRPr sz="3600" dirty="0">
              <a:solidFill>
                <a:schemeClr val="bg2">
                  <a:lumMod val="25000"/>
                  <a:lumOff val="75000"/>
                </a:schemeClr>
              </a:solidFill>
            </a:endParaRPr>
          </a:p>
        </p:txBody>
      </p:sp>
      <p:sp>
        <p:nvSpPr>
          <p:cNvPr id="89" name="Google Shape;89;p17"/>
          <p:cNvSpPr txBox="1">
            <a:spLocks noGrp="1"/>
          </p:cNvSpPr>
          <p:nvPr>
            <p:ph type="body" idx="1"/>
          </p:nvPr>
        </p:nvSpPr>
        <p:spPr>
          <a:xfrm>
            <a:off x="554465" y="1457834"/>
            <a:ext cx="8256381" cy="323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bg2">
                    <a:lumMod val="25000"/>
                    <a:lumOff val="75000"/>
                  </a:schemeClr>
                </a:solidFill>
                <a:latin typeface="Montserrat"/>
                <a:ea typeface="Montserrat"/>
                <a:cs typeface="Montserrat"/>
                <a:sym typeface="Montserrat"/>
              </a:rPr>
              <a:t>Every fractal has 3 elements:</a:t>
            </a:r>
          </a:p>
          <a:p>
            <a:pPr marL="0" lvl="0" indent="0" algn="l" rtl="0">
              <a:spcBef>
                <a:spcPts val="0"/>
              </a:spcBef>
              <a:spcAft>
                <a:spcPts val="0"/>
              </a:spcAft>
              <a:buNone/>
            </a:pPr>
            <a:br>
              <a:rPr lang="en" sz="2400" dirty="0">
                <a:solidFill>
                  <a:schemeClr val="bg2">
                    <a:lumMod val="25000"/>
                    <a:lumOff val="75000"/>
                  </a:schemeClr>
                </a:solidFill>
                <a:latin typeface="Montserrat"/>
                <a:ea typeface="Montserrat"/>
                <a:cs typeface="Montserrat"/>
                <a:sym typeface="Montserrat"/>
              </a:rPr>
            </a:br>
            <a:r>
              <a:rPr lang="en" sz="2400" dirty="0">
                <a:solidFill>
                  <a:schemeClr val="bg2">
                    <a:lumMod val="25000"/>
                    <a:lumOff val="75000"/>
                  </a:schemeClr>
                </a:solidFill>
                <a:latin typeface="Montserrat"/>
                <a:ea typeface="Montserrat"/>
                <a:cs typeface="Montserrat"/>
                <a:sym typeface="Montserrat"/>
              </a:rPr>
              <a:t>- </a:t>
            </a:r>
            <a:r>
              <a:rPr lang="en" sz="2400" b="1" dirty="0">
                <a:solidFill>
                  <a:schemeClr val="bg2">
                    <a:lumMod val="25000"/>
                    <a:lumOff val="75000"/>
                  </a:schemeClr>
                </a:solidFill>
                <a:latin typeface="Montserrat"/>
                <a:ea typeface="Montserrat"/>
                <a:cs typeface="Montserrat"/>
                <a:sym typeface="Montserrat"/>
              </a:rPr>
              <a:t>An initiator </a:t>
            </a:r>
            <a:r>
              <a:rPr lang="en" sz="2400" dirty="0">
                <a:solidFill>
                  <a:schemeClr val="bg2">
                    <a:lumMod val="25000"/>
                    <a:lumOff val="75000"/>
                  </a:schemeClr>
                </a:solidFill>
                <a:latin typeface="Montserrat"/>
                <a:ea typeface="Montserrat"/>
                <a:cs typeface="Montserrat"/>
                <a:sym typeface="Montserrat"/>
              </a:rPr>
              <a:t>(the initial shape of the fractal, can be a point, a line, a triangle etc.)</a:t>
            </a:r>
            <a:endParaRPr sz="2400" dirty="0">
              <a:solidFill>
                <a:schemeClr val="bg2">
                  <a:lumMod val="25000"/>
                  <a:lumOff val="75000"/>
                </a:schemeClr>
              </a:solidFill>
              <a:latin typeface="Montserrat"/>
              <a:ea typeface="Montserrat"/>
              <a:cs typeface="Montserrat"/>
              <a:sym typeface="Montserrat"/>
            </a:endParaRPr>
          </a:p>
          <a:p>
            <a:pPr marL="0" lvl="0" indent="0" algn="l" rtl="0">
              <a:spcBef>
                <a:spcPts val="1200"/>
              </a:spcBef>
              <a:spcAft>
                <a:spcPts val="0"/>
              </a:spcAft>
              <a:buNone/>
            </a:pPr>
            <a:r>
              <a:rPr lang="en" sz="2400" dirty="0">
                <a:solidFill>
                  <a:schemeClr val="bg2">
                    <a:lumMod val="25000"/>
                    <a:lumOff val="75000"/>
                  </a:schemeClr>
                </a:solidFill>
                <a:latin typeface="Montserrat"/>
                <a:ea typeface="Montserrat"/>
                <a:cs typeface="Montserrat"/>
                <a:sym typeface="Montserrat"/>
              </a:rPr>
              <a:t>- </a:t>
            </a:r>
            <a:r>
              <a:rPr lang="en" sz="2400" b="1" dirty="0">
                <a:solidFill>
                  <a:schemeClr val="bg2">
                    <a:lumMod val="25000"/>
                    <a:lumOff val="75000"/>
                  </a:schemeClr>
                </a:solidFill>
                <a:latin typeface="Montserrat"/>
                <a:ea typeface="Montserrat"/>
                <a:cs typeface="Montserrat"/>
                <a:sym typeface="Montserrat"/>
              </a:rPr>
              <a:t>A generator </a:t>
            </a:r>
            <a:r>
              <a:rPr lang="en" sz="2400" dirty="0">
                <a:solidFill>
                  <a:schemeClr val="bg2">
                    <a:lumMod val="25000"/>
                    <a:lumOff val="75000"/>
                  </a:schemeClr>
                </a:solidFill>
                <a:latin typeface="Montserrat"/>
                <a:ea typeface="Montserrat"/>
                <a:cs typeface="Montserrat"/>
                <a:sym typeface="Montserrat"/>
              </a:rPr>
              <a:t>(the rule used in constructing the fractal)</a:t>
            </a:r>
            <a:endParaRPr sz="2400" dirty="0">
              <a:solidFill>
                <a:schemeClr val="bg2">
                  <a:lumMod val="25000"/>
                  <a:lumOff val="75000"/>
                </a:schemeClr>
              </a:solidFill>
              <a:latin typeface="Montserrat"/>
              <a:ea typeface="Montserrat"/>
              <a:cs typeface="Montserrat"/>
              <a:sym typeface="Montserrat"/>
            </a:endParaRPr>
          </a:p>
          <a:p>
            <a:pPr marL="0" lvl="0" indent="0" algn="l" rtl="0">
              <a:spcBef>
                <a:spcPts val="1200"/>
              </a:spcBef>
              <a:spcAft>
                <a:spcPts val="1200"/>
              </a:spcAft>
              <a:buNone/>
            </a:pPr>
            <a:r>
              <a:rPr lang="en" sz="2400" dirty="0">
                <a:solidFill>
                  <a:schemeClr val="bg2">
                    <a:lumMod val="25000"/>
                    <a:lumOff val="75000"/>
                  </a:schemeClr>
                </a:solidFill>
                <a:latin typeface="Montserrat"/>
                <a:ea typeface="Montserrat"/>
                <a:cs typeface="Montserrat"/>
                <a:sym typeface="Montserrat"/>
              </a:rPr>
              <a:t>- </a:t>
            </a:r>
            <a:r>
              <a:rPr lang="en" sz="2400" b="1" dirty="0">
                <a:solidFill>
                  <a:schemeClr val="bg2">
                    <a:lumMod val="25000"/>
                    <a:lumOff val="75000"/>
                  </a:schemeClr>
                </a:solidFill>
                <a:latin typeface="Montserrat"/>
                <a:ea typeface="Montserrat"/>
                <a:cs typeface="Montserrat"/>
                <a:sym typeface="Montserrat"/>
              </a:rPr>
              <a:t>An iterator </a:t>
            </a:r>
            <a:r>
              <a:rPr lang="en" sz="2400" dirty="0">
                <a:solidFill>
                  <a:schemeClr val="bg2">
                    <a:lumMod val="25000"/>
                    <a:lumOff val="75000"/>
                  </a:schemeClr>
                </a:solidFill>
                <a:latin typeface="Montserrat"/>
                <a:ea typeface="Montserrat"/>
                <a:cs typeface="Montserrat"/>
                <a:sym typeface="Montserrat"/>
              </a:rPr>
              <a:t>(the recursive process used to generate the fractal)</a:t>
            </a:r>
            <a:endParaRPr sz="2400" dirty="0">
              <a:solidFill>
                <a:schemeClr val="bg2">
                  <a:lumMod val="25000"/>
                  <a:lumOff val="75000"/>
                </a:schemeClr>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82947" y="328151"/>
            <a:ext cx="4322529" cy="6507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chemeClr val="bg2">
                    <a:lumMod val="25000"/>
                    <a:lumOff val="75000"/>
                  </a:schemeClr>
                </a:solidFill>
              </a:rPr>
              <a:t>Fractals in Nature</a:t>
            </a:r>
            <a:endParaRPr sz="3600" dirty="0">
              <a:solidFill>
                <a:schemeClr val="bg2">
                  <a:lumMod val="25000"/>
                  <a:lumOff val="75000"/>
                </a:schemeClr>
              </a:solidFill>
            </a:endParaRPr>
          </a:p>
        </p:txBody>
      </p:sp>
      <p:sp>
        <p:nvSpPr>
          <p:cNvPr id="95" name="Google Shape;95;p18"/>
          <p:cNvSpPr txBox="1">
            <a:spLocks noGrp="1"/>
          </p:cNvSpPr>
          <p:nvPr>
            <p:ph type="body" idx="1"/>
          </p:nvPr>
        </p:nvSpPr>
        <p:spPr>
          <a:xfrm>
            <a:off x="4571999" y="1339922"/>
            <a:ext cx="3997843" cy="3299525"/>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en" sz="2300" dirty="0">
                <a:solidFill>
                  <a:schemeClr val="bg2">
                    <a:lumMod val="25000"/>
                    <a:lumOff val="75000"/>
                  </a:schemeClr>
                </a:solidFill>
                <a:latin typeface="Montserrat"/>
                <a:ea typeface="Montserrat"/>
                <a:cs typeface="Montserrat"/>
                <a:sym typeface="Montserrat"/>
              </a:rPr>
              <a:t>	Fractals appear in nature in many ways, including snowflakes and even coastlines! </a:t>
            </a:r>
            <a:endParaRPr sz="2300" dirty="0">
              <a:solidFill>
                <a:schemeClr val="bg2">
                  <a:lumMod val="25000"/>
                  <a:lumOff val="75000"/>
                </a:schemeClr>
              </a:solidFill>
              <a:latin typeface="Montserrat"/>
              <a:ea typeface="Montserrat"/>
              <a:cs typeface="Montserrat"/>
              <a:sym typeface="Montserrat"/>
            </a:endParaRPr>
          </a:p>
          <a:p>
            <a:pPr marL="0" lvl="0" indent="0" rtl="0">
              <a:spcBef>
                <a:spcPts val="1200"/>
              </a:spcBef>
              <a:spcAft>
                <a:spcPts val="1200"/>
              </a:spcAft>
              <a:buNone/>
            </a:pPr>
            <a:r>
              <a:rPr lang="en" sz="2300" dirty="0">
                <a:solidFill>
                  <a:schemeClr val="bg2">
                    <a:lumMod val="25000"/>
                    <a:lumOff val="75000"/>
                  </a:schemeClr>
                </a:solidFill>
                <a:latin typeface="Montserrat"/>
                <a:ea typeface="Montserrat"/>
                <a:cs typeface="Montserrat"/>
                <a:sym typeface="Montserrat"/>
              </a:rPr>
              <a:t>	They are also present in living creatures, for example in the wings of dragonflies and in pinecones.</a:t>
            </a:r>
            <a:endParaRPr sz="2300" dirty="0">
              <a:solidFill>
                <a:schemeClr val="bg2">
                  <a:lumMod val="25000"/>
                  <a:lumOff val="75000"/>
                </a:schemeClr>
              </a:solidFill>
              <a:latin typeface="Montserrat"/>
              <a:ea typeface="Montserrat"/>
              <a:cs typeface="Montserrat"/>
              <a:sym typeface="Montserrat"/>
            </a:endParaRPr>
          </a:p>
        </p:txBody>
      </p:sp>
      <p:pic>
        <p:nvPicPr>
          <p:cNvPr id="96" name="Google Shape;96;p18"/>
          <p:cNvPicPr preferRelativeResize="0"/>
          <p:nvPr/>
        </p:nvPicPr>
        <p:blipFill>
          <a:blip r:embed="rId3">
            <a:alphaModFix/>
          </a:blip>
          <a:stretch>
            <a:fillRect/>
          </a:stretch>
        </p:blipFill>
        <p:spPr>
          <a:xfrm>
            <a:off x="738504" y="1339922"/>
            <a:ext cx="3299525" cy="3299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1267638" y="421025"/>
            <a:ext cx="6608723" cy="3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chemeClr val="bg2">
                    <a:lumMod val="25000"/>
                    <a:lumOff val="75000"/>
                  </a:schemeClr>
                </a:solidFill>
              </a:rPr>
              <a:t>Fractals in Nature - Images</a:t>
            </a:r>
            <a:endParaRPr sz="3600" dirty="0">
              <a:solidFill>
                <a:schemeClr val="bg2">
                  <a:lumMod val="25000"/>
                  <a:lumOff val="75000"/>
                </a:schemeClr>
              </a:solidFill>
            </a:endParaRPr>
          </a:p>
        </p:txBody>
      </p:sp>
      <p:pic>
        <p:nvPicPr>
          <p:cNvPr id="103" name="Google Shape;103;p19"/>
          <p:cNvPicPr preferRelativeResize="0"/>
          <p:nvPr/>
        </p:nvPicPr>
        <p:blipFill>
          <a:blip r:embed="rId3">
            <a:alphaModFix/>
          </a:blip>
          <a:stretch>
            <a:fillRect/>
          </a:stretch>
        </p:blipFill>
        <p:spPr>
          <a:xfrm>
            <a:off x="424538" y="1277175"/>
            <a:ext cx="2400300" cy="1552575"/>
          </a:xfrm>
          <a:prstGeom prst="rect">
            <a:avLst/>
          </a:prstGeom>
          <a:noFill/>
          <a:ln>
            <a:noFill/>
          </a:ln>
        </p:spPr>
      </p:pic>
      <p:pic>
        <p:nvPicPr>
          <p:cNvPr id="104" name="Google Shape;104;p19"/>
          <p:cNvPicPr preferRelativeResize="0"/>
          <p:nvPr/>
        </p:nvPicPr>
        <p:blipFill>
          <a:blip r:embed="rId4">
            <a:alphaModFix/>
          </a:blip>
          <a:stretch>
            <a:fillRect/>
          </a:stretch>
        </p:blipFill>
        <p:spPr>
          <a:xfrm>
            <a:off x="3113203" y="1303369"/>
            <a:ext cx="2576575" cy="1490662"/>
          </a:xfrm>
          <a:prstGeom prst="rect">
            <a:avLst/>
          </a:prstGeom>
          <a:noFill/>
          <a:ln>
            <a:noFill/>
          </a:ln>
        </p:spPr>
      </p:pic>
      <p:pic>
        <p:nvPicPr>
          <p:cNvPr id="105" name="Google Shape;105;p19"/>
          <p:cNvPicPr preferRelativeResize="0"/>
          <p:nvPr/>
        </p:nvPicPr>
        <p:blipFill>
          <a:blip r:embed="rId5">
            <a:alphaModFix/>
          </a:blip>
          <a:stretch>
            <a:fillRect/>
          </a:stretch>
        </p:blipFill>
        <p:spPr>
          <a:xfrm>
            <a:off x="1267638" y="3023928"/>
            <a:ext cx="2276475" cy="1571625"/>
          </a:xfrm>
          <a:prstGeom prst="rect">
            <a:avLst/>
          </a:prstGeom>
          <a:noFill/>
          <a:ln>
            <a:noFill/>
          </a:ln>
        </p:spPr>
      </p:pic>
      <p:pic>
        <p:nvPicPr>
          <p:cNvPr id="106" name="Google Shape;106;p19"/>
          <p:cNvPicPr preferRelativeResize="0"/>
          <p:nvPr/>
        </p:nvPicPr>
        <p:blipFill>
          <a:blip r:embed="rId6">
            <a:alphaModFix/>
          </a:blip>
          <a:stretch>
            <a:fillRect/>
          </a:stretch>
        </p:blipFill>
        <p:spPr>
          <a:xfrm>
            <a:off x="3891818" y="3087511"/>
            <a:ext cx="2200275" cy="1444458"/>
          </a:xfrm>
          <a:prstGeom prst="rect">
            <a:avLst/>
          </a:prstGeom>
          <a:noFill/>
          <a:ln>
            <a:noFill/>
          </a:ln>
        </p:spPr>
      </p:pic>
      <p:pic>
        <p:nvPicPr>
          <p:cNvPr id="107" name="Google Shape;107;p19"/>
          <p:cNvPicPr preferRelativeResize="0"/>
          <p:nvPr/>
        </p:nvPicPr>
        <p:blipFill>
          <a:blip r:embed="rId7">
            <a:alphaModFix/>
          </a:blip>
          <a:stretch>
            <a:fillRect/>
          </a:stretch>
        </p:blipFill>
        <p:spPr>
          <a:xfrm>
            <a:off x="5915125" y="1250981"/>
            <a:ext cx="2200275" cy="1543050"/>
          </a:xfrm>
          <a:prstGeom prst="rect">
            <a:avLst/>
          </a:prstGeom>
          <a:noFill/>
          <a:ln>
            <a:noFill/>
          </a:ln>
        </p:spPr>
      </p:pic>
      <p:pic>
        <p:nvPicPr>
          <p:cNvPr id="108" name="Google Shape;108;p19"/>
          <p:cNvPicPr preferRelativeResize="0"/>
          <p:nvPr/>
        </p:nvPicPr>
        <p:blipFill>
          <a:blip r:embed="rId8">
            <a:alphaModFix/>
          </a:blip>
          <a:stretch>
            <a:fillRect/>
          </a:stretch>
        </p:blipFill>
        <p:spPr>
          <a:xfrm>
            <a:off x="6421945" y="3062029"/>
            <a:ext cx="2352675" cy="1495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890375" y="357575"/>
            <a:ext cx="8159100" cy="5710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chemeClr val="bg2">
                    <a:lumMod val="25000"/>
                    <a:lumOff val="75000"/>
                  </a:schemeClr>
                </a:solidFill>
              </a:rPr>
              <a:t>Fractals in the Human Body - Images</a:t>
            </a:r>
            <a:endParaRPr sz="3200" dirty="0">
              <a:solidFill>
                <a:schemeClr val="bg2">
                  <a:lumMod val="25000"/>
                  <a:lumOff val="75000"/>
                </a:schemeClr>
              </a:solidFill>
            </a:endParaRPr>
          </a:p>
        </p:txBody>
      </p:sp>
      <p:pic>
        <p:nvPicPr>
          <p:cNvPr id="115" name="Google Shape;115;p20"/>
          <p:cNvPicPr preferRelativeResize="0"/>
          <p:nvPr/>
        </p:nvPicPr>
        <p:blipFill>
          <a:blip r:embed="rId3">
            <a:alphaModFix/>
          </a:blip>
          <a:stretch>
            <a:fillRect/>
          </a:stretch>
        </p:blipFill>
        <p:spPr>
          <a:xfrm>
            <a:off x="3096146" y="2958348"/>
            <a:ext cx="2543475" cy="1689725"/>
          </a:xfrm>
          <a:prstGeom prst="rect">
            <a:avLst/>
          </a:prstGeom>
          <a:noFill/>
          <a:ln>
            <a:noFill/>
          </a:ln>
        </p:spPr>
      </p:pic>
      <p:pic>
        <p:nvPicPr>
          <p:cNvPr id="116" name="Google Shape;116;p20"/>
          <p:cNvPicPr preferRelativeResize="0"/>
          <p:nvPr/>
        </p:nvPicPr>
        <p:blipFill>
          <a:blip r:embed="rId4">
            <a:alphaModFix/>
          </a:blip>
          <a:stretch>
            <a:fillRect/>
          </a:stretch>
        </p:blipFill>
        <p:spPr>
          <a:xfrm rot="5400000">
            <a:off x="3649689" y="690022"/>
            <a:ext cx="1436390" cy="2721581"/>
          </a:xfrm>
          <a:prstGeom prst="rect">
            <a:avLst/>
          </a:prstGeom>
          <a:noFill/>
          <a:ln>
            <a:noFill/>
          </a:ln>
        </p:spPr>
      </p:pic>
      <p:pic>
        <p:nvPicPr>
          <p:cNvPr id="117" name="Google Shape;117;p20"/>
          <p:cNvPicPr preferRelativeResize="0"/>
          <p:nvPr/>
        </p:nvPicPr>
        <p:blipFill>
          <a:blip r:embed="rId5">
            <a:alphaModFix/>
          </a:blip>
          <a:stretch>
            <a:fillRect/>
          </a:stretch>
        </p:blipFill>
        <p:spPr>
          <a:xfrm>
            <a:off x="5945363" y="1609060"/>
            <a:ext cx="3003467" cy="2811517"/>
          </a:xfrm>
          <a:prstGeom prst="rect">
            <a:avLst/>
          </a:prstGeom>
          <a:noFill/>
          <a:ln>
            <a:noFill/>
          </a:ln>
        </p:spPr>
      </p:pic>
      <p:pic>
        <p:nvPicPr>
          <p:cNvPr id="118" name="Google Shape;118;p20"/>
          <p:cNvPicPr preferRelativeResize="0"/>
          <p:nvPr/>
        </p:nvPicPr>
        <p:blipFill>
          <a:blip r:embed="rId6">
            <a:alphaModFix/>
          </a:blip>
          <a:stretch>
            <a:fillRect/>
          </a:stretch>
        </p:blipFill>
        <p:spPr>
          <a:xfrm flipH="1">
            <a:off x="155944" y="1332617"/>
            <a:ext cx="2634460" cy="32514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1547850" y="260659"/>
            <a:ext cx="6048300" cy="6229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chemeClr val="bg2">
                    <a:lumMod val="25000"/>
                    <a:lumOff val="75000"/>
                  </a:schemeClr>
                </a:solidFill>
              </a:rPr>
              <a:t>Fractals in Art - Images</a:t>
            </a:r>
            <a:endParaRPr sz="3600" dirty="0">
              <a:solidFill>
                <a:schemeClr val="bg2">
                  <a:lumMod val="25000"/>
                  <a:lumOff val="75000"/>
                </a:schemeClr>
              </a:solidFill>
            </a:endParaRPr>
          </a:p>
        </p:txBody>
      </p:sp>
      <p:pic>
        <p:nvPicPr>
          <p:cNvPr id="125" name="Google Shape;125;p21"/>
          <p:cNvPicPr preferRelativeResize="0"/>
          <p:nvPr/>
        </p:nvPicPr>
        <p:blipFill>
          <a:blip r:embed="rId3">
            <a:alphaModFix/>
          </a:blip>
          <a:stretch>
            <a:fillRect/>
          </a:stretch>
        </p:blipFill>
        <p:spPr>
          <a:xfrm>
            <a:off x="1353259" y="1215640"/>
            <a:ext cx="2453197" cy="1464408"/>
          </a:xfrm>
          <a:prstGeom prst="rect">
            <a:avLst/>
          </a:prstGeom>
          <a:noFill/>
          <a:ln>
            <a:noFill/>
          </a:ln>
        </p:spPr>
      </p:pic>
      <p:pic>
        <p:nvPicPr>
          <p:cNvPr id="126" name="Google Shape;126;p21"/>
          <p:cNvPicPr preferRelativeResize="0"/>
          <p:nvPr/>
        </p:nvPicPr>
        <p:blipFill>
          <a:blip r:embed="rId4">
            <a:alphaModFix/>
          </a:blip>
          <a:stretch>
            <a:fillRect/>
          </a:stretch>
        </p:blipFill>
        <p:spPr>
          <a:xfrm>
            <a:off x="397207" y="2861231"/>
            <a:ext cx="3583349" cy="1939600"/>
          </a:xfrm>
          <a:prstGeom prst="rect">
            <a:avLst/>
          </a:prstGeom>
          <a:noFill/>
          <a:ln>
            <a:noFill/>
          </a:ln>
        </p:spPr>
      </p:pic>
      <p:pic>
        <p:nvPicPr>
          <p:cNvPr id="127" name="Google Shape;127;p21"/>
          <p:cNvPicPr preferRelativeResize="0"/>
          <p:nvPr/>
        </p:nvPicPr>
        <p:blipFill>
          <a:blip r:embed="rId5">
            <a:alphaModFix/>
          </a:blip>
          <a:stretch>
            <a:fillRect/>
          </a:stretch>
        </p:blipFill>
        <p:spPr>
          <a:xfrm>
            <a:off x="7129726" y="2923275"/>
            <a:ext cx="1485925" cy="1506850"/>
          </a:xfrm>
          <a:prstGeom prst="rect">
            <a:avLst/>
          </a:prstGeom>
          <a:noFill/>
          <a:ln>
            <a:noFill/>
          </a:ln>
        </p:spPr>
      </p:pic>
      <p:pic>
        <p:nvPicPr>
          <p:cNvPr id="128" name="Google Shape;128;p21"/>
          <p:cNvPicPr preferRelativeResize="0"/>
          <p:nvPr/>
        </p:nvPicPr>
        <p:blipFill>
          <a:blip r:embed="rId6">
            <a:alphaModFix/>
          </a:blip>
          <a:stretch>
            <a:fillRect/>
          </a:stretch>
        </p:blipFill>
        <p:spPr>
          <a:xfrm>
            <a:off x="4183978" y="2828404"/>
            <a:ext cx="2577152" cy="1696592"/>
          </a:xfrm>
          <a:prstGeom prst="rect">
            <a:avLst/>
          </a:prstGeom>
          <a:noFill/>
          <a:ln>
            <a:noFill/>
          </a:ln>
        </p:spPr>
      </p:pic>
      <p:pic>
        <p:nvPicPr>
          <p:cNvPr id="129" name="Google Shape;129;p21"/>
          <p:cNvPicPr preferRelativeResize="0"/>
          <p:nvPr/>
        </p:nvPicPr>
        <p:blipFill>
          <a:blip r:embed="rId7">
            <a:alphaModFix/>
          </a:blip>
          <a:stretch>
            <a:fillRect/>
          </a:stretch>
        </p:blipFill>
        <p:spPr>
          <a:xfrm>
            <a:off x="4466874" y="1575435"/>
            <a:ext cx="3583350" cy="75873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55</TotalTime>
  <Words>347</Words>
  <Application>Microsoft Office PowerPoint</Application>
  <PresentationFormat>On-screen Show (16:9)</PresentationFormat>
  <Paragraphs>63</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Century Gothic</vt:lpstr>
      <vt:lpstr>Montserrat</vt:lpstr>
      <vt:lpstr>Roboto Mono</vt:lpstr>
      <vt:lpstr>Wingdings 2</vt:lpstr>
      <vt:lpstr>Quotable</vt:lpstr>
      <vt:lpstr>Fractals</vt:lpstr>
      <vt:lpstr>Fractals - Overview</vt:lpstr>
      <vt:lpstr>Benoît B. Mandelbrot</vt:lpstr>
      <vt:lpstr>Fractals - Characteristics</vt:lpstr>
      <vt:lpstr>Fractals - Elements</vt:lpstr>
      <vt:lpstr>Fractals in Nature</vt:lpstr>
      <vt:lpstr>Fractals in Nature - Images</vt:lpstr>
      <vt:lpstr>Fractals in the Human Body - Images</vt:lpstr>
      <vt:lpstr>Fractals in Art - Images</vt:lpstr>
      <vt:lpstr>Fractals - Practical Uses</vt:lpstr>
      <vt:lpstr>Fractals in Architecture - Images</vt:lpstr>
      <vt:lpstr>Fractals in Architecture - Images</vt:lpstr>
      <vt:lpstr>Fractals in Geometry</vt:lpstr>
      <vt:lpstr>Sierpinski Triangle</vt:lpstr>
      <vt:lpstr>Sierpinski Carpet / Sierpinski Square</vt:lpstr>
      <vt:lpstr>Koch Snowflake</vt:lpstr>
      <vt:lpstr>Koch Curve / Koch Line</vt:lpstr>
      <vt:lpstr>Koch Surface</vt:lpstr>
      <vt:lpstr>Cantor Bar</vt:lpstr>
      <vt:lpstr>Menger Sponge</vt:lpstr>
      <vt:lpstr>Hilbert Curve / Hilbert Fractal</vt:lpstr>
      <vt:lpstr>Julia Sets</vt:lpstr>
      <vt:lpstr>Peano Curve</vt:lpstr>
      <vt:lpstr>Lyapunov Fractal</vt:lpstr>
      <vt:lpstr>Dragon Curve</vt:lpstr>
      <vt:lpstr>Drawing Fractals Using Computers</vt:lpstr>
      <vt:lpstr>Disclaimer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Fractals</dc:title>
  <cp:lastModifiedBy>User</cp:lastModifiedBy>
  <cp:revision>7</cp:revision>
  <dcterms:modified xsi:type="dcterms:W3CDTF">2021-05-26T07:38:54Z</dcterms:modified>
</cp:coreProperties>
</file>