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582"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A14A-6C52-473A-928C-077B67B3C640}" type="datetimeFigureOut">
              <a:rPr lang="en-US" smtClean="0"/>
              <a:pPr/>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052FC-4E74-45AF-9D4C-7AFE341E2EFA}" type="slidenum">
              <a:rPr lang="en-US" smtClean="0"/>
              <a:pPr/>
              <a:t>‹#›</a:t>
            </a:fld>
            <a:endParaRPr lang="en-US"/>
          </a:p>
        </p:txBody>
      </p:sp>
    </p:spTree>
    <p:extLst>
      <p:ext uri="{BB962C8B-B14F-4D97-AF65-F5344CB8AC3E}">
        <p14:creationId xmlns:p14="http://schemas.microsoft.com/office/powerpoint/2010/main" xmlns="" val="257536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96AED1-8D39-496D-89E6-E1C1AF952C6D}"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244059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6AED1-8D39-496D-89E6-E1C1AF952C6D}"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237228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6AED1-8D39-496D-89E6-E1C1AF952C6D}"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69636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6AED1-8D39-496D-89E6-E1C1AF952C6D}"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82855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6AED1-8D39-496D-89E6-E1C1AF952C6D}" type="datetimeFigureOut">
              <a:rPr lang="en-US" smtClean="0"/>
              <a:pPr/>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176881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96AED1-8D39-496D-89E6-E1C1AF952C6D}"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344716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96AED1-8D39-496D-89E6-E1C1AF952C6D}" type="datetimeFigureOut">
              <a:rPr lang="en-US" smtClean="0"/>
              <a:pPr/>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204674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96AED1-8D39-496D-89E6-E1C1AF952C6D}" type="datetimeFigureOut">
              <a:rPr lang="en-US" smtClean="0"/>
              <a:pPr/>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95883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6AED1-8D39-496D-89E6-E1C1AF952C6D}" type="datetimeFigureOut">
              <a:rPr lang="en-US" smtClean="0"/>
              <a:pPr/>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13551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6AED1-8D39-496D-89E6-E1C1AF952C6D}"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65353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6AED1-8D39-496D-89E6-E1C1AF952C6D}" type="datetimeFigureOut">
              <a:rPr lang="en-US" smtClean="0"/>
              <a:pPr/>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351740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6AED1-8D39-496D-89E6-E1C1AF952C6D}" type="datetimeFigureOut">
              <a:rPr lang="en-US" smtClean="0"/>
              <a:pPr/>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1C231-C978-4342-974A-39AE535248EC}" type="slidenum">
              <a:rPr lang="en-US" smtClean="0"/>
              <a:pPr/>
              <a:t>‹#›</a:t>
            </a:fld>
            <a:endParaRPr lang="en-US"/>
          </a:p>
        </p:txBody>
      </p:sp>
    </p:spTree>
    <p:extLst>
      <p:ext uri="{BB962C8B-B14F-4D97-AF65-F5344CB8AC3E}">
        <p14:creationId xmlns:p14="http://schemas.microsoft.com/office/powerpoint/2010/main" xmlns="" val="2210125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r.wikipedia.org/wiki/&#1051;&#1072;&#1079;&#1072;_&#1050;&#1086;&#1089;&#1090;&#1080;&#111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2.xml"/><Relationship Id="rId1" Type="http://schemas.openxmlformats.org/officeDocument/2006/relationships/audio" Target="../media/media1.mp3"/><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497" y="226321"/>
            <a:ext cx="7772400" cy="1470025"/>
          </a:xfrm>
        </p:spPr>
        <p:txBody>
          <a:bodyPr>
            <a:normAutofit fontScale="90000"/>
          </a:bodyPr>
          <a:lstStyle/>
          <a:p>
            <a:r>
              <a:rPr lang="en-US" b="1" dirty="0" smtClean="0"/>
              <a:t>Presentation about </a:t>
            </a:r>
            <a:r>
              <a:rPr lang="en-US" b="1" dirty="0" err="1" smtClean="0"/>
              <a:t>Laza</a:t>
            </a:r>
            <a:r>
              <a:rPr lang="en-US" b="1" dirty="0" smtClean="0"/>
              <a:t> </a:t>
            </a:r>
            <a:r>
              <a:rPr lang="en-US" b="1" dirty="0" err="1" smtClean="0"/>
              <a:t>Kosti</a:t>
            </a:r>
            <a:r>
              <a:rPr lang="sr-Latn-RS" dirty="0"/>
              <a:t>ć</a:t>
            </a:r>
            <a:r>
              <a:rPr lang="en-US" b="1" dirty="0" smtClean="0"/>
              <a:t>, </a:t>
            </a:r>
            <a:r>
              <a:rPr lang="en-US" b="1" dirty="0"/>
              <a:t>the most famous poet of </a:t>
            </a:r>
            <a:r>
              <a:rPr lang="en-US" b="1"/>
              <a:t>Serbian </a:t>
            </a:r>
            <a:r>
              <a:rPr lang="en-US" b="1" smtClean="0"/>
              <a:t>Romanticism</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2389" y="1981200"/>
            <a:ext cx="4978400" cy="2800350"/>
          </a:xfrm>
          <a:prstGeom prst="rect">
            <a:avLst/>
          </a:prstGeom>
        </p:spPr>
      </p:pic>
      <p:sp>
        <p:nvSpPr>
          <p:cNvPr id="5" name="TextBox 4"/>
          <p:cNvSpPr txBox="1"/>
          <p:nvPr/>
        </p:nvSpPr>
        <p:spPr>
          <a:xfrm>
            <a:off x="914400" y="6037750"/>
            <a:ext cx="2819400" cy="400110"/>
          </a:xfrm>
          <a:prstGeom prst="rect">
            <a:avLst/>
          </a:prstGeom>
          <a:noFill/>
        </p:spPr>
        <p:txBody>
          <a:bodyPr wrap="square" rtlCol="0">
            <a:spAutoFit/>
          </a:bodyPr>
          <a:lstStyle/>
          <a:p>
            <a:r>
              <a:rPr lang="en-US" sz="2000" dirty="0" smtClean="0"/>
              <a:t>Cool mustache right?</a:t>
            </a:r>
            <a:endParaRPr lang="en-US" sz="2000" dirty="0"/>
          </a:p>
        </p:txBody>
      </p:sp>
      <p:sp>
        <p:nvSpPr>
          <p:cNvPr id="8" name="Right Arrow 7"/>
          <p:cNvSpPr/>
          <p:nvPr/>
        </p:nvSpPr>
        <p:spPr>
          <a:xfrm rot="17239353">
            <a:off x="1404720" y="4718264"/>
            <a:ext cx="1885134" cy="498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6036395"/>
            <a:ext cx="2438400" cy="646331"/>
          </a:xfrm>
          <a:prstGeom prst="rect">
            <a:avLst/>
          </a:prstGeom>
          <a:noFill/>
        </p:spPr>
        <p:txBody>
          <a:bodyPr wrap="square" rtlCol="0">
            <a:spAutoFit/>
          </a:bodyPr>
          <a:lstStyle/>
          <a:p>
            <a:r>
              <a:rPr lang="en-US" b="1" dirty="0" smtClean="0">
                <a:solidFill>
                  <a:srgbClr val="C00000"/>
                </a:solidFill>
              </a:rPr>
              <a:t>Presentation done by: </a:t>
            </a:r>
            <a:r>
              <a:rPr lang="sr-Latn-RS" b="1" dirty="0" smtClean="0">
                <a:solidFill>
                  <a:srgbClr val="C00000"/>
                </a:solidFill>
              </a:rPr>
              <a:t>Dušan Vejnović II-1</a:t>
            </a:r>
            <a:endParaRPr lang="en-US" b="1" dirty="0">
              <a:solidFill>
                <a:srgbClr val="C00000"/>
              </a:solidFill>
            </a:endParaRPr>
          </a:p>
        </p:txBody>
      </p:sp>
      <p:sp>
        <p:nvSpPr>
          <p:cNvPr id="10" name="TextBox 9"/>
          <p:cNvSpPr txBox="1"/>
          <p:nvPr/>
        </p:nvSpPr>
        <p:spPr>
          <a:xfrm>
            <a:off x="5638800" y="2590800"/>
            <a:ext cx="2974789" cy="400110"/>
          </a:xfrm>
          <a:prstGeom prst="rect">
            <a:avLst/>
          </a:prstGeom>
          <a:noFill/>
        </p:spPr>
        <p:txBody>
          <a:bodyPr wrap="square" rtlCol="0">
            <a:spAutoFit/>
          </a:bodyPr>
          <a:lstStyle/>
          <a:p>
            <a:r>
              <a:rPr lang="en-US" sz="2000" err="1" smtClean="0"/>
              <a:t>Hey</a:t>
            </a:r>
            <a:r>
              <a:rPr lang="en-US" sz="2000" smtClean="0"/>
              <a:t>,</a:t>
            </a:r>
            <a:r>
              <a:rPr lang="sr-Latn-RS" sz="2000" smtClean="0"/>
              <a:t> </a:t>
            </a:r>
            <a:r>
              <a:rPr lang="en-US" sz="2000" smtClean="0"/>
              <a:t>that’s </a:t>
            </a:r>
            <a:r>
              <a:rPr lang="en-US" sz="2000" smtClean="0"/>
              <a:t>pretty </a:t>
            </a:r>
            <a:r>
              <a:rPr lang="en-US" sz="2000" smtClean="0"/>
              <a:t>good</a:t>
            </a:r>
            <a:r>
              <a:rPr lang="sr-Latn-RS" sz="2000" smtClean="0"/>
              <a:t>!</a:t>
            </a:r>
            <a:endParaRPr lang="en-US" sz="2000" dirty="0"/>
          </a:p>
        </p:txBody>
      </p:sp>
    </p:spTree>
    <p:extLst>
      <p:ext uri="{BB962C8B-B14F-4D97-AF65-F5344CB8AC3E}">
        <p14:creationId xmlns:p14="http://schemas.microsoft.com/office/powerpoint/2010/main" xmlns="" val="2949948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r>
              <a:rPr lang="en-US" sz="3200" dirty="0"/>
              <a:t>In Pest in 1892, faces a Nikola Tesla which in </a:t>
            </a:r>
            <a:r>
              <a:rPr lang="en-US" sz="3200" dirty="0" smtClean="0"/>
              <a:t>1895. </a:t>
            </a:r>
            <a:r>
              <a:rPr lang="en-US" sz="3200" dirty="0"/>
              <a:t>recommended to marry </a:t>
            </a:r>
            <a:r>
              <a:rPr lang="en-US" sz="3200" dirty="0" err="1"/>
              <a:t>Lenka</a:t>
            </a:r>
            <a:r>
              <a:rPr lang="en-US" sz="3200" dirty="0"/>
              <a:t> </a:t>
            </a:r>
            <a:r>
              <a:rPr lang="en-US" sz="3200" dirty="0" err="1" smtClean="0"/>
              <a:t>Dunđerski,although</a:t>
            </a:r>
            <a:r>
              <a:rPr lang="en-US" sz="3200" dirty="0" smtClean="0"/>
              <a:t> </a:t>
            </a:r>
            <a:r>
              <a:rPr lang="en-US" sz="3200" dirty="0" err="1" smtClean="0"/>
              <a:t>Laza</a:t>
            </a:r>
            <a:r>
              <a:rPr lang="en-US" sz="3200" dirty="0" smtClean="0"/>
              <a:t> was in love with her.</a:t>
            </a: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00600" y="2667000"/>
            <a:ext cx="3962400" cy="3574591"/>
          </a:xfrm>
          <a:prstGeom prst="rect">
            <a:avLst/>
          </a:prstGeom>
        </p:spPr>
      </p:pic>
      <p:sp>
        <p:nvSpPr>
          <p:cNvPr id="5" name="Action Button: Forward or Next 4">
            <a:hlinkClick r:id="" action="ppaction://hlinkshowjump?jump=nextslide" highlightClick="1"/>
          </p:cNvPr>
          <p:cNvSpPr/>
          <p:nvPr/>
        </p:nvSpPr>
        <p:spPr>
          <a:xfrm>
            <a:off x="100405" y="106680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6784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Autofit/>
          </a:bodyPr>
          <a:lstStyle/>
          <a:p>
            <a:r>
              <a:rPr lang="en-US" sz="2800" dirty="0"/>
              <a:t>In honor of </a:t>
            </a:r>
            <a:r>
              <a:rPr lang="en-US" sz="2800" dirty="0" err="1"/>
              <a:t>Laza</a:t>
            </a:r>
            <a:r>
              <a:rPr lang="en-US" sz="2800" dirty="0"/>
              <a:t> </a:t>
            </a:r>
            <a:r>
              <a:rPr lang="en-US" sz="2800" dirty="0" err="1" smtClean="0"/>
              <a:t>Kosti</a:t>
            </a:r>
            <a:r>
              <a:rPr lang="sr-Latn-RS" sz="2800" dirty="0"/>
              <a:t>ć</a:t>
            </a:r>
            <a:r>
              <a:rPr lang="en-US" sz="2800" dirty="0" smtClean="0"/>
              <a:t>, </a:t>
            </a:r>
            <a:r>
              <a:rPr lang="en-US" sz="2800" dirty="0"/>
              <a:t>established the award "</a:t>
            </a:r>
            <a:r>
              <a:rPr lang="en-US" sz="2800" dirty="0" err="1"/>
              <a:t>Laza</a:t>
            </a:r>
            <a:r>
              <a:rPr lang="en-US" sz="2800" dirty="0"/>
              <a:t> </a:t>
            </a:r>
            <a:r>
              <a:rPr lang="en-US" sz="2800" dirty="0" err="1" smtClean="0"/>
              <a:t>Kosti</a:t>
            </a:r>
            <a:r>
              <a:rPr lang="sr-Latn-RS" sz="2800" dirty="0"/>
              <a:t>ć</a:t>
            </a:r>
            <a:r>
              <a:rPr lang="en-US" sz="2800" dirty="0" smtClean="0"/>
              <a:t>" </a:t>
            </a:r>
            <a:r>
              <a:rPr lang="en-US" sz="2800" dirty="0"/>
              <a:t>in honor of "Santa Maria </a:t>
            </a:r>
            <a:r>
              <a:rPr lang="en-US" sz="2800" dirty="0" err="1"/>
              <a:t>della</a:t>
            </a:r>
            <a:r>
              <a:rPr lang="en-US" sz="2800" dirty="0"/>
              <a:t> Salute" in </a:t>
            </a:r>
            <a:r>
              <a:rPr lang="en-US" sz="2800" dirty="0" err="1" smtClean="0"/>
              <a:t>Sombor</a:t>
            </a:r>
            <a:r>
              <a:rPr lang="en-US" sz="2800" dirty="0" smtClean="0"/>
              <a:t>, </a:t>
            </a:r>
            <a:r>
              <a:rPr lang="en-US" sz="2800" dirty="0"/>
              <a:t>every 3rd of June, </a:t>
            </a:r>
            <a:r>
              <a:rPr lang="en-US" sz="2800" dirty="0" smtClean="0"/>
              <a:t>the manifestation called “Dan </a:t>
            </a:r>
            <a:r>
              <a:rPr lang="en-US" sz="2800" dirty="0" err="1" smtClean="0"/>
              <a:t>Laza</a:t>
            </a:r>
            <a:r>
              <a:rPr lang="en-US" sz="2800" dirty="0" smtClean="0"/>
              <a:t> </a:t>
            </a:r>
            <a:r>
              <a:rPr lang="en-US" sz="2800" dirty="0" err="1" smtClean="0"/>
              <a:t>Kostic</a:t>
            </a:r>
            <a:r>
              <a:rPr lang="en-US" sz="2800" dirty="0" smtClean="0"/>
              <a:t>” has been organized and </a:t>
            </a:r>
            <a:r>
              <a:rPr lang="en-US" sz="2800" dirty="0"/>
              <a:t>the selected poet is awarded wreath Laze </a:t>
            </a:r>
            <a:r>
              <a:rPr lang="en-US" sz="2800" dirty="0" err="1"/>
              <a:t>Kostića</a:t>
            </a:r>
            <a:r>
              <a:rPr lang="sr-Latn-RS" sz="2800" dirty="0" smtClean="0"/>
              <a:t>.</a:t>
            </a:r>
            <a:endParaRPr lang="en-US" sz="2800" dirty="0"/>
          </a:p>
        </p:txBody>
      </p:sp>
      <p:sp>
        <p:nvSpPr>
          <p:cNvPr id="4" name="TextBox 3"/>
          <p:cNvSpPr txBox="1"/>
          <p:nvPr/>
        </p:nvSpPr>
        <p:spPr>
          <a:xfrm>
            <a:off x="762000" y="3733800"/>
            <a:ext cx="8229600" cy="1815882"/>
          </a:xfrm>
          <a:prstGeom prst="rect">
            <a:avLst/>
          </a:prstGeom>
          <a:noFill/>
        </p:spPr>
        <p:txBody>
          <a:bodyPr wrap="square" rtlCol="0">
            <a:spAutoFit/>
          </a:bodyPr>
          <a:lstStyle/>
          <a:p>
            <a:r>
              <a:rPr lang="en-US" sz="2800" dirty="0" err="1"/>
              <a:t>Laza</a:t>
            </a:r>
            <a:r>
              <a:rPr lang="en-US" sz="2800" dirty="0"/>
              <a:t> </a:t>
            </a:r>
            <a:r>
              <a:rPr lang="en-US" sz="2800" dirty="0" err="1" smtClean="0"/>
              <a:t>Kosti</a:t>
            </a:r>
            <a:r>
              <a:rPr lang="sr-Latn-RS" sz="2800" dirty="0"/>
              <a:t>ć</a:t>
            </a:r>
            <a:r>
              <a:rPr lang="en-US" sz="2800" dirty="0" smtClean="0"/>
              <a:t> </a:t>
            </a:r>
            <a:r>
              <a:rPr lang="en-US" sz="2800" dirty="0"/>
              <a:t>died in 1910 in Vienna, and was buried at the Great Orthodox Cemetery in </a:t>
            </a:r>
            <a:r>
              <a:rPr lang="en-US" sz="2800" dirty="0" err="1"/>
              <a:t>Sombor</a:t>
            </a:r>
            <a:r>
              <a:rPr lang="en-US" sz="2800" dirty="0"/>
              <a:t>. He will be remembered as one of the greatest writers of Serbian romanticism!</a:t>
            </a:r>
            <a:endParaRPr lang="sr-Latn-RS" sz="2800" dirty="0" smtClean="0"/>
          </a:p>
        </p:txBody>
      </p:sp>
      <p:sp>
        <p:nvSpPr>
          <p:cNvPr id="5" name="Action Button: Forward or Next 4">
            <a:hlinkClick r:id="" action="ppaction://hlinkshowjump?jump=nextslide" highlightClick="1"/>
          </p:cNvPr>
          <p:cNvSpPr/>
          <p:nvPr/>
        </p:nvSpPr>
        <p:spPr>
          <a:xfrm>
            <a:off x="187676" y="4515662"/>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152400" y="83820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80668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a:t>
            </a:r>
            <a:endParaRPr lang="en-US" dirty="0"/>
          </a:p>
        </p:txBody>
      </p:sp>
      <p:sp>
        <p:nvSpPr>
          <p:cNvPr id="4" name="TextBox 3"/>
          <p:cNvSpPr txBox="1"/>
          <p:nvPr/>
        </p:nvSpPr>
        <p:spPr>
          <a:xfrm>
            <a:off x="152400" y="2341581"/>
            <a:ext cx="8686800" cy="3170099"/>
          </a:xfrm>
          <a:prstGeom prst="rect">
            <a:avLst/>
          </a:prstGeom>
          <a:noFill/>
        </p:spPr>
        <p:txBody>
          <a:bodyPr wrap="square" rtlCol="0">
            <a:spAutoFit/>
          </a:bodyPr>
          <a:lstStyle/>
          <a:p>
            <a:pPr marL="342900" indent="-342900">
              <a:buAutoNum type="arabicPeriod"/>
            </a:pPr>
            <a:r>
              <a:rPr lang="en-US" sz="4000" dirty="0" smtClean="0">
                <a:hlinkClick r:id="rId2"/>
              </a:rPr>
              <a:t>https://sr.wikipedia.org/wik</a:t>
            </a:r>
            <a:r>
              <a:rPr lang="sr-Latn-RS" sz="4000" dirty="0" smtClean="0">
                <a:hlinkClick r:id="rId2"/>
              </a:rPr>
              <a:t>i/</a:t>
            </a:r>
            <a:r>
              <a:rPr lang="az-Cyrl-AZ" sz="4000" dirty="0" smtClean="0">
                <a:hlinkClick r:id="rId2"/>
              </a:rPr>
              <a:t>Лаза_Костић</a:t>
            </a:r>
            <a:r>
              <a:rPr lang="sr-Latn-RS" sz="4000" dirty="0" smtClean="0"/>
              <a:t> </a:t>
            </a:r>
          </a:p>
          <a:p>
            <a:pPr marL="342900" indent="-342900">
              <a:buAutoNum type="arabicPeriod"/>
            </a:pPr>
            <a:r>
              <a:rPr lang="en-US" sz="4000" dirty="0" smtClean="0"/>
              <a:t>https://www.sutori.com/story/laza-kostitsh-zhivot-omiedjien-javom-i-snom</a:t>
            </a:r>
            <a:endParaRPr lang="en-US" sz="4000" dirty="0"/>
          </a:p>
        </p:txBody>
      </p:sp>
      <p:sp>
        <p:nvSpPr>
          <p:cNvPr id="5" name="TextBox 4"/>
          <p:cNvSpPr txBox="1"/>
          <p:nvPr/>
        </p:nvSpPr>
        <p:spPr>
          <a:xfrm>
            <a:off x="5486400" y="6248400"/>
            <a:ext cx="3505200" cy="369332"/>
          </a:xfrm>
          <a:prstGeom prst="rect">
            <a:avLst/>
          </a:prstGeom>
          <a:noFill/>
        </p:spPr>
        <p:txBody>
          <a:bodyPr wrap="square" rtlCol="0">
            <a:spAutoFit/>
          </a:bodyPr>
          <a:lstStyle/>
          <a:p>
            <a:r>
              <a:rPr lang="en-US" dirty="0" smtClean="0"/>
              <a:t>That’s pretty much it </a:t>
            </a:r>
            <a:r>
              <a:rPr lang="en-US" dirty="0" err="1" smtClean="0"/>
              <a:t>fawkes</a:t>
            </a:r>
            <a:r>
              <a:rPr lang="en-US" dirty="0" smtClean="0"/>
              <a:t>.</a:t>
            </a:r>
            <a:endParaRPr lang="sr-Latn-RS" dirty="0" smtClean="0"/>
          </a:p>
        </p:txBody>
      </p:sp>
    </p:spTree>
    <p:extLst>
      <p:ext uri="{BB962C8B-B14F-4D97-AF65-F5344CB8AC3E}">
        <p14:creationId xmlns:p14="http://schemas.microsoft.com/office/powerpoint/2010/main" xmlns="" val="240616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30" y="1371600"/>
            <a:ext cx="7162800" cy="762000"/>
          </a:xfrm>
        </p:spPr>
        <p:txBody>
          <a:bodyPr>
            <a:normAutofit fontScale="90000"/>
          </a:bodyPr>
          <a:lstStyle/>
          <a:p>
            <a:r>
              <a:rPr lang="sr-Latn-RS" sz="2800" dirty="0" smtClean="0"/>
              <a:t>Laza Kostić </a:t>
            </a:r>
            <a:r>
              <a:rPr lang="en-US" sz="2800" dirty="0"/>
              <a:t>was born in </a:t>
            </a:r>
            <a:r>
              <a:rPr lang="en-US" sz="2800" dirty="0" err="1" smtClean="0"/>
              <a:t>Kovilj</a:t>
            </a:r>
            <a:r>
              <a:rPr lang="en-US" sz="2800" dirty="0" smtClean="0"/>
              <a:t> on the </a:t>
            </a:r>
            <a:r>
              <a:rPr lang="en-US" sz="2800" dirty="0"/>
              <a:t>Three Hierarchs </a:t>
            </a:r>
            <a:r>
              <a:rPr lang="en-US" sz="2800"/>
              <a:t>on </a:t>
            </a:r>
            <a:r>
              <a:rPr lang="en-US" sz="2800" smtClean="0"/>
              <a:t>31</a:t>
            </a:r>
            <a:r>
              <a:rPr lang="sr-Latn-RS" sz="2800" smtClean="0"/>
              <a:t>st </a:t>
            </a:r>
            <a:r>
              <a:rPr lang="en-US" sz="2800" smtClean="0"/>
              <a:t> </a:t>
            </a:r>
            <a:r>
              <a:rPr lang="en-US" sz="2800"/>
              <a:t>January </a:t>
            </a:r>
            <a:r>
              <a:rPr lang="en-US" sz="2800" smtClean="0"/>
              <a:t>1841</a:t>
            </a:r>
            <a:r>
              <a:rPr lang="sr-Latn-RS" sz="2800" smtClean="0"/>
              <a:t>.</a:t>
            </a:r>
            <a:endParaRPr lang="en-US" sz="2800" dirty="0"/>
          </a:p>
        </p:txBody>
      </p:sp>
      <p:sp>
        <p:nvSpPr>
          <p:cNvPr id="4" name="Action Button: Forward or Next 3">
            <a:hlinkClick r:id="" action="ppaction://hlinkshowjump?jump=nextslide" highlightClick="1"/>
          </p:cNvPr>
          <p:cNvSpPr/>
          <p:nvPr/>
        </p:nvSpPr>
        <p:spPr>
          <a:xfrm>
            <a:off x="182924" y="1489285"/>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5400" y="304800"/>
            <a:ext cx="6400800" cy="1077218"/>
          </a:xfrm>
          <a:prstGeom prst="rect">
            <a:avLst/>
          </a:prstGeom>
          <a:noFill/>
        </p:spPr>
        <p:txBody>
          <a:bodyPr wrap="square" rtlCol="0">
            <a:spAutoFit/>
          </a:bodyPr>
          <a:lstStyle/>
          <a:p>
            <a:pPr algn="ctr"/>
            <a:r>
              <a:rPr lang="en-US" sz="3200" b="1" dirty="0" smtClean="0"/>
              <a:t>Background and education </a:t>
            </a:r>
            <a:r>
              <a:rPr lang="en-US" sz="3200" b="1" smtClean="0"/>
              <a:t>of </a:t>
            </a:r>
            <a:endParaRPr lang="sr-Latn-RS" sz="3200" b="1" smtClean="0"/>
          </a:p>
          <a:p>
            <a:pPr algn="ctr"/>
            <a:r>
              <a:rPr lang="en-US" sz="3200" b="1" smtClean="0"/>
              <a:t>Laza </a:t>
            </a:r>
            <a:r>
              <a:rPr lang="en-US" sz="3200" b="1" err="1" smtClean="0"/>
              <a:t>Kosti</a:t>
            </a:r>
            <a:r>
              <a:rPr lang="sr-Latn-RS" sz="3200" b="1" smtClean="0"/>
              <a:t>ć</a:t>
            </a:r>
            <a:endParaRPr lang="en-US" sz="3200" b="1" dirty="0"/>
          </a:p>
        </p:txBody>
      </p:sp>
      <p:sp>
        <p:nvSpPr>
          <p:cNvPr id="6" name="Action Button: Forward or Next 5">
            <a:hlinkClick r:id="" action="ppaction://hlinkshowjump?jump=nextslide" highlightClick="1"/>
          </p:cNvPr>
          <p:cNvSpPr/>
          <p:nvPr/>
        </p:nvSpPr>
        <p:spPr>
          <a:xfrm>
            <a:off x="191306" y="259080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2486045"/>
            <a:ext cx="5953461" cy="461665"/>
          </a:xfrm>
          <a:prstGeom prst="rect">
            <a:avLst/>
          </a:prstGeom>
          <a:noFill/>
        </p:spPr>
        <p:txBody>
          <a:bodyPr wrap="square" rtlCol="0">
            <a:spAutoFit/>
          </a:bodyPr>
          <a:lstStyle/>
          <a:p>
            <a:r>
              <a:rPr lang="en-US" sz="2400" dirty="0">
                <a:latin typeface="+mj-lt"/>
              </a:rPr>
              <a:t>He comes from a wealthy bourgeois </a:t>
            </a:r>
            <a:r>
              <a:rPr lang="en-US" sz="2400" dirty="0" smtClean="0">
                <a:latin typeface="+mj-lt"/>
              </a:rPr>
              <a:t>family.</a:t>
            </a:r>
            <a:endParaRPr lang="en-US" sz="2400" dirty="0">
              <a:latin typeface="+mj-lt"/>
            </a:endParaRPr>
          </a:p>
        </p:txBody>
      </p:sp>
      <p:sp>
        <p:nvSpPr>
          <p:cNvPr id="9" name="Action Button: Forward or Next 8">
            <a:hlinkClick r:id="" action="ppaction://hlinkshowjump?jump=nextslide" highlightClick="1"/>
          </p:cNvPr>
          <p:cNvSpPr/>
          <p:nvPr/>
        </p:nvSpPr>
        <p:spPr>
          <a:xfrm>
            <a:off x="192560" y="3725842"/>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230" y="3451910"/>
            <a:ext cx="7894770" cy="830997"/>
          </a:xfrm>
          <a:prstGeom prst="rect">
            <a:avLst/>
          </a:prstGeom>
          <a:noFill/>
        </p:spPr>
        <p:txBody>
          <a:bodyPr wrap="square" rtlCol="0">
            <a:spAutoFit/>
          </a:bodyPr>
          <a:lstStyle/>
          <a:p>
            <a:r>
              <a:rPr lang="en-US" sz="2400" dirty="0">
                <a:latin typeface="+mj-lt"/>
              </a:rPr>
              <a:t>His education began in his </a:t>
            </a:r>
            <a:r>
              <a:rPr lang="en-US" sz="2400">
                <a:latin typeface="+mj-lt"/>
              </a:rPr>
              <a:t>native </a:t>
            </a:r>
            <a:r>
              <a:rPr lang="en-US" sz="2400" smtClean="0">
                <a:latin typeface="+mj-lt"/>
              </a:rPr>
              <a:t>Kovilj</a:t>
            </a:r>
            <a:r>
              <a:rPr lang="sr-Latn-RS" sz="2400" smtClean="0">
                <a:latin typeface="+mj-lt"/>
              </a:rPr>
              <a:t>,</a:t>
            </a:r>
            <a:r>
              <a:rPr lang="en-US" sz="2400" smtClean="0">
                <a:latin typeface="+mj-lt"/>
              </a:rPr>
              <a:t> </a:t>
            </a:r>
            <a:r>
              <a:rPr lang="en-US" sz="2400" dirty="0">
                <a:latin typeface="+mj-lt"/>
              </a:rPr>
              <a:t>and ended in Budapest in 1866.</a:t>
            </a:r>
            <a:endParaRPr lang="sr-Latn-RS" dirty="0" smtClean="0"/>
          </a:p>
        </p:txBody>
      </p:sp>
    </p:spTree>
    <p:extLst>
      <p:ext uri="{BB962C8B-B14F-4D97-AF65-F5344CB8AC3E}">
        <p14:creationId xmlns:p14="http://schemas.microsoft.com/office/powerpoint/2010/main" xmlns="" val="1166736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05"/>
            <a:ext cx="8229600" cy="1143000"/>
          </a:xfrm>
        </p:spPr>
        <p:txBody>
          <a:bodyPr>
            <a:normAutofit/>
          </a:bodyPr>
          <a:lstStyle/>
          <a:p>
            <a:r>
              <a:rPr lang="en-US" sz="2800" b="1" dirty="0" err="1"/>
              <a:t>Stanislav</a:t>
            </a:r>
            <a:r>
              <a:rPr lang="en-US" sz="2800" b="1" dirty="0"/>
              <a:t> </a:t>
            </a:r>
            <a:r>
              <a:rPr lang="en-US" sz="2800" b="1" err="1"/>
              <a:t>Vinaver</a:t>
            </a:r>
            <a:r>
              <a:rPr lang="en-US" sz="2800" b="1"/>
              <a:t> </a:t>
            </a:r>
            <a:r>
              <a:rPr lang="en-US" sz="2800" b="1" smtClean="0"/>
              <a:t>called</a:t>
            </a:r>
            <a:r>
              <a:rPr lang="en-US" sz="2800" b="1" smtClean="0">
                <a:solidFill>
                  <a:srgbClr val="FF0000"/>
                </a:solidFill>
              </a:rPr>
              <a:t> </a:t>
            </a:r>
            <a:r>
              <a:rPr lang="en-US" sz="2800" b="1" smtClean="0"/>
              <a:t>Kosti</a:t>
            </a:r>
            <a:r>
              <a:rPr lang="sr-Latn-RS" sz="2800" b="1" smtClean="0"/>
              <a:t>ć</a:t>
            </a:r>
            <a:r>
              <a:rPr lang="en-US" sz="2800" b="1" smtClean="0"/>
              <a:t>’s </a:t>
            </a:r>
            <a:r>
              <a:rPr lang="en-US" sz="2800" b="1" smtClean="0"/>
              <a:t>poetry</a:t>
            </a:r>
            <a:r>
              <a:rPr lang="sr-Latn-RS" sz="2800" b="1" smtClean="0"/>
              <a:t>: </a:t>
            </a:r>
            <a:r>
              <a:rPr lang="en-US" sz="2800" b="1" smtClean="0"/>
              <a:t>“</a:t>
            </a:r>
            <a:r>
              <a:rPr lang="en-US" sz="2800" b="1" smtClean="0"/>
              <a:t>Dissaray </a:t>
            </a:r>
            <a:r>
              <a:rPr lang="en-US" sz="2800" b="1" smtClean="0"/>
              <a:t>before </a:t>
            </a:r>
            <a:r>
              <a:rPr lang="en-US" sz="2800" b="1" smtClean="0"/>
              <a:t>disarray“</a:t>
            </a:r>
            <a:r>
              <a:rPr lang="sr-Latn-RS" sz="2800" b="1" smtClean="0"/>
              <a:t>.</a:t>
            </a:r>
            <a:r>
              <a:rPr lang="en-US" sz="2800" b="1" smtClean="0"/>
              <a:t> </a:t>
            </a:r>
            <a:endParaRPr lang="en-US" sz="2800" b="1" dirty="0"/>
          </a:p>
        </p:txBody>
      </p:sp>
      <p:sp>
        <p:nvSpPr>
          <p:cNvPr id="5" name="TextBox 4"/>
          <p:cNvSpPr txBox="1"/>
          <p:nvPr/>
        </p:nvSpPr>
        <p:spPr>
          <a:xfrm>
            <a:off x="533400" y="2133600"/>
            <a:ext cx="6781800" cy="1569660"/>
          </a:xfrm>
          <a:prstGeom prst="rect">
            <a:avLst/>
          </a:prstGeom>
          <a:noFill/>
        </p:spPr>
        <p:txBody>
          <a:bodyPr wrap="square" rtlCol="0">
            <a:spAutoFit/>
          </a:bodyPr>
          <a:lstStyle/>
          <a:p>
            <a:r>
              <a:rPr lang="en-US" sz="2400" dirty="0"/>
              <a:t>Proud and dignified, "I always stayed up there somewhere, beyond this world, in some higher heroic and contemplative areas." Such was his poetry.</a:t>
            </a:r>
          </a:p>
        </p:txBody>
      </p:sp>
      <p:sp>
        <p:nvSpPr>
          <p:cNvPr id="7" name="Action Button: Forward or Next 6">
            <a:hlinkClick r:id="" action="ppaction://hlinkshowjump?jump=nextslide" highlightClick="1"/>
          </p:cNvPr>
          <p:cNvSpPr/>
          <p:nvPr/>
        </p:nvSpPr>
        <p:spPr>
          <a:xfrm>
            <a:off x="152400" y="236220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3261" y="4098370"/>
            <a:ext cx="6627607" cy="1200329"/>
          </a:xfrm>
          <a:prstGeom prst="rect">
            <a:avLst/>
          </a:prstGeom>
          <a:noFill/>
        </p:spPr>
        <p:txBody>
          <a:bodyPr wrap="square" rtlCol="0">
            <a:spAutoFit/>
          </a:bodyPr>
          <a:lstStyle/>
          <a:p>
            <a:r>
              <a:rPr lang="en-US" sz="2400" dirty="0"/>
              <a:t>Its basic principle is the poetic intersection of opposing forces as a basic cosmic law and the basis of beauty in the world.</a:t>
            </a:r>
          </a:p>
        </p:txBody>
      </p:sp>
      <p:sp>
        <p:nvSpPr>
          <p:cNvPr id="11" name="Action Button: Forward or Next 10">
            <a:hlinkClick r:id="" action="ppaction://hlinkshowjump?jump=nextslide" highlightClick="1"/>
          </p:cNvPr>
          <p:cNvSpPr/>
          <p:nvPr/>
        </p:nvSpPr>
        <p:spPr>
          <a:xfrm>
            <a:off x="199644" y="434340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72301" y="3505200"/>
            <a:ext cx="1981200" cy="2598758"/>
          </a:xfrm>
          <a:prstGeom prst="rect">
            <a:avLst/>
          </a:prstGeom>
        </p:spPr>
      </p:pic>
      <p:sp>
        <p:nvSpPr>
          <p:cNvPr id="14" name="TextBox 13"/>
          <p:cNvSpPr txBox="1"/>
          <p:nvPr/>
        </p:nvSpPr>
        <p:spPr>
          <a:xfrm>
            <a:off x="6972301" y="6400800"/>
            <a:ext cx="1752600" cy="369332"/>
          </a:xfrm>
          <a:prstGeom prst="rect">
            <a:avLst/>
          </a:prstGeom>
          <a:noFill/>
        </p:spPr>
        <p:txBody>
          <a:bodyPr wrap="square" rtlCol="0">
            <a:spAutoFit/>
          </a:bodyPr>
          <a:lstStyle/>
          <a:p>
            <a:r>
              <a:rPr lang="sr-Latn-RS" dirty="0" smtClean="0"/>
              <a:t>Stanislav Vinaver</a:t>
            </a:r>
            <a:endParaRPr lang="en-US" dirty="0"/>
          </a:p>
        </p:txBody>
      </p:sp>
    </p:spTree>
    <p:extLst>
      <p:ext uri="{BB962C8B-B14F-4D97-AF65-F5344CB8AC3E}">
        <p14:creationId xmlns:p14="http://schemas.microsoft.com/office/powerpoint/2010/main" xmlns="" val="670895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44"/>
            <a:ext cx="8229600" cy="1143000"/>
          </a:xfrm>
        </p:spPr>
        <p:txBody>
          <a:bodyPr>
            <a:normAutofit fontScale="90000"/>
          </a:bodyPr>
          <a:lstStyle/>
          <a:p>
            <a:r>
              <a:rPr lang="en-US" b="1" dirty="0" err="1"/>
              <a:t>Laza</a:t>
            </a:r>
            <a:r>
              <a:rPr lang="en-US" b="1" dirty="0"/>
              <a:t> </a:t>
            </a:r>
            <a:r>
              <a:rPr lang="en-US" b="1" dirty="0" err="1" smtClean="0"/>
              <a:t>Kosti</a:t>
            </a:r>
            <a:r>
              <a:rPr lang="sr-Latn-RS" b="1" dirty="0" smtClean="0"/>
              <a:t>ć</a:t>
            </a:r>
            <a:r>
              <a:rPr lang="en-US" b="1" dirty="0" smtClean="0"/>
              <a:t> </a:t>
            </a:r>
            <a:r>
              <a:rPr lang="en-US" b="1" dirty="0"/>
              <a:t>as a high school </a:t>
            </a:r>
            <a:r>
              <a:rPr lang="en-US" b="1" dirty="0" smtClean="0"/>
              <a:t>student.</a:t>
            </a:r>
            <a:endParaRPr lang="en-US" b="1" dirty="0"/>
          </a:p>
        </p:txBody>
      </p:sp>
      <p:sp>
        <p:nvSpPr>
          <p:cNvPr id="4" name="TextBox 3"/>
          <p:cNvSpPr txBox="1"/>
          <p:nvPr/>
        </p:nvSpPr>
        <p:spPr>
          <a:xfrm>
            <a:off x="766481" y="1338322"/>
            <a:ext cx="7770608" cy="830997"/>
          </a:xfrm>
          <a:prstGeom prst="rect">
            <a:avLst/>
          </a:prstGeom>
          <a:noFill/>
        </p:spPr>
        <p:txBody>
          <a:bodyPr wrap="square" rtlCol="0">
            <a:spAutoFit/>
          </a:bodyPr>
          <a:lstStyle/>
          <a:p>
            <a:r>
              <a:rPr lang="en-US" sz="2400" dirty="0"/>
              <a:t>As a high school student he began publishing his first poems in magazines "Seven", </a:t>
            </a:r>
            <a:r>
              <a:rPr lang="en-US" sz="2400" dirty="0" smtClean="0"/>
              <a:t>“Serbian chronicle" </a:t>
            </a:r>
            <a:r>
              <a:rPr lang="en-US" sz="2400" dirty="0"/>
              <a:t>and in Pest.</a:t>
            </a:r>
          </a:p>
        </p:txBody>
      </p:sp>
      <p:sp>
        <p:nvSpPr>
          <p:cNvPr id="5" name="Action Button: Forward or Next 4">
            <a:hlinkClick r:id="" action="ppaction://hlinkshowjump?jump=nextslide" highlightClick="1"/>
          </p:cNvPr>
          <p:cNvSpPr/>
          <p:nvPr/>
        </p:nvSpPr>
        <p:spPr>
          <a:xfrm>
            <a:off x="309596" y="1627741"/>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3790" y="2526422"/>
            <a:ext cx="7726635" cy="830997"/>
          </a:xfrm>
          <a:prstGeom prst="rect">
            <a:avLst/>
          </a:prstGeom>
          <a:noFill/>
        </p:spPr>
        <p:txBody>
          <a:bodyPr wrap="square" rtlCol="0">
            <a:spAutoFit/>
          </a:bodyPr>
          <a:lstStyle/>
          <a:p>
            <a:r>
              <a:rPr lang="en-US" sz="2400" dirty="0">
                <a:latin typeface="+mj-lt"/>
              </a:rPr>
              <a:t>Begins to </a:t>
            </a:r>
            <a:r>
              <a:rPr lang="en-US" sz="2400" dirty="0" smtClean="0">
                <a:latin typeface="+mj-lt"/>
              </a:rPr>
              <a:t>translate Shakespeare</a:t>
            </a:r>
            <a:r>
              <a:rPr lang="en-US" sz="2400" dirty="0">
                <a:latin typeface="+mj-lt"/>
              </a:rPr>
              <a:t>, then, </a:t>
            </a:r>
            <a:r>
              <a:rPr lang="en-US" sz="2400" dirty="0" smtClean="0">
                <a:latin typeface="+mj-lt"/>
              </a:rPr>
              <a:t>Serbs didn’t know about Shakespeare..</a:t>
            </a:r>
            <a:endParaRPr lang="en-US" sz="2400" dirty="0">
              <a:latin typeface="+mj-lt"/>
            </a:endParaRPr>
          </a:p>
        </p:txBody>
      </p:sp>
      <p:sp>
        <p:nvSpPr>
          <p:cNvPr id="7" name="Action Button: Forward or Next 6">
            <a:hlinkClick r:id="" action="ppaction://hlinkshowjump?jump=nextslide" highlightClick="1"/>
          </p:cNvPr>
          <p:cNvSpPr/>
          <p:nvPr/>
        </p:nvSpPr>
        <p:spPr>
          <a:xfrm>
            <a:off x="309596" y="294192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3790" y="3696177"/>
            <a:ext cx="8564835" cy="1631216"/>
          </a:xfrm>
          <a:prstGeom prst="rect">
            <a:avLst/>
          </a:prstGeom>
          <a:noFill/>
        </p:spPr>
        <p:txBody>
          <a:bodyPr wrap="square" rtlCol="0">
            <a:spAutoFit/>
          </a:bodyPr>
          <a:lstStyle/>
          <a:p>
            <a:r>
              <a:rPr lang="en-US" sz="2400" dirty="0">
                <a:latin typeface="+mj-lt"/>
              </a:rPr>
              <a:t>The man who discovered </a:t>
            </a:r>
            <a:r>
              <a:rPr lang="en-US" sz="2400" dirty="0" err="1" smtClean="0">
                <a:latin typeface="+mj-lt"/>
              </a:rPr>
              <a:t>Laza</a:t>
            </a:r>
            <a:r>
              <a:rPr lang="en-US" sz="2400" dirty="0" smtClean="0">
                <a:latin typeface="+mj-lt"/>
              </a:rPr>
              <a:t> </a:t>
            </a:r>
            <a:r>
              <a:rPr lang="en-US" sz="2400" dirty="0" err="1" smtClean="0">
                <a:latin typeface="+mj-lt"/>
              </a:rPr>
              <a:t>Kosti</a:t>
            </a:r>
            <a:r>
              <a:rPr lang="sr-Latn-RS" sz="2400" dirty="0"/>
              <a:t>ć</a:t>
            </a:r>
            <a:r>
              <a:rPr lang="en-US" sz="2400" dirty="0" smtClean="0">
                <a:latin typeface="+mj-lt"/>
              </a:rPr>
              <a:t> </a:t>
            </a:r>
            <a:r>
              <a:rPr lang="en-US" sz="2400" dirty="0">
                <a:latin typeface="+mj-lt"/>
              </a:rPr>
              <a:t>as a poet </a:t>
            </a:r>
            <a:r>
              <a:rPr lang="en-US" sz="2400" dirty="0" smtClean="0">
                <a:latin typeface="+mj-lt"/>
              </a:rPr>
              <a:t>was </a:t>
            </a:r>
            <a:r>
              <a:rPr lang="en-US" sz="2400" dirty="0" err="1" smtClean="0">
                <a:latin typeface="+mj-lt"/>
              </a:rPr>
              <a:t>Djordje</a:t>
            </a:r>
            <a:r>
              <a:rPr lang="en-US" sz="2400" dirty="0" smtClean="0">
                <a:latin typeface="+mj-lt"/>
              </a:rPr>
              <a:t> </a:t>
            </a:r>
            <a:r>
              <a:rPr lang="en-US" sz="2400" dirty="0" err="1">
                <a:latin typeface="+mj-lt"/>
              </a:rPr>
              <a:t>Popovic</a:t>
            </a:r>
            <a:r>
              <a:rPr lang="en-US" sz="2400" dirty="0">
                <a:latin typeface="+mj-lt"/>
              </a:rPr>
              <a:t>, who later in his journal, "</a:t>
            </a:r>
            <a:r>
              <a:rPr lang="en-US" sz="2400" dirty="0" err="1">
                <a:latin typeface="+mj-lt"/>
              </a:rPr>
              <a:t>Danica</a:t>
            </a:r>
            <a:r>
              <a:rPr lang="en-US" sz="2400" dirty="0">
                <a:latin typeface="+mj-lt"/>
              </a:rPr>
              <a:t>" </a:t>
            </a:r>
            <a:r>
              <a:rPr lang="en-US" sz="2400" dirty="0" err="1">
                <a:latin typeface="+mj-lt"/>
              </a:rPr>
              <a:t>Kostic</a:t>
            </a:r>
            <a:r>
              <a:rPr lang="en-US" sz="2400" dirty="0">
                <a:latin typeface="+mj-lt"/>
              </a:rPr>
              <a:t> published three songs: "I dream Dreams," "Among reality and dream" and "Memorial to </a:t>
            </a:r>
            <a:r>
              <a:rPr lang="en-US" sz="2400" dirty="0" err="1" smtClean="0">
                <a:latin typeface="+mj-lt"/>
              </a:rPr>
              <a:t>Ruvarac</a:t>
            </a:r>
            <a:r>
              <a:rPr lang="en-US" sz="2400" dirty="0" smtClean="0">
                <a:latin typeface="+mj-lt"/>
              </a:rPr>
              <a:t>".</a:t>
            </a:r>
            <a:endParaRPr lang="sr-Latn-RS" sz="2400" dirty="0" smtClean="0">
              <a:latin typeface="+mj-lt"/>
            </a:endParaRPr>
          </a:p>
        </p:txBody>
      </p:sp>
      <p:sp>
        <p:nvSpPr>
          <p:cNvPr id="9" name="Action Button: Forward or Next 8">
            <a:hlinkClick r:id="" action="ppaction://hlinkshowjump?jump=nextslide" highlightClick="1"/>
          </p:cNvPr>
          <p:cNvSpPr/>
          <p:nvPr/>
        </p:nvSpPr>
        <p:spPr>
          <a:xfrm>
            <a:off x="309596" y="3985596"/>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12495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The song "Among reality and dream" is so musical that </a:t>
            </a:r>
            <a:r>
              <a:rPr lang="en-US" sz="2800" b="1" dirty="0" smtClean="0"/>
              <a:t>it’s </a:t>
            </a:r>
            <a:r>
              <a:rPr lang="en-US" sz="2800" b="1" dirty="0"/>
              <a:t>possible to sing.</a:t>
            </a:r>
          </a:p>
        </p:txBody>
      </p:sp>
      <p:sp>
        <p:nvSpPr>
          <p:cNvPr id="4" name="TextBox 3"/>
          <p:cNvSpPr txBox="1"/>
          <p:nvPr/>
        </p:nvSpPr>
        <p:spPr>
          <a:xfrm>
            <a:off x="-837" y="1793631"/>
            <a:ext cx="4572000" cy="4247317"/>
          </a:xfrm>
          <a:prstGeom prst="rect">
            <a:avLst/>
          </a:prstGeom>
          <a:noFill/>
        </p:spPr>
        <p:txBody>
          <a:bodyPr wrap="square" rtlCol="0">
            <a:spAutoFit/>
          </a:bodyPr>
          <a:lstStyle/>
          <a:p>
            <a:r>
              <a:rPr lang="vi-VN" dirty="0"/>
              <a:t>Srce moje samohrano, </a:t>
            </a:r>
            <a:r>
              <a:rPr lang="vi-VN" dirty="0" smtClean="0"/>
              <a:t/>
            </a:r>
            <a:br>
              <a:rPr lang="vi-VN" dirty="0" smtClean="0"/>
            </a:br>
            <a:r>
              <a:rPr lang="vi-VN" dirty="0"/>
              <a:t>ko te dozva u moj dom? </a:t>
            </a:r>
            <a:r>
              <a:rPr lang="vi-VN" dirty="0" smtClean="0"/>
              <a:t/>
            </a:r>
            <a:br>
              <a:rPr lang="vi-VN" dirty="0" smtClean="0"/>
            </a:br>
            <a:r>
              <a:rPr lang="vi-VN" dirty="0"/>
              <a:t>neumorna pletisanko, </a:t>
            </a:r>
            <a:r>
              <a:rPr lang="vi-VN" dirty="0" smtClean="0"/>
              <a:t/>
            </a:r>
            <a:br>
              <a:rPr lang="vi-VN" dirty="0" smtClean="0"/>
            </a:br>
            <a:r>
              <a:rPr lang="vi-VN" dirty="0"/>
              <a:t>što pletivo pleteš tanko </a:t>
            </a:r>
            <a:r>
              <a:rPr lang="vi-VN" dirty="0" smtClean="0"/>
              <a:t/>
            </a:r>
            <a:br>
              <a:rPr lang="vi-VN" dirty="0" smtClean="0"/>
            </a:br>
            <a:r>
              <a:rPr lang="vi-VN" dirty="0"/>
              <a:t>među javom i med snom. </a:t>
            </a:r>
            <a:r>
              <a:rPr lang="vi-VN" dirty="0" smtClean="0"/>
              <a:t/>
            </a:r>
            <a:br>
              <a:rPr lang="vi-VN" dirty="0" smtClean="0"/>
            </a:br>
            <a:r>
              <a:rPr lang="vi-VN" dirty="0"/>
              <a:t>Srce moje, srce ludo, </a:t>
            </a:r>
            <a:r>
              <a:rPr lang="vi-VN" dirty="0" smtClean="0"/>
              <a:t/>
            </a:r>
            <a:br>
              <a:rPr lang="vi-VN" dirty="0" smtClean="0"/>
            </a:br>
            <a:r>
              <a:rPr lang="vi-VN" dirty="0"/>
              <a:t>sta ti misliš s pletivom? </a:t>
            </a:r>
            <a:r>
              <a:rPr lang="vi-VN" dirty="0" smtClean="0"/>
              <a:t/>
            </a:r>
            <a:br>
              <a:rPr lang="vi-VN" dirty="0" smtClean="0"/>
            </a:br>
            <a:r>
              <a:rPr lang="vi-VN" dirty="0"/>
              <a:t>k'o pletilja ona stara, </a:t>
            </a:r>
            <a:r>
              <a:rPr lang="vi-VN" dirty="0" smtClean="0"/>
              <a:t/>
            </a:r>
            <a:br>
              <a:rPr lang="vi-VN" dirty="0" smtClean="0"/>
            </a:br>
            <a:r>
              <a:rPr lang="vi-VN" dirty="0"/>
              <a:t>dan što plete, noć opara, </a:t>
            </a:r>
            <a:r>
              <a:rPr lang="vi-VN" dirty="0" smtClean="0"/>
              <a:t/>
            </a:r>
            <a:br>
              <a:rPr lang="vi-VN" dirty="0" smtClean="0"/>
            </a:br>
            <a:r>
              <a:rPr lang="vi-VN" dirty="0"/>
              <a:t>među javom i med snom. </a:t>
            </a:r>
            <a:r>
              <a:rPr lang="vi-VN" dirty="0" smtClean="0"/>
              <a:t/>
            </a:r>
            <a:br>
              <a:rPr lang="vi-VN" dirty="0" smtClean="0"/>
            </a:br>
            <a:r>
              <a:rPr lang="vi-VN" dirty="0"/>
              <a:t>Srce moje, srce kivno, </a:t>
            </a:r>
            <a:r>
              <a:rPr lang="vi-VN" dirty="0" smtClean="0"/>
              <a:t/>
            </a:r>
            <a:br>
              <a:rPr lang="vi-VN" dirty="0" smtClean="0"/>
            </a:br>
            <a:r>
              <a:rPr lang="vi-VN" dirty="0"/>
              <a:t>ubio te živi grom! </a:t>
            </a:r>
            <a:r>
              <a:rPr lang="vi-VN" dirty="0" smtClean="0"/>
              <a:t/>
            </a:r>
            <a:br>
              <a:rPr lang="vi-VN" dirty="0" smtClean="0"/>
            </a:br>
            <a:r>
              <a:rPr lang="vi-VN" dirty="0"/>
              <a:t>što se ne daš meni živu </a:t>
            </a:r>
            <a:r>
              <a:rPr lang="vi-VN" dirty="0" smtClean="0"/>
              <a:t/>
            </a:r>
            <a:br>
              <a:rPr lang="vi-VN" dirty="0" smtClean="0"/>
            </a:br>
            <a:r>
              <a:rPr lang="vi-VN" dirty="0"/>
              <a:t>razabrati u pletivu </a:t>
            </a:r>
            <a:r>
              <a:rPr lang="vi-VN" dirty="0" smtClean="0"/>
              <a:t/>
            </a:r>
            <a:br>
              <a:rPr lang="vi-VN" dirty="0" smtClean="0"/>
            </a:br>
            <a:r>
              <a:rPr lang="vi-VN" dirty="0"/>
              <a:t>među javom i med snom!</a:t>
            </a:r>
            <a:endParaRPr lang="en-US" dirty="0"/>
          </a:p>
        </p:txBody>
      </p:sp>
      <p:sp>
        <p:nvSpPr>
          <p:cNvPr id="6" name="Action Button: Forward or Next 5">
            <a:hlinkClick r:id="" action="ppaction://hlinkshowjump?jump=nextslide" highlightClick="1"/>
          </p:cNvPr>
          <p:cNvSpPr/>
          <p:nvPr/>
        </p:nvSpPr>
        <p:spPr>
          <a:xfrm>
            <a:off x="187676" y="53340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laza kostic.mp3">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3810000" y="1488831"/>
            <a:ext cx="609600" cy="609600"/>
          </a:xfrm>
          <a:prstGeom prst="rect">
            <a:avLst/>
          </a:prstGeom>
        </p:spPr>
      </p:pic>
      <p:sp>
        <p:nvSpPr>
          <p:cNvPr id="3" name="TextBox 2"/>
          <p:cNvSpPr txBox="1"/>
          <p:nvPr/>
        </p:nvSpPr>
        <p:spPr>
          <a:xfrm>
            <a:off x="5257800" y="1793631"/>
            <a:ext cx="3810000" cy="4801314"/>
          </a:xfrm>
          <a:prstGeom prst="rect">
            <a:avLst/>
          </a:prstGeom>
          <a:noFill/>
        </p:spPr>
        <p:txBody>
          <a:bodyPr wrap="square" rtlCol="0">
            <a:spAutoFit/>
          </a:bodyPr>
          <a:lstStyle/>
          <a:p>
            <a:r>
              <a:rPr lang="en-US" dirty="0"/>
              <a:t>Oh, heart of mine, alone standing,</a:t>
            </a:r>
          </a:p>
          <a:p>
            <a:r>
              <a:rPr lang="en-US" dirty="0"/>
              <a:t>Who has called you to my home?</a:t>
            </a:r>
          </a:p>
          <a:p>
            <a:r>
              <a:rPr lang="en-US" dirty="0"/>
              <a:t>you tireless dreaming-knitter,</a:t>
            </a:r>
          </a:p>
          <a:p>
            <a:r>
              <a:rPr lang="en-US" dirty="0"/>
              <a:t>knitting from a quite thin fiber</a:t>
            </a:r>
          </a:p>
          <a:p>
            <a:r>
              <a:rPr lang="en-US" dirty="0"/>
              <a:t>'tween wakefulness and the dream.</a:t>
            </a:r>
          </a:p>
          <a:p>
            <a:endParaRPr lang="en-US" dirty="0"/>
          </a:p>
          <a:p>
            <a:r>
              <a:rPr lang="en-US" dirty="0"/>
              <a:t>Oh, heart of mine, heart demented,</a:t>
            </a:r>
          </a:p>
          <a:p>
            <a:r>
              <a:rPr lang="en-US" dirty="0"/>
              <a:t>with this knitting, what do you mean?</a:t>
            </a:r>
          </a:p>
          <a:p>
            <a:r>
              <a:rPr lang="en-US" dirty="0"/>
              <a:t>Like the knitting of that old maid's,</a:t>
            </a:r>
          </a:p>
          <a:p>
            <a:r>
              <a:rPr lang="en-US" dirty="0"/>
              <a:t>what the day knits, the night unbraids,</a:t>
            </a:r>
          </a:p>
          <a:p>
            <a:r>
              <a:rPr lang="en-US" dirty="0"/>
              <a:t>'tween wakefulness and the dream.</a:t>
            </a:r>
          </a:p>
          <a:p>
            <a:endParaRPr lang="en-US" dirty="0"/>
          </a:p>
          <a:p>
            <a:r>
              <a:rPr lang="en-US" dirty="0"/>
              <a:t>Oh, heart of mine, heart resentful,</a:t>
            </a:r>
          </a:p>
          <a:p>
            <a:r>
              <a:rPr lang="en-US" dirty="0"/>
              <a:t>may 'bolt take you from this realm,</a:t>
            </a:r>
          </a:p>
          <a:p>
            <a:r>
              <a:rPr lang="en-US" dirty="0"/>
              <a:t>why not let me while still living,</a:t>
            </a:r>
          </a:p>
          <a:p>
            <a:r>
              <a:rPr lang="en-US" dirty="0"/>
              <a:t>discern yourself in the knitting</a:t>
            </a:r>
          </a:p>
          <a:p>
            <a:r>
              <a:rPr lang="en-US" dirty="0"/>
              <a:t>'tween wakefulness and the dream!</a:t>
            </a:r>
          </a:p>
        </p:txBody>
      </p:sp>
      <p:sp>
        <p:nvSpPr>
          <p:cNvPr id="5" name="TextBox 4"/>
          <p:cNvSpPr txBox="1"/>
          <p:nvPr/>
        </p:nvSpPr>
        <p:spPr>
          <a:xfrm>
            <a:off x="5715000" y="1305840"/>
            <a:ext cx="2819400" cy="369332"/>
          </a:xfrm>
          <a:prstGeom prst="rect">
            <a:avLst/>
          </a:prstGeom>
          <a:noFill/>
        </p:spPr>
        <p:txBody>
          <a:bodyPr wrap="square" rtlCol="0">
            <a:spAutoFit/>
          </a:bodyPr>
          <a:lstStyle/>
          <a:p>
            <a:r>
              <a:rPr lang="en-US" dirty="0" smtClean="0"/>
              <a:t>“Among reality and dream”</a:t>
            </a:r>
            <a:endParaRPr lang="en-US" dirty="0"/>
          </a:p>
        </p:txBody>
      </p:sp>
      <p:sp>
        <p:nvSpPr>
          <p:cNvPr id="7" name="TextBox 6"/>
          <p:cNvSpPr txBox="1"/>
          <p:nvPr/>
        </p:nvSpPr>
        <p:spPr>
          <a:xfrm>
            <a:off x="162555" y="1304165"/>
            <a:ext cx="2803710" cy="369332"/>
          </a:xfrm>
          <a:prstGeom prst="rect">
            <a:avLst/>
          </a:prstGeom>
          <a:noFill/>
        </p:spPr>
        <p:txBody>
          <a:bodyPr wrap="square" rtlCol="0">
            <a:spAutoFit/>
          </a:bodyPr>
          <a:lstStyle/>
          <a:p>
            <a:r>
              <a:rPr lang="en-US" dirty="0" smtClean="0"/>
              <a:t>“Me</a:t>
            </a:r>
            <a:r>
              <a:rPr lang="sr-Latn-RS" dirty="0" smtClean="0"/>
              <a:t>đ</a:t>
            </a:r>
            <a:r>
              <a:rPr lang="sr-Latn-RS" dirty="0"/>
              <a:t> </a:t>
            </a:r>
            <a:r>
              <a:rPr lang="sr-Latn-RS" dirty="0" smtClean="0"/>
              <a:t>javom i međ snom</a:t>
            </a:r>
            <a:r>
              <a:rPr lang="en-US" dirty="0" smtClean="0"/>
              <a:t>”</a:t>
            </a:r>
            <a:endParaRPr lang="sr-Latn-RS" dirty="0" smtClean="0"/>
          </a:p>
        </p:txBody>
      </p:sp>
    </p:spTree>
    <p:extLst>
      <p:ext uri="{BB962C8B-B14F-4D97-AF65-F5344CB8AC3E}">
        <p14:creationId xmlns:p14="http://schemas.microsoft.com/office/powerpoint/2010/main" xmlns="" val="1867924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11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As well as </a:t>
            </a:r>
            <a:r>
              <a:rPr lang="en-US" sz="2800" dirty="0" err="1"/>
              <a:t>Laza</a:t>
            </a:r>
            <a:r>
              <a:rPr lang="en-US" sz="2800" dirty="0"/>
              <a:t> </a:t>
            </a:r>
            <a:r>
              <a:rPr lang="en-US" sz="2800" dirty="0" err="1" smtClean="0"/>
              <a:t>Kosti</a:t>
            </a:r>
            <a:r>
              <a:rPr lang="sr-Latn-RS" sz="2800" dirty="0"/>
              <a:t>ć</a:t>
            </a:r>
            <a:r>
              <a:rPr lang="en-US" sz="2800" dirty="0" smtClean="0"/>
              <a:t> </a:t>
            </a:r>
            <a:r>
              <a:rPr lang="en-US" sz="2800" dirty="0"/>
              <a:t>was an intellectual and express individual, one feature of </a:t>
            </a:r>
            <a:r>
              <a:rPr lang="en-US" sz="2800" dirty="0" smtClean="0"/>
              <a:t>his  extremely adorned him...That is defy.</a:t>
            </a:r>
            <a:endParaRPr lang="en-US" sz="2800" dirty="0"/>
          </a:p>
        </p:txBody>
      </p:sp>
      <p:sp>
        <p:nvSpPr>
          <p:cNvPr id="5" name="Action Button: Forward or Next 4">
            <a:hlinkClick r:id="" action="ppaction://hlinkshowjump?jump=nextslide" highlightClick="1"/>
          </p:cNvPr>
          <p:cNvSpPr/>
          <p:nvPr/>
        </p:nvSpPr>
        <p:spPr>
          <a:xfrm>
            <a:off x="187676" y="45720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Forward or Next 5">
            <a:hlinkClick r:id="" action="ppaction://hlinkshowjump?jump=nextslide" highlightClick="1"/>
          </p:cNvPr>
          <p:cNvSpPr/>
          <p:nvPr/>
        </p:nvSpPr>
        <p:spPr>
          <a:xfrm>
            <a:off x="198434" y="241925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1945163"/>
            <a:ext cx="5867400" cy="1384995"/>
          </a:xfrm>
          <a:prstGeom prst="rect">
            <a:avLst/>
          </a:prstGeom>
          <a:noFill/>
        </p:spPr>
        <p:txBody>
          <a:bodyPr wrap="square" rtlCol="0">
            <a:spAutoFit/>
          </a:bodyPr>
          <a:lstStyle/>
          <a:p>
            <a:r>
              <a:rPr lang="en-US" sz="2800" dirty="0" smtClean="0"/>
              <a:t>He was practicing running and gymnastics in </a:t>
            </a:r>
            <a:r>
              <a:rPr lang="en-US" sz="2800" dirty="0" err="1" smtClean="0"/>
              <a:t>Cetinje</a:t>
            </a:r>
            <a:r>
              <a:rPr lang="en-US" sz="2800" dirty="0" smtClean="0"/>
              <a:t>..While people </a:t>
            </a:r>
            <a:r>
              <a:rPr lang="en-US" sz="2800" dirty="0"/>
              <a:t>looked at him like he was crazy.</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2200" y="2895600"/>
            <a:ext cx="2794000" cy="3683000"/>
          </a:xfrm>
          <a:prstGeom prst="rect">
            <a:avLst/>
          </a:prstGeom>
        </p:spPr>
      </p:pic>
      <p:sp>
        <p:nvSpPr>
          <p:cNvPr id="10" name="TextBox 9"/>
          <p:cNvSpPr txBox="1"/>
          <p:nvPr/>
        </p:nvSpPr>
        <p:spPr>
          <a:xfrm>
            <a:off x="914399" y="4260046"/>
            <a:ext cx="3190539" cy="1384995"/>
          </a:xfrm>
          <a:prstGeom prst="rect">
            <a:avLst/>
          </a:prstGeom>
          <a:noFill/>
        </p:spPr>
        <p:txBody>
          <a:bodyPr wrap="square" rtlCol="0">
            <a:spAutoFit/>
          </a:bodyPr>
          <a:lstStyle/>
          <a:p>
            <a:r>
              <a:rPr lang="en-US" sz="2800" dirty="0"/>
              <a:t>Although, this picture suggests otherwise.</a:t>
            </a:r>
            <a:endParaRPr lang="en-US" dirty="0"/>
          </a:p>
        </p:txBody>
      </p:sp>
      <p:sp>
        <p:nvSpPr>
          <p:cNvPr id="11" name="Action Button: Forward or Next 10">
            <a:hlinkClick r:id="" action="ppaction://hlinkshowjump?jump=nextslide" highlightClick="1"/>
          </p:cNvPr>
          <p:cNvSpPr/>
          <p:nvPr/>
        </p:nvSpPr>
        <p:spPr>
          <a:xfrm>
            <a:off x="212195" y="461102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925644" y="4115719"/>
            <a:ext cx="2017955" cy="1098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1301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38" y="152400"/>
            <a:ext cx="8229600" cy="1143000"/>
          </a:xfrm>
        </p:spPr>
        <p:txBody>
          <a:bodyPr>
            <a:noAutofit/>
          </a:bodyPr>
          <a:lstStyle/>
          <a:p>
            <a:r>
              <a:rPr lang="en-US" sz="2800" b="1" dirty="0"/>
              <a:t>Although best known for his poetry, </a:t>
            </a:r>
            <a:r>
              <a:rPr lang="en-US" sz="2800" b="1" dirty="0" err="1"/>
              <a:t>Laza</a:t>
            </a:r>
            <a:r>
              <a:rPr lang="en-US" sz="2800" b="1" dirty="0"/>
              <a:t> </a:t>
            </a:r>
            <a:r>
              <a:rPr lang="en-US" sz="2800" b="1" dirty="0" err="1"/>
              <a:t>Kostic</a:t>
            </a:r>
            <a:r>
              <a:rPr lang="en-US" sz="2800" b="1" dirty="0"/>
              <a:t> wrote plays, essays and critical studies. He also wrote several short stories.</a:t>
            </a:r>
          </a:p>
        </p:txBody>
      </p:sp>
      <p:sp>
        <p:nvSpPr>
          <p:cNvPr id="4" name="TextBox 3"/>
          <p:cNvSpPr txBox="1"/>
          <p:nvPr/>
        </p:nvSpPr>
        <p:spPr>
          <a:xfrm>
            <a:off x="304800" y="1905000"/>
            <a:ext cx="1752600" cy="523220"/>
          </a:xfrm>
          <a:prstGeom prst="rect">
            <a:avLst/>
          </a:prstGeom>
          <a:noFill/>
        </p:spPr>
        <p:txBody>
          <a:bodyPr wrap="square" rtlCol="0">
            <a:spAutoFit/>
          </a:bodyPr>
          <a:lstStyle/>
          <a:p>
            <a:r>
              <a:rPr lang="en-US" sz="2800" dirty="0" smtClean="0"/>
              <a:t>Works:</a:t>
            </a:r>
            <a:endParaRPr lang="sr-Latn-RS" sz="2800" dirty="0" smtClean="0"/>
          </a:p>
        </p:txBody>
      </p:sp>
      <p:sp>
        <p:nvSpPr>
          <p:cNvPr id="5" name="TextBox 4"/>
          <p:cNvSpPr txBox="1"/>
          <p:nvPr/>
        </p:nvSpPr>
        <p:spPr>
          <a:xfrm>
            <a:off x="447338" y="2514600"/>
            <a:ext cx="7172662" cy="2862322"/>
          </a:xfrm>
          <a:prstGeom prst="rect">
            <a:avLst/>
          </a:prstGeom>
          <a:noFill/>
        </p:spPr>
        <p:txBody>
          <a:bodyPr wrap="square" rtlCol="0">
            <a:spAutoFit/>
          </a:bodyPr>
          <a:lstStyle/>
          <a:p>
            <a:pPr marL="342900" indent="-342900">
              <a:buAutoNum type="arabicPeriod"/>
            </a:pPr>
            <a:r>
              <a:rPr lang="sr-Latn-RS" sz="2000" dirty="0"/>
              <a:t>Songs I, II (1873, 1874)</a:t>
            </a:r>
          </a:p>
          <a:p>
            <a:pPr marL="342900" indent="-342900">
              <a:buAutoNum type="arabicPeriod"/>
            </a:pPr>
            <a:r>
              <a:rPr lang="sr-Latn-RS" sz="2000" dirty="0"/>
              <a:t>Songs (1909)</a:t>
            </a:r>
          </a:p>
          <a:p>
            <a:pPr marL="342900" indent="-342900">
              <a:buAutoNum type="arabicPeriod"/>
            </a:pPr>
            <a:r>
              <a:rPr lang="sr-Latn-RS" sz="2000" dirty="0"/>
              <a:t>Drama: "Maksim Crnojević" (1890), "Pera Segedinac" (1875), "Gordana" (1890)</a:t>
            </a:r>
          </a:p>
          <a:p>
            <a:pPr marL="342900" indent="-342900">
              <a:buAutoNum type="arabicPeriod"/>
            </a:pPr>
            <a:r>
              <a:rPr lang="sr-Latn-RS" sz="2000" dirty="0"/>
              <a:t>Studies, essays and treatises: "Fundamentals of beauty in the world, with particular regard to the Serbian folk songs" (1880), "The basic principle: a critical introduction to the general philosophy" (1884), "O Jovan Jovanovic </a:t>
            </a:r>
            <a:r>
              <a:rPr lang="en-US" sz="2000" dirty="0" err="1" smtClean="0"/>
              <a:t>Zmaj</a:t>
            </a:r>
            <a:r>
              <a:rPr lang="sr-Latn-RS" sz="2000" dirty="0" smtClean="0"/>
              <a:t> </a:t>
            </a:r>
            <a:r>
              <a:rPr lang="sr-Latn-RS" sz="2000" dirty="0"/>
              <a:t>(Book </a:t>
            </a:r>
            <a:r>
              <a:rPr lang="en-US" sz="2000" dirty="0" smtClean="0"/>
              <a:t>about t he </a:t>
            </a:r>
            <a:r>
              <a:rPr lang="sr-Latn-RS" sz="2000" dirty="0" smtClean="0"/>
              <a:t>Dragon</a:t>
            </a:r>
            <a:r>
              <a:rPr lang="sr-Latn-RS" sz="2000" dirty="0"/>
              <a:t>)" (1902 )</a:t>
            </a:r>
            <a:endParaRPr lang="en-US" sz="2000" dirty="0"/>
          </a:p>
        </p:txBody>
      </p:sp>
      <p:sp>
        <p:nvSpPr>
          <p:cNvPr id="6" name="Action Button: Forward or Next 5">
            <a:hlinkClick r:id="" action="ppaction://hlinkshowjump?jump=nextslide" highlightClick="1"/>
          </p:cNvPr>
          <p:cNvSpPr/>
          <p:nvPr/>
        </p:nvSpPr>
        <p:spPr>
          <a:xfrm>
            <a:off x="68714" y="2040531"/>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22773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229600" cy="1143000"/>
          </a:xfrm>
        </p:spPr>
        <p:txBody>
          <a:bodyPr>
            <a:noAutofit/>
          </a:bodyPr>
          <a:lstStyle/>
          <a:p>
            <a:r>
              <a:rPr lang="en-US" sz="2800" dirty="0"/>
              <a:t>"On the Serbian literary scene </a:t>
            </a:r>
            <a:r>
              <a:rPr lang="en-US" sz="2800" dirty="0" err="1"/>
              <a:t>Kostic</a:t>
            </a:r>
            <a:r>
              <a:rPr lang="en-US" sz="2800" dirty="0"/>
              <a:t> </a:t>
            </a:r>
            <a:r>
              <a:rPr lang="en-US" sz="2800" dirty="0" err="1"/>
              <a:t>stupa</a:t>
            </a:r>
            <a:r>
              <a:rPr lang="en-US" sz="2800" dirty="0"/>
              <a:t> unusual </a:t>
            </a:r>
            <a:r>
              <a:rPr lang="en-US" sz="2800" dirty="0" smtClean="0"/>
              <a:t>step minstrel. </a:t>
            </a:r>
            <a:r>
              <a:rPr lang="en-US" sz="2800" dirty="0"/>
              <a:t>The hearing carries the block of ten, and in the spirit of old and new poetic myths. In his early poems there are two layers of influence: National and classical (Hellenic). They found and the latter flows </a:t>
            </a:r>
            <a:r>
              <a:rPr lang="en-US" sz="2800" dirty="0" err="1"/>
              <a:t>Kostic's</a:t>
            </a:r>
            <a:r>
              <a:rPr lang="en-US" sz="2800" dirty="0"/>
              <a:t> poetry, in which they often implicated </a:t>
            </a:r>
            <a:r>
              <a:rPr lang="en-US" sz="2800" dirty="0" smtClean="0"/>
              <a:t>interlace. </a:t>
            </a:r>
            <a:r>
              <a:rPr lang="en-US" sz="2800" dirty="0"/>
              <a:t>"</a:t>
            </a:r>
          </a:p>
        </p:txBody>
      </p:sp>
      <p:sp>
        <p:nvSpPr>
          <p:cNvPr id="4" name="TextBox 3"/>
          <p:cNvSpPr txBox="1"/>
          <p:nvPr/>
        </p:nvSpPr>
        <p:spPr>
          <a:xfrm>
            <a:off x="4876800" y="3352800"/>
            <a:ext cx="3276600" cy="461665"/>
          </a:xfrm>
          <a:prstGeom prst="rect">
            <a:avLst/>
          </a:prstGeom>
          <a:noFill/>
        </p:spPr>
        <p:txBody>
          <a:bodyPr wrap="square" rtlCol="0">
            <a:spAutoFit/>
          </a:bodyPr>
          <a:lstStyle/>
          <a:p>
            <a:r>
              <a:rPr lang="sr-Latn-RS" sz="2400" b="1" dirty="0" smtClean="0"/>
              <a:t>Miodrag Popovic </a:t>
            </a:r>
            <a:endParaRPr lang="en-US" sz="2400" b="1" dirty="0"/>
          </a:p>
        </p:txBody>
      </p:sp>
      <p:sp>
        <p:nvSpPr>
          <p:cNvPr id="5" name="Action Button: Forward or Next 4">
            <a:hlinkClick r:id="" action="ppaction://hlinkshowjump?jump=nextslide" highlightClick="1"/>
          </p:cNvPr>
          <p:cNvSpPr/>
          <p:nvPr/>
        </p:nvSpPr>
        <p:spPr>
          <a:xfrm>
            <a:off x="187676" y="457200"/>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93781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smtClean="0"/>
              <a:t>Laza</a:t>
            </a:r>
            <a:r>
              <a:rPr lang="en-US" sz="4800" b="1" dirty="0" smtClean="0"/>
              <a:t> </a:t>
            </a:r>
            <a:r>
              <a:rPr lang="en-US" sz="4800" b="1" dirty="0" err="1" smtClean="0"/>
              <a:t>Kost</a:t>
            </a:r>
            <a:r>
              <a:rPr lang="sr-Latn-RS" sz="4800" b="1" dirty="0" smtClean="0"/>
              <a:t>ić</a:t>
            </a:r>
            <a:r>
              <a:rPr lang="en-US" sz="4800" b="1" dirty="0" smtClean="0"/>
              <a:t>’s first love.</a:t>
            </a:r>
            <a:endParaRPr lang="en-US" sz="4800" b="1" dirty="0"/>
          </a:p>
        </p:txBody>
      </p:sp>
      <p:sp>
        <p:nvSpPr>
          <p:cNvPr id="4" name="TextBox 3"/>
          <p:cNvSpPr txBox="1"/>
          <p:nvPr/>
        </p:nvSpPr>
        <p:spPr>
          <a:xfrm>
            <a:off x="914400" y="2514600"/>
            <a:ext cx="6477000" cy="954107"/>
          </a:xfrm>
          <a:prstGeom prst="rect">
            <a:avLst/>
          </a:prstGeom>
          <a:noFill/>
        </p:spPr>
        <p:txBody>
          <a:bodyPr wrap="square" rtlCol="0">
            <a:spAutoFit/>
          </a:bodyPr>
          <a:lstStyle/>
          <a:p>
            <a:r>
              <a:rPr lang="en-US" sz="2800" dirty="0" err="1"/>
              <a:t>Jovanka</a:t>
            </a:r>
            <a:r>
              <a:rPr lang="en-US" sz="2800" dirty="0"/>
              <a:t> </a:t>
            </a:r>
            <a:r>
              <a:rPr lang="en-US" sz="2800" dirty="0" err="1"/>
              <a:t>Kirjaković</a:t>
            </a:r>
            <a:r>
              <a:rPr lang="en-US" sz="2800" dirty="0"/>
              <a:t>, then </a:t>
            </a:r>
            <a:r>
              <a:rPr lang="en-US" sz="2800" dirty="0" err="1"/>
              <a:t>Laza</a:t>
            </a:r>
            <a:r>
              <a:rPr lang="en-US" sz="2800" dirty="0"/>
              <a:t> was only 19 years old ..</a:t>
            </a:r>
          </a:p>
        </p:txBody>
      </p:sp>
      <p:sp>
        <p:nvSpPr>
          <p:cNvPr id="5" name="Action Button: Forward or Next 4">
            <a:hlinkClick r:id="" action="ppaction://hlinkshowjump?jump=nextslide" highlightClick="1"/>
          </p:cNvPr>
          <p:cNvSpPr/>
          <p:nvPr/>
        </p:nvSpPr>
        <p:spPr>
          <a:xfrm>
            <a:off x="339493" y="2865574"/>
            <a:ext cx="260604" cy="2521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81800" y="3114145"/>
            <a:ext cx="2058053" cy="3505200"/>
          </a:xfrm>
          <a:prstGeom prst="rect">
            <a:avLst/>
          </a:prstGeom>
        </p:spPr>
      </p:pic>
      <p:pic>
        <p:nvPicPr>
          <p:cNvPr id="1026" name="Picture 2" descr="D:\Downloads\b5fa0d9dfb32add9c0eae4dbe068ad54.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564" y="3733800"/>
            <a:ext cx="3654038" cy="25767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222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763</Words>
  <Application>Microsoft Office PowerPoint</Application>
  <PresentationFormat>On-screen Show (4:3)</PresentationFormat>
  <Paragraphs>58</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Presentation about Laza Kostić, the most famous poet of Serbian Romanticism</vt:lpstr>
      <vt:lpstr>Laza Kostić was born in Kovilj on the Three Hierarchs on 31st  January 1841.</vt:lpstr>
      <vt:lpstr>Stanislav Vinaver called Kostić’s poetry: “Dissaray before disarray“. </vt:lpstr>
      <vt:lpstr>Laza Kostić as a high school student.</vt:lpstr>
      <vt:lpstr>The song "Among reality and dream" is so musical that it’s possible to sing.</vt:lpstr>
      <vt:lpstr>As well as Laza Kostić was an intellectual and express individual, one feature of his  extremely adorned him...That is defy.</vt:lpstr>
      <vt:lpstr>Although best known for his poetry, Laza Kostic wrote plays, essays and critical studies. He also wrote several short stories.</vt:lpstr>
      <vt:lpstr>"On the Serbian literary scene Kostic stupa unusual step minstrel. The hearing carries the block of ten, and in the spirit of old and new poetic myths. In his early poems there are two layers of influence: National and classical (Hellenic). They found and the latter flows Kostic's poetry, in which they often implicated interlace. "</vt:lpstr>
      <vt:lpstr>Laza Kostić’s first love.</vt:lpstr>
      <vt:lpstr>In Pest in 1892, faces a Nikola Tesla which in 1895. recommended to marry Lenka Dunđerski,although Laza was in love with her.</vt:lpstr>
      <vt:lpstr>In honor of Laza Kostić, established the award "Laza Kostić" in honor of "Santa Maria della Salute" in Sombor, every 3rd of June, the manifestation called “Dan Laza Kostic” has been organized and the selected poet is awarded wreath Laze Kostića.</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Prezentacija o Lazi Kostiću, najpoznatijem srpskom pesniku romantizma.</dc:title>
  <dc:creator>Blaster</dc:creator>
  <cp:lastModifiedBy>Jugoslava</cp:lastModifiedBy>
  <cp:revision>18</cp:revision>
  <dcterms:created xsi:type="dcterms:W3CDTF">2017-01-25T21:46:33Z</dcterms:created>
  <dcterms:modified xsi:type="dcterms:W3CDTF">2017-03-16T15:58:53Z</dcterms:modified>
</cp:coreProperties>
</file>