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62" r:id="rId28"/>
    <p:sldId id="283" r:id="rId29"/>
  </p:sldIdLst>
  <p:sldSz cx="9144000" cy="6858000" type="screen4x3"/>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70" d="100"/>
          <a:sy n="70" d="100"/>
        </p:scale>
        <p:origin x="-1374" y="-90"/>
      </p:cViewPr>
      <p:guideLst>
        <p:guide orient="horz" pos="2160"/>
        <p:guide pos="2880"/>
      </p:guideLst>
    </p:cSldViewPr>
  </p:slideViewPr>
  <p:outlineViewPr>
    <p:cViewPr>
      <p:scale>
        <a:sx n="33" d="100"/>
        <a:sy n="33" d="100"/>
      </p:scale>
      <p:origin x="0" y="7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676EFF1-5076-4E02-8E24-31FEB838B28D}" type="datetimeFigureOut">
              <a:rPr lang="ro-RO" smtClean="0"/>
              <a:t>02.10.2019</a:t>
            </a:fld>
            <a:endParaRPr lang="ro-RO"/>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o-RO"/>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B5A28C8-FDDB-4ACB-858B-E115B1BD337D}" type="slidenum">
              <a:rPr lang="ro-RO" smtClean="0"/>
              <a:t>‹#›</a:t>
            </a:fld>
            <a:endParaRPr lang="ro-RO"/>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o-RO" smtClean="0"/>
              <a:t>Clic pentru editare stil titlu</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a:p>
        </p:txBody>
      </p:sp>
      <p:sp>
        <p:nvSpPr>
          <p:cNvPr id="3" name="Vertical Text Placeholder 2"/>
          <p:cNvSpPr>
            <a:spLocks noGrp="1"/>
          </p:cNvSpPr>
          <p:nvPr>
            <p:ph type="body" orient="vert" idx="1"/>
          </p:nvPr>
        </p:nvSpPr>
        <p:spPr/>
        <p:txBody>
          <a:bodyPr vert="eaVert" anchor="ct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Date Placeholder 3"/>
          <p:cNvSpPr>
            <a:spLocks noGrp="1"/>
          </p:cNvSpPr>
          <p:nvPr>
            <p:ph type="dt" sz="half" idx="10"/>
          </p:nvPr>
        </p:nvSpPr>
        <p:spPr/>
        <p:txBody>
          <a:bodyPr/>
          <a:lstStyle/>
          <a:p>
            <a:fld id="{C676EFF1-5076-4E02-8E24-31FEB838B28D}" type="datetimeFigureOut">
              <a:rPr lang="ro-RO" smtClean="0"/>
              <a:t>02.10.2019</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B5A28C8-FDDB-4ACB-858B-E115B1BD337D}" type="slidenum">
              <a:rPr lang="ro-RO" smtClean="0"/>
              <a:t>‹#›</a:t>
            </a:fld>
            <a:endParaRPr lang="ro-RO"/>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o-RO" smtClean="0"/>
              <a:t>Clic pentru editare stil titlu</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Date Placeholder 3"/>
          <p:cNvSpPr>
            <a:spLocks noGrp="1"/>
          </p:cNvSpPr>
          <p:nvPr>
            <p:ph type="dt" sz="half" idx="10"/>
          </p:nvPr>
        </p:nvSpPr>
        <p:spPr/>
        <p:txBody>
          <a:bodyPr/>
          <a:lstStyle/>
          <a:p>
            <a:fld id="{C676EFF1-5076-4E02-8E24-31FEB838B28D}" type="datetimeFigureOut">
              <a:rPr lang="ro-RO" smtClean="0"/>
              <a:t>02.10.2019</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B5A28C8-FDDB-4ACB-858B-E115B1BD337D}" type="slidenum">
              <a:rPr lang="ro-RO" smtClean="0"/>
              <a:t>‹#›</a:t>
            </a:fld>
            <a:endParaRPr lang="ro-RO"/>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Date Placeholder 3"/>
          <p:cNvSpPr>
            <a:spLocks noGrp="1"/>
          </p:cNvSpPr>
          <p:nvPr>
            <p:ph type="dt" sz="half" idx="10"/>
          </p:nvPr>
        </p:nvSpPr>
        <p:spPr/>
        <p:txBody>
          <a:bodyPr/>
          <a:lstStyle/>
          <a:p>
            <a:fld id="{C676EFF1-5076-4E02-8E24-31FEB838B28D}" type="datetimeFigureOut">
              <a:rPr lang="ro-RO" smtClean="0"/>
              <a:t>02.10.2019</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B5A28C8-FDDB-4ACB-858B-E115B1BD337D}" type="slidenum">
              <a:rPr lang="ro-RO" smtClean="0"/>
              <a:t>‹#›</a:t>
            </a:fld>
            <a:endParaRPr lang="ro-RO"/>
          </a:p>
        </p:txBody>
      </p:sp>
      <p:sp>
        <p:nvSpPr>
          <p:cNvPr id="11" name="Title 10"/>
          <p:cNvSpPr>
            <a:spLocks noGrp="1"/>
          </p:cNvSpPr>
          <p:nvPr>
            <p:ph type="title"/>
          </p:nvPr>
        </p:nvSpPr>
        <p:spPr/>
        <p:txBody>
          <a:bodyPr/>
          <a:lstStyle/>
          <a:p>
            <a:r>
              <a:rPr lang="ro-RO" smtClean="0"/>
              <a:t>Clic pentru editare stil titlu</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o-RO" smtClean="0"/>
              <a:t>Clic pentru editare stil titlu</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C676EFF1-5076-4E02-8E24-31FEB838B28D}" type="datetimeFigureOut">
              <a:rPr lang="ro-RO" smtClean="0"/>
              <a:t>02.10.2019</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B5A28C8-FDDB-4ACB-858B-E115B1BD337D}" type="slidenum">
              <a:rPr lang="ro-RO" smtClean="0"/>
              <a:t>‹#›</a:t>
            </a:fld>
            <a:endParaRPr lang="ro-RO"/>
          </a:p>
        </p:txBody>
      </p:sp>
    </p:spTree>
  </p:cSld>
  <p:clrMapOvr>
    <a:overrideClrMapping bg1="lt1" tx1="dk1" bg2="lt2" tx2="dk2" accent1="accent1" accent2="accent2" accent3="accent3" accent4="accent4" accent5="accent5" accent6="accent6" hlink="hlink" folHlink="folHlink"/>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76EFF1-5076-4E02-8E24-31FEB838B28D}" type="datetimeFigureOut">
              <a:rPr lang="ro-RO" smtClean="0"/>
              <a:t>02.10.2019</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5B5A28C8-FDDB-4ACB-858B-E115B1BD337D}" type="slidenum">
              <a:rPr lang="ro-RO" smtClean="0"/>
              <a:t>‹#›</a:t>
            </a:fld>
            <a:endParaRPr lang="ro-RO"/>
          </a:p>
        </p:txBody>
      </p:sp>
      <p:sp>
        <p:nvSpPr>
          <p:cNvPr id="12" name="Title 11"/>
          <p:cNvSpPr>
            <a:spLocks noGrp="1"/>
          </p:cNvSpPr>
          <p:nvPr>
            <p:ph type="title"/>
          </p:nvPr>
        </p:nvSpPr>
        <p:spPr/>
        <p:txBody>
          <a:bodyPr/>
          <a:lstStyle>
            <a:lvl1pPr>
              <a:defRPr>
                <a:solidFill>
                  <a:schemeClr val="tx2"/>
                </a:solidFill>
              </a:defRPr>
            </a:lvl1pPr>
          </a:lstStyle>
          <a:p>
            <a:r>
              <a:rPr lang="ro-RO" smtClean="0"/>
              <a:t>Clic pentru editare stil titlu</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smtClean="0"/>
              <a:t>Clic pentru editare stil titlu</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C676EFF1-5076-4E02-8E24-31FEB838B28D}" type="datetimeFigureOut">
              <a:rPr lang="ro-RO" smtClean="0"/>
              <a:t>02.10.2019</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5B5A28C8-FDDB-4ACB-858B-E115B1BD337D}" type="slidenum">
              <a:rPr lang="ro-RO" smtClean="0"/>
              <a:t>‹#›</a:t>
            </a:fld>
            <a:endParaRPr lang="ro-RO"/>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Date Placeholder 2"/>
          <p:cNvSpPr>
            <a:spLocks noGrp="1"/>
          </p:cNvSpPr>
          <p:nvPr>
            <p:ph type="dt" sz="half" idx="10"/>
          </p:nvPr>
        </p:nvSpPr>
        <p:spPr/>
        <p:txBody>
          <a:bodyPr/>
          <a:lstStyle/>
          <a:p>
            <a:fld id="{C676EFF1-5076-4E02-8E24-31FEB838B28D}" type="datetimeFigureOut">
              <a:rPr lang="ro-RO" smtClean="0"/>
              <a:t>02.10.2019</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5B5A28C8-FDDB-4ACB-858B-E115B1BD337D}" type="slidenum">
              <a:rPr lang="ro-RO" smtClean="0"/>
              <a:t>‹#›</a:t>
            </a:fld>
            <a:endParaRPr lang="ro-RO"/>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6EFF1-5076-4E02-8E24-31FEB838B28D}" type="datetimeFigureOut">
              <a:rPr lang="ro-RO" smtClean="0"/>
              <a:t>02.10.2019</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5B5A28C8-FDDB-4ACB-858B-E115B1BD337D}" type="slidenum">
              <a:rPr lang="ro-RO" smtClean="0"/>
              <a:t>‹#›</a:t>
            </a:fld>
            <a:endParaRPr lang="ro-RO"/>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o-RO" smtClean="0"/>
              <a:t>Clic pentru editare stil titlu</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C676EFF1-5076-4E02-8E24-31FEB838B28D}" type="datetimeFigureOut">
              <a:rPr lang="ro-RO" smtClean="0"/>
              <a:t>02.10.2019</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5B5A28C8-FDDB-4ACB-858B-E115B1BD337D}" type="slidenum">
              <a:rPr lang="ro-RO" smtClean="0"/>
              <a:t>‹#›</a:t>
            </a:fld>
            <a:endParaRPr lang="ro-RO"/>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o-RO" smtClean="0"/>
              <a:t>Clic pentru editare stil titlu</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C676EFF1-5076-4E02-8E24-31FEB838B28D}" type="datetimeFigureOut">
              <a:rPr lang="ro-RO" smtClean="0"/>
              <a:t>02.10.2019</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5B5A28C8-FDDB-4ACB-858B-E115B1BD337D}" type="slidenum">
              <a:rPr lang="ro-RO" smtClean="0"/>
              <a:t>‹#›</a:t>
            </a:fld>
            <a:endParaRPr lang="ro-RO"/>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o-RO" smtClean="0"/>
              <a:t>Clic pentru editare stil titlu</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676EFF1-5076-4E02-8E24-31FEB838B28D}" type="datetimeFigureOut">
              <a:rPr lang="ro-RO" smtClean="0"/>
              <a:t>02.10.2019</a:t>
            </a:fld>
            <a:endParaRPr lang="ro-RO"/>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o-RO"/>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5B5A28C8-FDDB-4ACB-858B-E115B1BD337D}" type="slidenum">
              <a:rPr lang="ro-RO" smtClean="0"/>
              <a:t>‹#›</a:t>
            </a:fld>
            <a:endParaRPr lang="ro-R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raftulcuidei.ro/wp-content/uploads/2016/06/Autorizate-de-sedere-a-unui-evreu-in-Cernauti-oferita-de-Traian-Popovici-sub-Antonescu.jp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ro.wikipedia.org/wiki/Fi%C8%99ier:TraianPopovici1.jpg" TargetMode="Externa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ro.wikipedia.org/wiki/Jude%C8%9Bul_Suceav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Yad_Vashem" TargetMode="External"/><Relationship Id="rId7" Type="http://schemas.openxmlformats.org/officeDocument/2006/relationships/image" Target="../media/image23.jpeg"/><Relationship Id="rId2" Type="http://schemas.openxmlformats.org/officeDocument/2006/relationships/hyperlink" Target="https://en.wikipedia.org/wiki/Israel" TargetMode="External"/><Relationship Id="rId1" Type="http://schemas.openxmlformats.org/officeDocument/2006/relationships/slideLayout" Target="../slideLayouts/slideLayout2.xml"/><Relationship Id="rId6" Type="http://schemas.openxmlformats.org/officeDocument/2006/relationships/hyperlink" Target="https://en.wikipedia.org/wiki/Holocaust" TargetMode="External"/><Relationship Id="rId5" Type="http://schemas.openxmlformats.org/officeDocument/2006/relationships/hyperlink" Target="https://en.wikipedia.org/wiki/Genocide" TargetMode="External"/><Relationship Id="rId4" Type="http://schemas.openxmlformats.org/officeDocument/2006/relationships/hyperlink" Target="https://en.wikipedia.org/wiki/Righteous_Among_the_Na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ro.wikipedia.org/wiki/Fi%C8%99ier:Cquote2.sv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ro.wikipedia.org/wiki/Fi%C8%99ier:Cquote2.sv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ro.wikipedia.org/wiki/Fi%C8%99ier:Cquote2.sv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Romanian_Army" TargetMode="External"/><Relationship Id="rId3" Type="http://schemas.openxmlformats.org/officeDocument/2006/relationships/hyperlink" Target="https://en.wikipedia.org/wiki/World_War_I" TargetMode="External"/><Relationship Id="rId7" Type="http://schemas.openxmlformats.org/officeDocument/2006/relationships/hyperlink" Target="https://en.wikipedia.org/wiki/Suceava"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en.wikipedia.org/wiki/Nicolae_Iorga" TargetMode="External"/><Relationship Id="rId5" Type="http://schemas.openxmlformats.org/officeDocument/2006/relationships/hyperlink" Target="https://en.wikipedia.org/wiki/Romania" TargetMode="External"/><Relationship Id="rId10" Type="http://schemas.openxmlformats.org/officeDocument/2006/relationships/hyperlink" Target="https://en.wikipedia.org/wiki/Soviet_occupation_of_Bessarabia_and_Northern_Bukovina" TargetMode="External"/><Relationship Id="rId4" Type="http://schemas.openxmlformats.org/officeDocument/2006/relationships/hyperlink" Target="https://en.wikipedia.org/wiki/Societatea_Academic%C4%83_Junimea" TargetMode="External"/><Relationship Id="rId9" Type="http://schemas.openxmlformats.org/officeDocument/2006/relationships/hyperlink" Target="https://en.wikipedia.org/wiki/Chi%C8%99in%C4%83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Ion_Antonescu"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en.wikipedia.org/wiki/Barbed_wire" TargetMode="External"/><Relationship Id="rId5" Type="http://schemas.openxmlformats.org/officeDocument/2006/relationships/hyperlink" Target="https://en.wikipedia.org/wiki/Ghetto" TargetMode="External"/><Relationship Id="rId4" Type="http://schemas.openxmlformats.org/officeDocument/2006/relationships/hyperlink" Target="https://en.wikipedia.org/wiki/Fascis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3"/>
          <p:cNvSpPr/>
          <p:nvPr/>
        </p:nvSpPr>
        <p:spPr>
          <a:xfrm>
            <a:off x="1969367" y="2060848"/>
            <a:ext cx="5205272" cy="923330"/>
          </a:xfrm>
          <a:prstGeom prst="rect">
            <a:avLst/>
          </a:prstGeom>
          <a:noFill/>
        </p:spPr>
        <p:txBody>
          <a:bodyPr wrap="none" lIns="91440" tIns="45720" rIns="91440" bIns="45720">
            <a:spAutoFit/>
          </a:bodyPr>
          <a:lstStyle/>
          <a:p>
            <a:pPr algn="ctr"/>
            <a:r>
              <a:rPr lang="ro-RO"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Traian Popovici</a:t>
            </a:r>
            <a:endParaRPr lang="ro-RO"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Dreptunghi 4"/>
          <p:cNvSpPr/>
          <p:nvPr/>
        </p:nvSpPr>
        <p:spPr>
          <a:xfrm>
            <a:off x="2597655" y="3814050"/>
            <a:ext cx="3946914" cy="1323439"/>
          </a:xfrm>
          <a:prstGeom prst="rect">
            <a:avLst/>
          </a:prstGeom>
          <a:noFill/>
        </p:spPr>
        <p:txBody>
          <a:bodyPr wrap="none" lIns="91440" tIns="45720" rIns="91440" bIns="45720">
            <a:spAutoFit/>
          </a:bodyPr>
          <a:lstStyle/>
          <a:p>
            <a:pPr algn="ctr"/>
            <a:r>
              <a:rPr lang="ro-RO"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a:t>
            </a:r>
            <a:r>
              <a:rPr lang="ro-RO"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warrior</a:t>
            </a:r>
            <a:r>
              <a:rPr lang="ro-RO"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ro-RO"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of </a:t>
            </a:r>
            <a:r>
              <a:rPr lang="ro-RO"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human</a:t>
            </a:r>
            <a:r>
              <a:rPr lang="ro-RO"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o-RO"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rights</a:t>
            </a:r>
            <a:endParaRPr lang="ro-RO"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Zack Hemsey - The Way (Instrumental).mp3">
            <a:hlinkClick r:id="" action="ppaction://media"/>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6"/>
          <a:stretch>
            <a:fillRect/>
          </a:stretch>
        </p:blipFill>
        <p:spPr>
          <a:xfrm>
            <a:off x="0" y="6858000"/>
            <a:ext cx="132928" cy="132928"/>
          </a:xfrm>
          <a:prstGeom prst="rect">
            <a:avLst/>
          </a:prstGeom>
        </p:spPr>
      </p:pic>
      <p:pic>
        <p:nvPicPr>
          <p:cNvPr id="3" name="Game of Thrones Season 6 OST - Light of the Seven (EP 10 Trial scen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flipH="1">
            <a:off x="-1908721" y="4869160"/>
            <a:ext cx="278573" cy="278573"/>
          </a:xfrm>
          <a:prstGeom prst="rect">
            <a:avLst/>
          </a:prstGeom>
        </p:spPr>
      </p:pic>
    </p:spTree>
    <p:extLst>
      <p:ext uri="{BB962C8B-B14F-4D97-AF65-F5344CB8AC3E}">
        <p14:creationId xmlns:p14="http://schemas.microsoft.com/office/powerpoint/2010/main" val="6420160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2"/>
                </p:tgtEl>
              </p:cMediaNode>
            </p:audio>
            <p:audio>
              <p:cMediaNode vol="80000" numSld="999">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ini pentru traian popovici"/>
          <p:cNvPicPr>
            <a:picLocks noChangeAspect="1" noChangeArrowheads="1"/>
          </p:cNvPicPr>
          <p:nvPr/>
        </p:nvPicPr>
        <p:blipFill rotWithShape="1">
          <a:blip r:embed="rId2">
            <a:extLst>
              <a:ext uri="{28A0092B-C50C-407E-A947-70E740481C1C}">
                <a14:useLocalDpi xmlns:a14="http://schemas.microsoft.com/office/drawing/2010/main" val="0"/>
              </a:ext>
            </a:extLst>
          </a:blip>
          <a:srcRect l="9106" r="7897"/>
          <a:stretch/>
        </p:blipFill>
        <p:spPr bwMode="auto">
          <a:xfrm>
            <a:off x="1621442" y="188640"/>
            <a:ext cx="6096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4" name="CasetăText 3"/>
          <p:cNvSpPr txBox="1"/>
          <p:nvPr/>
        </p:nvSpPr>
        <p:spPr>
          <a:xfrm>
            <a:off x="792318" y="3995678"/>
            <a:ext cx="7748344" cy="2862322"/>
          </a:xfrm>
          <a:prstGeom prst="rect">
            <a:avLst/>
          </a:prstGeom>
          <a:noFill/>
        </p:spPr>
        <p:txBody>
          <a:bodyPr wrap="square" rtlCol="0">
            <a:spAutoFit/>
          </a:bodyPr>
          <a:lstStyle/>
          <a:p>
            <a:pPr algn="ctr"/>
            <a:r>
              <a:rPr lang="en-US" dirty="0"/>
              <a:t>Tensions between the mayor and the governor become inevitable. The first, in the face of the inability to stop the expressions of anti-Jewish politics, </a:t>
            </a:r>
            <a:r>
              <a:rPr lang="en-US" dirty="0" err="1"/>
              <a:t>Traian</a:t>
            </a:r>
            <a:r>
              <a:rPr lang="en-US" dirty="0"/>
              <a:t> resigns. The request is rejected because "I do not have, sir, with whom to replace you".</a:t>
            </a:r>
          </a:p>
          <a:p>
            <a:pPr algn="ctr"/>
            <a:r>
              <a:rPr lang="en-US" dirty="0"/>
              <a:t>The Jews become "the people of Trajan."</a:t>
            </a:r>
          </a:p>
          <a:p>
            <a:pPr algn="ctr"/>
            <a:r>
              <a:rPr lang="en-US" dirty="0"/>
              <a:t>It is the project of the ghetto that </a:t>
            </a:r>
            <a:r>
              <a:rPr lang="en-US" dirty="0" err="1"/>
              <a:t>Traian</a:t>
            </a:r>
            <a:r>
              <a:rPr lang="en-US" dirty="0"/>
              <a:t> </a:t>
            </a:r>
            <a:r>
              <a:rPr lang="en-US" dirty="0" err="1"/>
              <a:t>Popovici</a:t>
            </a:r>
            <a:r>
              <a:rPr lang="en-US" dirty="0"/>
              <a:t> accepts, offering his own variant for his organization, being aware that, in the new context, following the German pressures, the major evil of the summer had become, at the end of September, the compromise solution. For the deportation to </a:t>
            </a:r>
            <a:r>
              <a:rPr lang="en-US" dirty="0" err="1"/>
              <a:t>Transnistria</a:t>
            </a:r>
            <a:r>
              <a:rPr lang="en-US" dirty="0"/>
              <a:t> was to be implemented.</a:t>
            </a:r>
            <a:endParaRPr lang="ro-RO" dirty="0"/>
          </a:p>
        </p:txBody>
      </p:sp>
    </p:spTree>
    <p:extLst>
      <p:ext uri="{BB962C8B-B14F-4D97-AF65-F5344CB8AC3E}">
        <p14:creationId xmlns:p14="http://schemas.microsoft.com/office/powerpoint/2010/main" val="2145024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1403648" y="2348880"/>
            <a:ext cx="6408712" cy="3139321"/>
          </a:xfrm>
          <a:prstGeom prst="rect">
            <a:avLst/>
          </a:prstGeom>
          <a:noFill/>
        </p:spPr>
        <p:txBody>
          <a:bodyPr wrap="square" rtlCol="0">
            <a:spAutoFit/>
          </a:bodyPr>
          <a:lstStyle/>
          <a:p>
            <a:pPr algn="ctr" fontAlgn="base"/>
            <a:r>
              <a:rPr lang="en-US" dirty="0"/>
              <a:t>October 10, 1941. The governor requests the mayor of Chernivtsi to cooperate in order to prepare for deportation. The indignation, the evocation of past mistakes, the appeal to the verdict of posterity break out of the orders received from Bucharest.</a:t>
            </a:r>
          </a:p>
          <a:p>
            <a:pPr algn="ctr" fontAlgn="base"/>
            <a:endParaRPr lang="en-US" dirty="0"/>
          </a:p>
          <a:p>
            <a:pPr algn="ctr" fontAlgn="base"/>
            <a:r>
              <a:rPr lang="en-US" dirty="0"/>
              <a:t>The only way to help the citizens was to provide food, by bringing them to the ghetto, which was to be occupied by 50,000 people, although the available space was enough for 10,000. Barbed wire, wooden gates, military guard. A crate in which hygiene conditions are lamentable.</a:t>
            </a:r>
            <a:endParaRPr lang="ro-RO" dirty="0"/>
          </a:p>
        </p:txBody>
      </p:sp>
    </p:spTree>
    <p:extLst>
      <p:ext uri="{BB962C8B-B14F-4D97-AF65-F5344CB8AC3E}">
        <p14:creationId xmlns:p14="http://schemas.microsoft.com/office/powerpoint/2010/main" val="3908498382"/>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descr="Autorizate de sedere a unui evreu in Cernauti oferita de Traian Popovici sub Antonescu">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164401"/>
            <a:ext cx="6770923" cy="4248472"/>
          </a:xfrm>
          <a:prstGeom prst="rect">
            <a:avLst/>
          </a:prstGeom>
          <a:noFill/>
          <a:ln>
            <a:noFill/>
          </a:ln>
        </p:spPr>
      </p:pic>
      <p:sp>
        <p:nvSpPr>
          <p:cNvPr id="5" name="Titlu 2"/>
          <p:cNvSpPr>
            <a:spLocks noGrp="1"/>
          </p:cNvSpPr>
          <p:nvPr>
            <p:ph type="title"/>
          </p:nvPr>
        </p:nvSpPr>
        <p:spPr>
          <a:xfrm>
            <a:off x="688490" y="570156"/>
            <a:ext cx="7756263" cy="1054250"/>
          </a:xfrm>
        </p:spPr>
        <p:txBody>
          <a:bodyPr/>
          <a:lstStyle/>
          <a:p>
            <a:r>
              <a:rPr lang="en-US" sz="3600" dirty="0"/>
              <a:t>Authorization for a Jewish residence in </a:t>
            </a:r>
            <a:r>
              <a:rPr lang="en-US" sz="3600" dirty="0" err="1"/>
              <a:t>Cernăuți</a:t>
            </a:r>
            <a:r>
              <a:rPr lang="en-US" sz="3600" dirty="0"/>
              <a:t>, offered by </a:t>
            </a:r>
            <a:r>
              <a:rPr lang="en-US" sz="3600" dirty="0" err="1"/>
              <a:t>Popovici</a:t>
            </a:r>
            <a:endParaRPr lang="ro-RO" sz="3600" dirty="0"/>
          </a:p>
        </p:txBody>
      </p:sp>
    </p:spTree>
    <p:extLst>
      <p:ext uri="{BB962C8B-B14F-4D97-AF65-F5344CB8AC3E}">
        <p14:creationId xmlns:p14="http://schemas.microsoft.com/office/powerpoint/2010/main" val="143073620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p:nvPr>
        </p:nvSpPr>
        <p:spPr>
          <a:xfrm>
            <a:off x="683568" y="620688"/>
            <a:ext cx="7756263" cy="1054250"/>
          </a:xfrm>
        </p:spPr>
        <p:txBody>
          <a:bodyPr/>
          <a:lstStyle/>
          <a:p>
            <a:r>
              <a:rPr lang="ro-RO" sz="3600" b="1" dirty="0" smtClean="0"/>
              <a:t>I</a:t>
            </a:r>
            <a:r>
              <a:rPr lang="en-US" sz="3600" b="1" dirty="0" err="1" smtClean="0"/>
              <a:t>ntervention</a:t>
            </a:r>
            <a:r>
              <a:rPr lang="en-US" sz="3600" b="1" dirty="0" smtClean="0"/>
              <a:t> </a:t>
            </a:r>
            <a:r>
              <a:rPr lang="en-US" sz="3600" b="1" dirty="0"/>
              <a:t>for the partial rescue of Jews from deportations</a:t>
            </a:r>
            <a:endParaRPr lang="ro-RO" dirty="0"/>
          </a:p>
        </p:txBody>
      </p:sp>
      <p:sp>
        <p:nvSpPr>
          <p:cNvPr id="2" name="CasetăText 1"/>
          <p:cNvSpPr txBox="1"/>
          <p:nvPr/>
        </p:nvSpPr>
        <p:spPr>
          <a:xfrm>
            <a:off x="323528" y="2056686"/>
            <a:ext cx="5407202" cy="4524315"/>
          </a:xfrm>
          <a:prstGeom prst="rect">
            <a:avLst/>
          </a:prstGeom>
          <a:noFill/>
        </p:spPr>
        <p:txBody>
          <a:bodyPr wrap="square" rtlCol="0">
            <a:spAutoFit/>
          </a:bodyPr>
          <a:lstStyle/>
          <a:p>
            <a:pPr algn="ctr"/>
            <a:r>
              <a:rPr lang="en-US" dirty="0"/>
              <a:t>At a special conference with all the provincial authorities convened by the governor on the morning of October 12, 1941, Mayor </a:t>
            </a:r>
            <a:r>
              <a:rPr lang="en-US" dirty="0" err="1"/>
              <a:t>Popovici</a:t>
            </a:r>
            <a:r>
              <a:rPr lang="en-US" dirty="0"/>
              <a:t> argued that in the situation of deportation of all Jews from the city, the war production of </a:t>
            </a:r>
            <a:r>
              <a:rPr lang="en-US" dirty="0" err="1"/>
              <a:t>Cernăuţi</a:t>
            </a:r>
            <a:r>
              <a:rPr lang="en-US" dirty="0"/>
              <a:t> would be severely affected.</a:t>
            </a:r>
          </a:p>
          <a:p>
            <a:pPr algn="ctr"/>
            <a:r>
              <a:rPr lang="en-US" dirty="0"/>
              <a:t>He demanded that the baptized Jews, intellectuals, </a:t>
            </a:r>
            <a:r>
              <a:rPr lang="en-US" dirty="0" err="1"/>
              <a:t>artmen</a:t>
            </a:r>
            <a:r>
              <a:rPr lang="en-US" dirty="0"/>
              <a:t>, those who served the Romanian state, pensioners, army officers, invalids, industry specialists, doctors, engineers, architects and the judiciary </a:t>
            </a:r>
            <a:r>
              <a:rPr lang="ro-RO" dirty="0" err="1" smtClean="0"/>
              <a:t>to</a:t>
            </a:r>
            <a:r>
              <a:rPr lang="ro-RO" dirty="0" smtClean="0"/>
              <a:t> </a:t>
            </a:r>
            <a:r>
              <a:rPr lang="en-US" dirty="0" smtClean="0"/>
              <a:t>be ex</a:t>
            </a:r>
            <a:r>
              <a:rPr lang="ro-RO" dirty="0" smtClean="0"/>
              <a:t>ce</a:t>
            </a:r>
            <a:r>
              <a:rPr lang="en-US" dirty="0" err="1" smtClean="0"/>
              <a:t>pted</a:t>
            </a:r>
            <a:r>
              <a:rPr lang="en-US" dirty="0" smtClean="0"/>
              <a:t> </a:t>
            </a:r>
            <a:r>
              <a:rPr lang="en-US" dirty="0"/>
              <a:t>from deportation.</a:t>
            </a:r>
          </a:p>
          <a:p>
            <a:pPr algn="ctr"/>
            <a:r>
              <a:rPr lang="en-US" dirty="0"/>
              <a:t>The governor accepted that 100-120 Jews should be </a:t>
            </a:r>
            <a:r>
              <a:rPr lang="en-US" dirty="0" smtClean="0"/>
              <a:t>ex</a:t>
            </a:r>
            <a:r>
              <a:rPr lang="ro-RO" dirty="0" smtClean="0"/>
              <a:t>ce</a:t>
            </a:r>
            <a:r>
              <a:rPr lang="en-US" dirty="0" err="1" smtClean="0"/>
              <a:t>pted</a:t>
            </a:r>
            <a:r>
              <a:rPr lang="en-US" dirty="0"/>
              <a:t>. Dissatisfied, </a:t>
            </a:r>
            <a:r>
              <a:rPr lang="en-US" dirty="0" err="1"/>
              <a:t>Traian</a:t>
            </a:r>
            <a:r>
              <a:rPr lang="en-US" dirty="0"/>
              <a:t> </a:t>
            </a:r>
            <a:r>
              <a:rPr lang="en-US" dirty="0" err="1"/>
              <a:t>Popovici</a:t>
            </a:r>
            <a:r>
              <a:rPr lang="en-US" dirty="0"/>
              <a:t> tried to influence </a:t>
            </a:r>
            <a:r>
              <a:rPr lang="en-US" dirty="0" err="1"/>
              <a:t>Antonescu</a:t>
            </a:r>
            <a:r>
              <a:rPr lang="en-US" dirty="0"/>
              <a:t> himself, demanding a postponement until substitutes were found for them.</a:t>
            </a:r>
            <a:endParaRPr lang="ro-RO" dirty="0"/>
          </a:p>
        </p:txBody>
      </p:sp>
      <p:pic>
        <p:nvPicPr>
          <p:cNvPr id="1026" name="Picture 2" descr="Imagini pentru traian popovici"/>
          <p:cNvPicPr>
            <a:picLocks noChangeAspect="1" noChangeArrowheads="1"/>
          </p:cNvPicPr>
          <p:nvPr/>
        </p:nvPicPr>
        <p:blipFill rotWithShape="1">
          <a:blip r:embed="rId2">
            <a:extLst>
              <a:ext uri="{28A0092B-C50C-407E-A947-70E740481C1C}">
                <a14:useLocalDpi xmlns:a14="http://schemas.microsoft.com/office/drawing/2010/main" val="0"/>
              </a:ext>
            </a:extLst>
          </a:blip>
          <a:srcRect l="46994"/>
          <a:stretch/>
        </p:blipFill>
        <p:spPr bwMode="auto">
          <a:xfrm>
            <a:off x="5730730" y="2204864"/>
            <a:ext cx="3261533" cy="3848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1088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5796136" y="2507801"/>
            <a:ext cx="3024336" cy="3416320"/>
          </a:xfrm>
          <a:prstGeom prst="rect">
            <a:avLst/>
          </a:prstGeom>
          <a:noFill/>
        </p:spPr>
        <p:txBody>
          <a:bodyPr wrap="square" rtlCol="0">
            <a:spAutoFit/>
          </a:bodyPr>
          <a:lstStyle/>
          <a:p>
            <a:pPr algn="ctr"/>
            <a:r>
              <a:rPr lang="en-US" dirty="0"/>
              <a:t>On 3 days from the conference, Marshal </a:t>
            </a:r>
            <a:r>
              <a:rPr lang="en-US" dirty="0" err="1"/>
              <a:t>Antonescu</a:t>
            </a:r>
            <a:r>
              <a:rPr lang="en-US" dirty="0"/>
              <a:t>, consented to an exemption of up to 20,000 souls from the evacuation, through a telephone conversation with the governor, which ordered the deportation to be stopped for a period of 4 days for drawing up their lists.</a:t>
            </a:r>
            <a:endParaRPr lang="ro-RO" dirty="0"/>
          </a:p>
        </p:txBody>
      </p:sp>
      <p:pic>
        <p:nvPicPr>
          <p:cNvPr id="2050" name="Picture 2" descr="Imagini pentru ion antones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36020"/>
            <a:ext cx="5238750" cy="3476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ini pentru paper gif transparen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1016" y="404664"/>
            <a:ext cx="231457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4151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395536" y="2204864"/>
            <a:ext cx="8208912" cy="2031325"/>
          </a:xfrm>
          <a:prstGeom prst="rect">
            <a:avLst/>
          </a:prstGeom>
          <a:noFill/>
        </p:spPr>
        <p:txBody>
          <a:bodyPr wrap="square" rtlCol="0">
            <a:spAutoFit/>
          </a:bodyPr>
          <a:lstStyle/>
          <a:p>
            <a:pPr algn="ctr"/>
            <a:r>
              <a:rPr lang="en-US" dirty="0" smtClean="0"/>
              <a:t>Based on 179 lists, called "</a:t>
            </a:r>
            <a:r>
              <a:rPr lang="en-US" dirty="0" err="1" smtClean="0"/>
              <a:t>Calotescu</a:t>
            </a:r>
            <a:r>
              <a:rPr lang="en-US" dirty="0" smtClean="0"/>
              <a:t> authorizations", 5619 heads of household, totaling 16,569 persons from the </a:t>
            </a:r>
            <a:r>
              <a:rPr lang="en-US" dirty="0" err="1" smtClean="0"/>
              <a:t>Cernăuți</a:t>
            </a:r>
            <a:r>
              <a:rPr lang="en-US" dirty="0" smtClean="0"/>
              <a:t> ghetto were saved from deportation. Another 3120 Jews received "</a:t>
            </a:r>
            <a:r>
              <a:rPr lang="en-US" dirty="0" err="1" smtClean="0"/>
              <a:t>Popovici</a:t>
            </a:r>
            <a:r>
              <a:rPr lang="en-US" dirty="0" smtClean="0"/>
              <a:t> authorizations", which allowed them to return to their homes after they were forced before moving to the ghetto.</a:t>
            </a:r>
          </a:p>
          <a:p>
            <a:pPr algn="ctr"/>
            <a:r>
              <a:rPr lang="en-US" dirty="0" smtClean="0"/>
              <a:t>In the following weeks until the cessation of November 15, 1941, 30,000 Jews out of the 50,000 who lived in </a:t>
            </a:r>
            <a:r>
              <a:rPr lang="en-US" dirty="0" err="1" smtClean="0"/>
              <a:t>Cernăuți</a:t>
            </a:r>
            <a:r>
              <a:rPr lang="en-US" dirty="0" smtClean="0"/>
              <a:t> were deported. Later in July 1942, another 4100 Jews were deported.</a:t>
            </a:r>
            <a:endParaRPr lang="en-US" dirty="0"/>
          </a:p>
        </p:txBody>
      </p:sp>
      <p:sp>
        <p:nvSpPr>
          <p:cNvPr id="3" name="CasetăText 2"/>
          <p:cNvSpPr txBox="1"/>
          <p:nvPr/>
        </p:nvSpPr>
        <p:spPr>
          <a:xfrm>
            <a:off x="395536" y="4243239"/>
            <a:ext cx="8208912" cy="2308324"/>
          </a:xfrm>
          <a:prstGeom prst="rect">
            <a:avLst/>
          </a:prstGeom>
          <a:noFill/>
        </p:spPr>
        <p:txBody>
          <a:bodyPr wrap="square" rtlCol="0">
            <a:spAutoFit/>
          </a:bodyPr>
          <a:lstStyle/>
          <a:p>
            <a:pPr algn="ctr"/>
            <a:r>
              <a:rPr lang="en-US" dirty="0"/>
              <a:t>While people from </a:t>
            </a:r>
            <a:r>
              <a:rPr lang="en-US" dirty="0" err="1"/>
              <a:t>Calotescu's</a:t>
            </a:r>
            <a:r>
              <a:rPr lang="en-US" dirty="0"/>
              <a:t> entourage, other relatives were passing on the back of the permits in exchange for large sums of money (according to a report of the Security), </a:t>
            </a:r>
            <a:r>
              <a:rPr lang="en-US" dirty="0" err="1"/>
              <a:t>Popovici</a:t>
            </a:r>
            <a:r>
              <a:rPr lang="en-US" dirty="0"/>
              <a:t> created a new category of exempted, without any payment and exceeding </a:t>
            </a:r>
            <a:r>
              <a:rPr lang="ro-RO" dirty="0" err="1"/>
              <a:t>its</a:t>
            </a:r>
            <a:r>
              <a:rPr lang="ro-RO" dirty="0"/>
              <a:t> </a:t>
            </a:r>
            <a:r>
              <a:rPr lang="en-US" dirty="0"/>
              <a:t>empowerment, adding "Valid also for ..." with the mention of the degree of </a:t>
            </a:r>
            <a:r>
              <a:rPr lang="ro-RO" dirty="0" err="1"/>
              <a:t>relation</a:t>
            </a:r>
            <a:r>
              <a:rPr lang="en-US" dirty="0"/>
              <a:t>, his signature and the town hall stamp on the back of some authorizations. This action saved several hundred others from deportation. On the other hand, "many specialists who did not have any" links "remained off the list".</a:t>
            </a:r>
            <a:endParaRPr lang="ro-RO" dirty="0"/>
          </a:p>
        </p:txBody>
      </p:sp>
    </p:spTree>
    <p:extLst>
      <p:ext uri="{BB962C8B-B14F-4D97-AF65-F5344CB8AC3E}">
        <p14:creationId xmlns:p14="http://schemas.microsoft.com/office/powerpoint/2010/main" val="26504043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tăText 6"/>
          <p:cNvSpPr txBox="1"/>
          <p:nvPr/>
        </p:nvSpPr>
        <p:spPr>
          <a:xfrm>
            <a:off x="1268016" y="1840609"/>
            <a:ext cx="6840760" cy="369332"/>
          </a:xfrm>
          <a:prstGeom prst="rect">
            <a:avLst/>
          </a:prstGeom>
          <a:solidFill>
            <a:schemeClr val="accent4">
              <a:lumMod val="20000"/>
              <a:lumOff val="80000"/>
            </a:schemeClr>
          </a:solidFill>
        </p:spPr>
        <p:txBody>
          <a:bodyPr wrap="square" rtlCol="0">
            <a:spAutoFit/>
          </a:bodyPr>
          <a:lstStyle/>
          <a:p>
            <a:endParaRPr lang="ro-RO" dirty="0"/>
          </a:p>
        </p:txBody>
      </p:sp>
      <p:sp>
        <p:nvSpPr>
          <p:cNvPr id="5" name="CasetăText 4"/>
          <p:cNvSpPr txBox="1"/>
          <p:nvPr/>
        </p:nvSpPr>
        <p:spPr>
          <a:xfrm>
            <a:off x="1115616" y="1688209"/>
            <a:ext cx="6840760" cy="369332"/>
          </a:xfrm>
          <a:prstGeom prst="rect">
            <a:avLst/>
          </a:prstGeom>
          <a:solidFill>
            <a:schemeClr val="accent4">
              <a:lumMod val="20000"/>
              <a:lumOff val="80000"/>
            </a:schemeClr>
          </a:solidFill>
        </p:spPr>
        <p:txBody>
          <a:bodyPr wrap="square" rtlCol="0">
            <a:spAutoFit/>
          </a:bodyPr>
          <a:lstStyle/>
          <a:p>
            <a:endParaRPr lang="ro-RO" dirty="0"/>
          </a:p>
        </p:txBody>
      </p:sp>
      <p:pic>
        <p:nvPicPr>
          <p:cNvPr id="3074" name="Picture 2" descr="Imagini pentru traian popovi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4485">
            <a:off x="786598" y="271651"/>
            <a:ext cx="4616199" cy="6351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tăText 5"/>
          <p:cNvSpPr txBox="1"/>
          <p:nvPr/>
        </p:nvSpPr>
        <p:spPr>
          <a:xfrm>
            <a:off x="6084168" y="2477961"/>
            <a:ext cx="2502278" cy="1938992"/>
          </a:xfrm>
          <a:prstGeom prst="rect">
            <a:avLst/>
          </a:prstGeom>
          <a:noFill/>
        </p:spPr>
        <p:txBody>
          <a:bodyPr wrap="square" rtlCol="0">
            <a:spAutoFit/>
          </a:bodyPr>
          <a:lstStyle/>
          <a:p>
            <a:pPr algn="ctr"/>
            <a:r>
              <a:rPr lang="en-US" sz="2400" dirty="0">
                <a:solidFill>
                  <a:schemeClr val="tx2">
                    <a:lumMod val="75000"/>
                  </a:schemeClr>
                </a:solidFill>
              </a:rPr>
              <a:t>Permit for the exemption from deportation, </a:t>
            </a:r>
            <a:endParaRPr lang="ro-RO" sz="2400" dirty="0" smtClean="0">
              <a:solidFill>
                <a:schemeClr val="tx2">
                  <a:lumMod val="75000"/>
                </a:schemeClr>
              </a:solidFill>
            </a:endParaRPr>
          </a:p>
          <a:p>
            <a:pPr algn="ctr"/>
            <a:r>
              <a:rPr lang="en-US" sz="2400" dirty="0" smtClean="0">
                <a:solidFill>
                  <a:schemeClr val="tx2">
                    <a:lumMod val="75000"/>
                  </a:schemeClr>
                </a:solidFill>
              </a:rPr>
              <a:t>signed </a:t>
            </a:r>
            <a:r>
              <a:rPr lang="en-US" sz="2400" dirty="0">
                <a:solidFill>
                  <a:schemeClr val="tx2">
                    <a:lumMod val="75000"/>
                  </a:schemeClr>
                </a:solidFill>
              </a:rPr>
              <a:t>by Mayor </a:t>
            </a:r>
            <a:r>
              <a:rPr lang="en-US" sz="2400" dirty="0" err="1">
                <a:solidFill>
                  <a:schemeClr val="tx2">
                    <a:lumMod val="75000"/>
                  </a:schemeClr>
                </a:solidFill>
              </a:rPr>
              <a:t>Traian</a:t>
            </a:r>
            <a:r>
              <a:rPr lang="en-US" sz="2400" dirty="0">
                <a:solidFill>
                  <a:schemeClr val="tx2">
                    <a:lumMod val="75000"/>
                  </a:schemeClr>
                </a:solidFill>
              </a:rPr>
              <a:t> </a:t>
            </a:r>
            <a:r>
              <a:rPr lang="en-US" sz="2400" dirty="0" err="1" smtClean="0">
                <a:solidFill>
                  <a:schemeClr val="tx2">
                    <a:lumMod val="75000"/>
                  </a:schemeClr>
                </a:solidFill>
              </a:rPr>
              <a:t>Popovici</a:t>
            </a:r>
            <a:r>
              <a:rPr lang="ro-RO" sz="2400" dirty="0" smtClean="0">
                <a:solidFill>
                  <a:schemeClr val="tx2">
                    <a:lumMod val="75000"/>
                  </a:schemeClr>
                </a:solidFill>
              </a:rPr>
              <a:t>.</a:t>
            </a:r>
            <a:endParaRPr lang="ro-RO" sz="2400" dirty="0">
              <a:solidFill>
                <a:schemeClr val="tx2">
                  <a:lumMod val="75000"/>
                </a:schemeClr>
              </a:solidFill>
            </a:endParaRPr>
          </a:p>
        </p:txBody>
      </p:sp>
      <p:pic>
        <p:nvPicPr>
          <p:cNvPr id="3076" name="Picture 4" descr="Imagini pentru Dimitrie Gales primar"/>
          <p:cNvPicPr>
            <a:picLocks noChangeAspect="1" noChangeArrowheads="1"/>
          </p:cNvPicPr>
          <p:nvPr/>
        </p:nvPicPr>
        <p:blipFill rotWithShape="1">
          <a:blip r:embed="rId3">
            <a:extLst>
              <a:ext uri="{28A0092B-C50C-407E-A947-70E740481C1C}">
                <a14:useLocalDpi xmlns:a14="http://schemas.microsoft.com/office/drawing/2010/main" val="0"/>
              </a:ext>
            </a:extLst>
          </a:blip>
          <a:srcRect b="18376"/>
          <a:stretch/>
        </p:blipFill>
        <p:spPr bwMode="auto">
          <a:xfrm>
            <a:off x="956334" y="617158"/>
            <a:ext cx="4276725" cy="5729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8676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539552" y="2204864"/>
            <a:ext cx="4176464" cy="3970318"/>
          </a:xfrm>
          <a:prstGeom prst="rect">
            <a:avLst/>
          </a:prstGeom>
          <a:noFill/>
        </p:spPr>
        <p:txBody>
          <a:bodyPr wrap="square" rtlCol="0">
            <a:spAutoFit/>
          </a:bodyPr>
          <a:lstStyle/>
          <a:p>
            <a:pPr algn="ctr"/>
            <a:r>
              <a:rPr lang="en-US" dirty="0" err="1"/>
              <a:t>Traian</a:t>
            </a:r>
            <a:r>
              <a:rPr lang="en-US" dirty="0"/>
              <a:t> </a:t>
            </a:r>
            <a:r>
              <a:rPr lang="en-US" dirty="0" err="1"/>
              <a:t>Popovici</a:t>
            </a:r>
            <a:r>
              <a:rPr lang="en-US" dirty="0"/>
              <a:t> was released from the position of mayor on December 18, 1941, being replaced by </a:t>
            </a:r>
            <a:r>
              <a:rPr lang="en-US" dirty="0" err="1"/>
              <a:t>Dimitrie</a:t>
            </a:r>
            <a:r>
              <a:rPr lang="en-US" dirty="0"/>
              <a:t> </a:t>
            </a:r>
            <a:r>
              <a:rPr lang="en-US" dirty="0" err="1"/>
              <a:t>Galeș</a:t>
            </a:r>
            <a:r>
              <a:rPr lang="en-US" dirty="0"/>
              <a:t>, first president of the Court of </a:t>
            </a:r>
            <a:r>
              <a:rPr lang="en-US" dirty="0" err="1"/>
              <a:t>Cernăuţi</a:t>
            </a:r>
            <a:r>
              <a:rPr lang="en-US" dirty="0"/>
              <a:t>. The new mayor resumed deportations to </a:t>
            </a:r>
            <a:r>
              <a:rPr lang="en-US" dirty="0" err="1"/>
              <a:t>Transnistria</a:t>
            </a:r>
            <a:r>
              <a:rPr lang="en-US" dirty="0"/>
              <a:t> </a:t>
            </a:r>
            <a:r>
              <a:rPr lang="en-US" dirty="0" smtClean="0"/>
              <a:t>after</a:t>
            </a:r>
            <a:r>
              <a:rPr lang="ro-RO" dirty="0" smtClean="0"/>
              <a:t> </a:t>
            </a:r>
            <a:r>
              <a:rPr lang="en-US" dirty="0" smtClean="0"/>
              <a:t>five </a:t>
            </a:r>
            <a:r>
              <a:rPr lang="en-US" dirty="0"/>
              <a:t>thousand Jews who had been initially rescued by </a:t>
            </a:r>
            <a:r>
              <a:rPr lang="en-US" dirty="0" err="1"/>
              <a:t>Popovici</a:t>
            </a:r>
            <a:r>
              <a:rPr lang="en-US" dirty="0"/>
              <a:t> died.</a:t>
            </a:r>
          </a:p>
          <a:p>
            <a:pPr algn="ctr"/>
            <a:r>
              <a:rPr lang="en-US" dirty="0"/>
              <a:t>A 1942 investigation that investigated the selection of Jewish specialists following the whistleblower denunciations found </a:t>
            </a:r>
            <a:r>
              <a:rPr lang="en-US" dirty="0" err="1"/>
              <a:t>Popovici</a:t>
            </a:r>
            <a:r>
              <a:rPr lang="en-US" dirty="0"/>
              <a:t> guilty of issuing certificates that allowed Jews to avoid deportation.</a:t>
            </a:r>
            <a:endParaRPr lang="ro-RO" dirty="0"/>
          </a:p>
        </p:txBody>
      </p:sp>
      <p:pic>
        <p:nvPicPr>
          <p:cNvPr id="4098" name="Picture 2" descr="Imagini pentru cernauti in 1903"/>
          <p:cNvPicPr>
            <a:picLocks noChangeAspect="1" noChangeArrowheads="1"/>
          </p:cNvPicPr>
          <p:nvPr/>
        </p:nvPicPr>
        <p:blipFill rotWithShape="1">
          <a:blip r:embed="rId2">
            <a:extLst>
              <a:ext uri="{28A0092B-C50C-407E-A947-70E740481C1C}">
                <a14:useLocalDpi xmlns:a14="http://schemas.microsoft.com/office/drawing/2010/main" val="0"/>
              </a:ext>
            </a:extLst>
          </a:blip>
          <a:srcRect l="-56" t="17179" r="56" b="16753"/>
          <a:stretch/>
        </p:blipFill>
        <p:spPr bwMode="auto">
          <a:xfrm rot="5840593">
            <a:off x="4501902" y="1294604"/>
            <a:ext cx="4629611" cy="305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316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p:nvPr>
        </p:nvSpPr>
        <p:spPr/>
        <p:txBody>
          <a:bodyPr/>
          <a:lstStyle/>
          <a:p>
            <a:r>
              <a:rPr lang="ro-RO" dirty="0" err="1" smtClean="0"/>
              <a:t>After</a:t>
            </a:r>
            <a:r>
              <a:rPr lang="ro-RO" dirty="0" smtClean="0"/>
              <a:t> </a:t>
            </a:r>
            <a:r>
              <a:rPr lang="ro-RO" dirty="0" err="1" smtClean="0"/>
              <a:t>war</a:t>
            </a:r>
            <a:endParaRPr lang="ro-RO" dirty="0"/>
          </a:p>
        </p:txBody>
      </p:sp>
      <p:sp>
        <p:nvSpPr>
          <p:cNvPr id="4" name="CasetăText 3"/>
          <p:cNvSpPr txBox="1"/>
          <p:nvPr/>
        </p:nvSpPr>
        <p:spPr>
          <a:xfrm>
            <a:off x="3667081" y="2132332"/>
            <a:ext cx="5369415" cy="4770537"/>
          </a:xfrm>
          <a:prstGeom prst="rect">
            <a:avLst/>
          </a:prstGeom>
          <a:noFill/>
        </p:spPr>
        <p:txBody>
          <a:bodyPr wrap="square" rtlCol="0">
            <a:spAutoFit/>
          </a:bodyPr>
          <a:lstStyle/>
          <a:p>
            <a:pPr algn="ctr"/>
            <a:r>
              <a:rPr lang="en-US" sz="1600" dirty="0"/>
              <a:t>After the war, </a:t>
            </a:r>
            <a:r>
              <a:rPr lang="en-US" sz="1600" dirty="0" err="1"/>
              <a:t>Traian</a:t>
            </a:r>
            <a:r>
              <a:rPr lang="en-US" sz="1600" dirty="0"/>
              <a:t> </a:t>
            </a:r>
            <a:r>
              <a:rPr lang="en-US" sz="1600" dirty="0" err="1"/>
              <a:t>Popovici</a:t>
            </a:r>
            <a:r>
              <a:rPr lang="en-US" sz="1600" dirty="0"/>
              <a:t> published the book </a:t>
            </a:r>
            <a:r>
              <a:rPr lang="ro-RO" sz="1600" i="1" dirty="0" smtClean="0"/>
              <a:t>Spovedania (The </a:t>
            </a:r>
            <a:r>
              <a:rPr lang="ro-RO" sz="1600" i="1" dirty="0" err="1" smtClean="0"/>
              <a:t>Confession</a:t>
            </a:r>
            <a:r>
              <a:rPr lang="ro-RO" sz="1600" i="1" dirty="0" smtClean="0"/>
              <a:t>)</a:t>
            </a:r>
            <a:r>
              <a:rPr lang="ro-RO" sz="1600" dirty="0" smtClean="0"/>
              <a:t>, </a:t>
            </a:r>
            <a:r>
              <a:rPr lang="ro-RO" sz="1600" dirty="0" err="1" smtClean="0"/>
              <a:t>also</a:t>
            </a:r>
            <a:r>
              <a:rPr lang="ro-RO" sz="1600" dirty="0" smtClean="0"/>
              <a:t> </a:t>
            </a:r>
            <a:r>
              <a:rPr lang="ro-RO" sz="1600" dirty="0" err="1" smtClean="0"/>
              <a:t>known</a:t>
            </a:r>
            <a:r>
              <a:rPr lang="ro-RO" sz="1600" dirty="0" smtClean="0"/>
              <a:t> </a:t>
            </a:r>
            <a:r>
              <a:rPr lang="ro-RO" sz="1600" dirty="0" err="1" smtClean="0"/>
              <a:t>under</a:t>
            </a:r>
            <a:r>
              <a:rPr lang="ro-RO" sz="1600" dirty="0" smtClean="0"/>
              <a:t> </a:t>
            </a:r>
            <a:r>
              <a:rPr lang="ro-RO" sz="1600" dirty="0" err="1" smtClean="0"/>
              <a:t>the</a:t>
            </a:r>
            <a:r>
              <a:rPr lang="ro-RO" sz="1600" dirty="0" smtClean="0"/>
              <a:t> </a:t>
            </a:r>
            <a:r>
              <a:rPr lang="ro-RO" sz="1600" dirty="0" err="1" smtClean="0"/>
              <a:t>name</a:t>
            </a:r>
            <a:r>
              <a:rPr lang="ro-RO" sz="1600" dirty="0"/>
              <a:t> </a:t>
            </a:r>
            <a:r>
              <a:rPr lang="ro-RO" sz="1600" i="1" dirty="0"/>
              <a:t>Spovedania unei </a:t>
            </a:r>
            <a:r>
              <a:rPr lang="ro-RO" sz="1600" i="1" dirty="0" smtClean="0"/>
              <a:t>conștiințe (The </a:t>
            </a:r>
            <a:r>
              <a:rPr lang="ro-RO" sz="1600" i="1" dirty="0" err="1" smtClean="0"/>
              <a:t>confession</a:t>
            </a:r>
            <a:r>
              <a:rPr lang="ro-RO" sz="1600" i="1" dirty="0" smtClean="0"/>
              <a:t> of a </a:t>
            </a:r>
            <a:r>
              <a:rPr lang="ro-RO" sz="1600" i="1" dirty="0" err="1" smtClean="0"/>
              <a:t>conscience</a:t>
            </a:r>
            <a:r>
              <a:rPr lang="ro-RO" sz="1600" i="1" dirty="0" smtClean="0"/>
              <a:t>)</a:t>
            </a:r>
            <a:r>
              <a:rPr lang="ro-RO" sz="1600" dirty="0" smtClean="0"/>
              <a:t>, </a:t>
            </a:r>
            <a:r>
              <a:rPr lang="en-US" sz="1600" dirty="0"/>
              <a:t>after the </a:t>
            </a:r>
            <a:r>
              <a:rPr lang="ro-RO" sz="1600" dirty="0" err="1" smtClean="0"/>
              <a:t>piece</a:t>
            </a:r>
            <a:r>
              <a:rPr lang="en-US" sz="1600" dirty="0" smtClean="0"/>
              <a:t> </a:t>
            </a:r>
            <a:r>
              <a:rPr lang="en-US" sz="1600" dirty="0"/>
              <a:t>from the introduction </a:t>
            </a:r>
            <a:r>
              <a:rPr lang="ro-RO" sz="1600" dirty="0" smtClean="0"/>
              <a:t>:</a:t>
            </a:r>
          </a:p>
          <a:p>
            <a:pPr algn="ctr"/>
            <a:r>
              <a:rPr lang="ro-RO" sz="1600" dirty="0" smtClean="0"/>
              <a:t>"</a:t>
            </a:r>
            <a:r>
              <a:rPr lang="ro-RO" sz="1600" i="1" dirty="0"/>
              <a:t>Spovedania unei conștiințe, care în tragedia umană ce a trăit-o, a făcut tot ce i-a fost cu putință să zăgăzuiască furia, să îmblânzească pe cel sălbatic, să încurajeze pe cel înfricoșat, să mângâie pe cel disperat și să toarne nădejde în cel plecat în surghiun</a:t>
            </a:r>
            <a:r>
              <a:rPr lang="ro-RO" sz="1600" dirty="0" smtClean="0"/>
              <a:t>".</a:t>
            </a:r>
          </a:p>
          <a:p>
            <a:pPr algn="ctr"/>
            <a:r>
              <a:rPr lang="ro-RO" sz="1600" dirty="0" smtClean="0"/>
              <a:t> (</a:t>
            </a:r>
            <a:r>
              <a:rPr lang="en-US" sz="1600" dirty="0"/>
              <a:t>The confession of a conscience, which in the human tragedy that it experienced, did all it could to restrain anger, to tame the savage, to encourage the frightened, to comfort the desperate, and to pour hope into the </a:t>
            </a:r>
            <a:r>
              <a:rPr lang="en-US" sz="1600" dirty="0" smtClean="0"/>
              <a:t>departed</a:t>
            </a:r>
            <a:r>
              <a:rPr lang="ro-RO" sz="1600" dirty="0" smtClean="0"/>
              <a:t>)</a:t>
            </a:r>
          </a:p>
          <a:p>
            <a:pPr algn="ctr"/>
            <a:r>
              <a:rPr lang="en-US" sz="1600" dirty="0"/>
              <a:t>In the book, the former mayor evokes the tragedy of the Bucovina Jews, which he perceives as a "barbarism" and a Romanian tragedy. Marked by the tragedy of Bukovina, he wrote lyrics with a pronounced patriotic character, remaining in the manuscript.</a:t>
            </a:r>
            <a:endParaRPr lang="ro-RO" dirty="0"/>
          </a:p>
        </p:txBody>
      </p:sp>
      <p:pic>
        <p:nvPicPr>
          <p:cNvPr id="5122" name="Picture 2" descr="Imagini pentru traian popovi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67213">
            <a:off x="449765" y="2268288"/>
            <a:ext cx="3019070"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5456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descr="https://upload.wikimedia.org/wikipedia/commons/thumb/f/f4/TraianPopovici1.jpg/220px-TraianPopovici1.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060848"/>
            <a:ext cx="3459842" cy="4592295"/>
          </a:xfrm>
          <a:prstGeom prst="rect">
            <a:avLst/>
          </a:prstGeom>
          <a:noFill/>
          <a:ln>
            <a:noFill/>
          </a:ln>
        </p:spPr>
      </p:pic>
      <p:sp>
        <p:nvSpPr>
          <p:cNvPr id="5" name="CasetăText 4"/>
          <p:cNvSpPr txBox="1"/>
          <p:nvPr/>
        </p:nvSpPr>
        <p:spPr>
          <a:xfrm>
            <a:off x="801986" y="2324424"/>
            <a:ext cx="3960440" cy="1754326"/>
          </a:xfrm>
          <a:prstGeom prst="rect">
            <a:avLst/>
          </a:prstGeom>
          <a:noFill/>
        </p:spPr>
        <p:txBody>
          <a:bodyPr wrap="square" rtlCol="0">
            <a:spAutoFit/>
          </a:bodyPr>
          <a:lstStyle/>
          <a:p>
            <a:pPr algn="ctr"/>
            <a:r>
              <a:rPr lang="en-US" dirty="0"/>
              <a:t>Dr. </a:t>
            </a:r>
            <a:r>
              <a:rPr lang="en-US" dirty="0" err="1"/>
              <a:t>Traian</a:t>
            </a:r>
            <a:r>
              <a:rPr lang="en-US" dirty="0"/>
              <a:t> </a:t>
            </a:r>
            <a:r>
              <a:rPr lang="en-US" dirty="0" err="1"/>
              <a:t>Popovici</a:t>
            </a:r>
            <a:r>
              <a:rPr lang="en-US" dirty="0"/>
              <a:t> died on June 4, 1946 in the village of </a:t>
            </a:r>
            <a:r>
              <a:rPr lang="en-US" dirty="0" err="1"/>
              <a:t>Colacu</a:t>
            </a:r>
            <a:r>
              <a:rPr lang="en-US" dirty="0"/>
              <a:t> in the commune of </a:t>
            </a:r>
            <a:r>
              <a:rPr lang="en-US" dirty="0" err="1"/>
              <a:t>Fundu</a:t>
            </a:r>
            <a:r>
              <a:rPr lang="en-US" dirty="0"/>
              <a:t> </a:t>
            </a:r>
            <a:r>
              <a:rPr lang="en-US" dirty="0" err="1"/>
              <a:t>Moldovei</a:t>
            </a:r>
            <a:r>
              <a:rPr lang="en-US" dirty="0"/>
              <a:t> (</a:t>
            </a:r>
            <a:r>
              <a:rPr lang="en-US" dirty="0" err="1"/>
              <a:t>Suceava</a:t>
            </a:r>
            <a:r>
              <a:rPr lang="en-US" dirty="0"/>
              <a:t> county), being buried in the courtyard of the church in the village.</a:t>
            </a:r>
            <a:endParaRPr lang="ro-RO" dirty="0"/>
          </a:p>
        </p:txBody>
      </p:sp>
      <p:pic>
        <p:nvPicPr>
          <p:cNvPr id="6" name="Picture 4" descr="Imagini pentru gif arro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921046">
            <a:off x="3083967" y="2344809"/>
            <a:ext cx="3457415" cy="3457415"/>
          </a:xfrm>
          <a:prstGeom prst="rect">
            <a:avLst/>
          </a:prstGeom>
          <a:noFill/>
          <a:extLst>
            <a:ext uri="{909E8E84-426E-40DD-AFC4-6F175D3DCCD1}">
              <a14:hiddenFill xmlns:a14="http://schemas.microsoft.com/office/drawing/2010/main">
                <a:solidFill>
                  <a:srgbClr val="FFFFFF"/>
                </a:solidFill>
              </a14:hiddenFill>
            </a:ext>
          </a:extLst>
        </p:spPr>
      </p:pic>
      <p:sp>
        <p:nvSpPr>
          <p:cNvPr id="7" name="CasetăText 6"/>
          <p:cNvSpPr txBox="1"/>
          <p:nvPr/>
        </p:nvSpPr>
        <p:spPr>
          <a:xfrm>
            <a:off x="1187624" y="5397774"/>
            <a:ext cx="3240360" cy="923330"/>
          </a:xfrm>
          <a:prstGeom prst="rect">
            <a:avLst/>
          </a:prstGeom>
          <a:noFill/>
          <a:ln>
            <a:solidFill>
              <a:schemeClr val="accent1">
                <a:lumMod val="75000"/>
              </a:schemeClr>
            </a:solidFill>
          </a:ln>
        </p:spPr>
        <p:txBody>
          <a:bodyPr wrap="square" rtlCol="0">
            <a:spAutoFit/>
          </a:bodyPr>
          <a:lstStyle/>
          <a:p>
            <a:pPr algn="ctr"/>
            <a:r>
              <a:rPr lang="en-US" dirty="0"/>
              <a:t>The grave of Dr. </a:t>
            </a:r>
            <a:r>
              <a:rPr lang="en-US" dirty="0" err="1"/>
              <a:t>Traian</a:t>
            </a:r>
            <a:r>
              <a:rPr lang="en-US" dirty="0"/>
              <a:t> </a:t>
            </a:r>
            <a:r>
              <a:rPr lang="en-US" dirty="0" err="1"/>
              <a:t>Popovici</a:t>
            </a:r>
            <a:r>
              <a:rPr lang="en-US" dirty="0"/>
              <a:t> in the courtyard of the wooden church in </a:t>
            </a:r>
            <a:r>
              <a:rPr lang="en-US" dirty="0" err="1"/>
              <a:t>Colacu</a:t>
            </a:r>
            <a:r>
              <a:rPr lang="en-US" dirty="0"/>
              <a:t>.</a:t>
            </a:r>
            <a:endParaRPr lang="ro-RO" dirty="0"/>
          </a:p>
        </p:txBody>
      </p:sp>
    </p:spTree>
    <p:extLst>
      <p:ext uri="{BB962C8B-B14F-4D97-AF65-F5344CB8AC3E}">
        <p14:creationId xmlns:p14="http://schemas.microsoft.com/office/powerpoint/2010/main" val="4188060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Introduction</a:t>
            </a:r>
            <a:endParaRPr lang="ro-RO" dirty="0"/>
          </a:p>
        </p:txBody>
      </p:sp>
      <p:sp>
        <p:nvSpPr>
          <p:cNvPr id="4" name="CasetăText 3"/>
          <p:cNvSpPr txBox="1"/>
          <p:nvPr/>
        </p:nvSpPr>
        <p:spPr>
          <a:xfrm>
            <a:off x="395536" y="2834255"/>
            <a:ext cx="5328592" cy="3447098"/>
          </a:xfrm>
          <a:prstGeom prst="rect">
            <a:avLst/>
          </a:prstGeom>
          <a:noFill/>
        </p:spPr>
        <p:txBody>
          <a:bodyPr wrap="square" rtlCol="0">
            <a:spAutoFit/>
          </a:bodyPr>
          <a:lstStyle/>
          <a:p>
            <a:pPr algn="ctr"/>
            <a:endParaRPr lang="ro-RO" b="1" dirty="0">
              <a:solidFill>
                <a:schemeClr val="accent2">
                  <a:lumMod val="75000"/>
                </a:schemeClr>
              </a:solidFill>
            </a:endParaRPr>
          </a:p>
          <a:p>
            <a:pPr marL="285750" indent="-285750" algn="ctr">
              <a:buFont typeface="Arial" panose="020B0604020202020204" pitchFamily="34" charset="0"/>
              <a:buChar char="•"/>
            </a:pPr>
            <a:r>
              <a:rPr lang="ro-RO" b="1" dirty="0" smtClean="0">
                <a:solidFill>
                  <a:schemeClr val="accent2">
                    <a:lumMod val="75000"/>
                  </a:schemeClr>
                </a:solidFill>
              </a:rPr>
              <a:t>Traian </a:t>
            </a:r>
            <a:r>
              <a:rPr lang="ro-RO" b="1" dirty="0">
                <a:solidFill>
                  <a:schemeClr val="accent2">
                    <a:lumMod val="75000"/>
                  </a:schemeClr>
                </a:solidFill>
              </a:rPr>
              <a:t>Popovici</a:t>
            </a:r>
            <a:r>
              <a:rPr lang="ro-RO" dirty="0"/>
              <a:t> </a:t>
            </a:r>
            <a:r>
              <a:rPr lang="ro-RO" dirty="0" err="1" smtClean="0"/>
              <a:t>was</a:t>
            </a:r>
            <a:r>
              <a:rPr lang="ro-RO" dirty="0" smtClean="0"/>
              <a:t> </a:t>
            </a:r>
            <a:r>
              <a:rPr lang="ro-RO" dirty="0" err="1" smtClean="0"/>
              <a:t>born</a:t>
            </a:r>
            <a:r>
              <a:rPr lang="ro-RO" dirty="0" smtClean="0"/>
              <a:t> on </a:t>
            </a:r>
            <a:r>
              <a:rPr lang="ro-RO" sz="2000" i="1" u="sng" dirty="0" smtClean="0">
                <a:solidFill>
                  <a:schemeClr val="accent2">
                    <a:lumMod val="75000"/>
                  </a:schemeClr>
                </a:solidFill>
              </a:rPr>
              <a:t>17 </a:t>
            </a:r>
            <a:r>
              <a:rPr lang="ro-RO" sz="2000" i="1" u="sng" dirty="0" err="1" smtClean="0">
                <a:solidFill>
                  <a:schemeClr val="accent2">
                    <a:lumMod val="75000"/>
                  </a:schemeClr>
                </a:solidFill>
              </a:rPr>
              <a:t>october</a:t>
            </a:r>
            <a:r>
              <a:rPr lang="ro-RO" sz="2000" i="1" u="sng" dirty="0">
                <a:solidFill>
                  <a:schemeClr val="accent2">
                    <a:lumMod val="75000"/>
                  </a:schemeClr>
                </a:solidFill>
              </a:rPr>
              <a:t> </a:t>
            </a:r>
            <a:r>
              <a:rPr lang="ro-RO" sz="2000" i="1" u="sng" dirty="0" smtClean="0">
                <a:solidFill>
                  <a:schemeClr val="accent2">
                    <a:lumMod val="75000"/>
                  </a:schemeClr>
                </a:solidFill>
              </a:rPr>
              <a:t>1892, </a:t>
            </a:r>
          </a:p>
          <a:p>
            <a:pPr algn="ctr"/>
            <a:r>
              <a:rPr lang="ro-RO" dirty="0" smtClean="0"/>
              <a:t>at </a:t>
            </a:r>
            <a:r>
              <a:rPr lang="ro-RO" dirty="0" smtClean="0">
                <a:solidFill>
                  <a:schemeClr val="accent2">
                    <a:lumMod val="75000"/>
                  </a:schemeClr>
                </a:solidFill>
              </a:rPr>
              <a:t>Rușii Mănăstioarei </a:t>
            </a:r>
            <a:r>
              <a:rPr lang="ro-RO" dirty="0" err="1" smtClean="0"/>
              <a:t>village</a:t>
            </a:r>
            <a:r>
              <a:rPr lang="ro-RO" dirty="0" smtClean="0"/>
              <a:t> of </a:t>
            </a:r>
            <a:r>
              <a:rPr lang="ro-RO" dirty="0" err="1" smtClean="0"/>
              <a:t>the</a:t>
            </a:r>
            <a:r>
              <a:rPr lang="ro-RO" dirty="0" smtClean="0"/>
              <a:t> </a:t>
            </a:r>
            <a:r>
              <a:rPr lang="ro-RO" dirty="0" err="1" smtClean="0">
                <a:solidFill>
                  <a:schemeClr val="accent2">
                    <a:lumMod val="75000"/>
                  </a:schemeClr>
                </a:solidFill>
              </a:rPr>
              <a:t>Ducky</a:t>
            </a:r>
            <a:r>
              <a:rPr lang="ro-RO" dirty="0" smtClean="0">
                <a:solidFill>
                  <a:schemeClr val="accent2">
                    <a:lumMod val="75000"/>
                  </a:schemeClr>
                </a:solidFill>
              </a:rPr>
              <a:t> </a:t>
            </a:r>
            <a:r>
              <a:rPr lang="ro-RO" dirty="0" err="1" smtClean="0">
                <a:solidFill>
                  <a:schemeClr val="accent2">
                    <a:lumMod val="75000"/>
                  </a:schemeClr>
                </a:solidFill>
              </a:rPr>
              <a:t>of</a:t>
            </a:r>
            <a:r>
              <a:rPr lang="ro-RO" dirty="0" smtClean="0">
                <a:solidFill>
                  <a:schemeClr val="accent2">
                    <a:lumMod val="75000"/>
                  </a:schemeClr>
                </a:solidFill>
              </a:rPr>
              <a:t> </a:t>
            </a:r>
            <a:r>
              <a:rPr lang="ro-RO" dirty="0" err="1" smtClean="0">
                <a:solidFill>
                  <a:schemeClr val="accent2">
                    <a:lumMod val="75000"/>
                  </a:schemeClr>
                </a:solidFill>
              </a:rPr>
              <a:t>Bukovina</a:t>
            </a:r>
            <a:r>
              <a:rPr lang="ro-RO" dirty="0"/>
              <a:t> </a:t>
            </a:r>
            <a:r>
              <a:rPr lang="ro-RO" dirty="0" smtClean="0"/>
              <a:t>in </a:t>
            </a:r>
            <a:r>
              <a:rPr lang="ro-RO" dirty="0" err="1" smtClean="0"/>
              <a:t>the</a:t>
            </a:r>
            <a:r>
              <a:rPr lang="ro-RO" dirty="0"/>
              <a:t> </a:t>
            </a:r>
            <a:r>
              <a:rPr lang="ro-RO" dirty="0" err="1" smtClean="0">
                <a:solidFill>
                  <a:schemeClr val="accent2">
                    <a:lumMod val="75000"/>
                  </a:schemeClr>
                </a:solidFill>
              </a:rPr>
              <a:t>Austro-Hungarian</a:t>
            </a:r>
            <a:r>
              <a:rPr lang="ro-RO" dirty="0" smtClean="0">
                <a:solidFill>
                  <a:schemeClr val="accent2">
                    <a:lumMod val="75000"/>
                  </a:schemeClr>
                </a:solidFill>
              </a:rPr>
              <a:t> Empire</a:t>
            </a:r>
            <a:r>
              <a:rPr lang="ro-RO" dirty="0" smtClean="0"/>
              <a:t>.</a:t>
            </a:r>
            <a:r>
              <a:rPr lang="ro-RO" dirty="0"/>
              <a:t> </a:t>
            </a:r>
            <a:endParaRPr lang="ro-RO" dirty="0" smtClean="0"/>
          </a:p>
          <a:p>
            <a:pPr algn="ctr"/>
            <a:r>
              <a:rPr lang="ro-RO" dirty="0"/>
              <a:t>H</a:t>
            </a:r>
            <a:r>
              <a:rPr lang="ro-RO" dirty="0" smtClean="0"/>
              <a:t>e </a:t>
            </a:r>
            <a:r>
              <a:rPr lang="ro-RO" dirty="0" err="1" smtClean="0"/>
              <a:t>deceased</a:t>
            </a:r>
            <a:r>
              <a:rPr lang="ro-RO" dirty="0" smtClean="0"/>
              <a:t> on</a:t>
            </a:r>
            <a:r>
              <a:rPr lang="ro-RO" dirty="0"/>
              <a:t> </a:t>
            </a:r>
            <a:r>
              <a:rPr lang="ro-RO" i="1" u="sng" dirty="0" smtClean="0">
                <a:solidFill>
                  <a:schemeClr val="accent2">
                    <a:lumMod val="75000"/>
                  </a:schemeClr>
                </a:solidFill>
              </a:rPr>
              <a:t>4 june 1946</a:t>
            </a:r>
            <a:r>
              <a:rPr lang="ro-RO" dirty="0" smtClean="0"/>
              <a:t>, at </a:t>
            </a:r>
            <a:r>
              <a:rPr lang="ro-RO" dirty="0" smtClean="0">
                <a:solidFill>
                  <a:schemeClr val="accent2">
                    <a:lumMod val="75000"/>
                  </a:schemeClr>
                </a:solidFill>
              </a:rPr>
              <a:t>Colacu</a:t>
            </a:r>
            <a:r>
              <a:rPr lang="ro-RO" dirty="0" smtClean="0"/>
              <a:t>,</a:t>
            </a:r>
            <a:r>
              <a:rPr lang="ro-RO" dirty="0"/>
              <a:t> </a:t>
            </a:r>
            <a:r>
              <a:rPr lang="ro-RO" dirty="0" smtClean="0">
                <a:solidFill>
                  <a:schemeClr val="accent2">
                    <a:lumMod val="75000"/>
                  </a:schemeClr>
                </a:solidFill>
              </a:rPr>
              <a:t>Fundu Moldovei</a:t>
            </a:r>
            <a:r>
              <a:rPr lang="ro-RO" dirty="0" smtClean="0"/>
              <a:t> </a:t>
            </a:r>
            <a:r>
              <a:rPr lang="ro-RO" dirty="0" err="1" smtClean="0"/>
              <a:t>village</a:t>
            </a:r>
            <a:r>
              <a:rPr lang="ro-RO" dirty="0" smtClean="0"/>
              <a:t>,</a:t>
            </a:r>
            <a:r>
              <a:rPr lang="ro-RO" dirty="0" smtClean="0">
                <a:hlinkClick r:id="rId2" tooltip="Județul Suceava"/>
              </a:rPr>
              <a:t> </a:t>
            </a:r>
            <a:r>
              <a:rPr lang="ro-RO" dirty="0" smtClean="0">
                <a:solidFill>
                  <a:schemeClr val="accent2">
                    <a:lumMod val="75000"/>
                  </a:schemeClr>
                </a:solidFill>
              </a:rPr>
              <a:t>Suceava </a:t>
            </a:r>
            <a:r>
              <a:rPr lang="ro-RO" dirty="0" err="1" smtClean="0"/>
              <a:t>county</a:t>
            </a:r>
            <a:r>
              <a:rPr lang="ro-RO" dirty="0"/>
              <a:t>.</a:t>
            </a:r>
            <a:r>
              <a:rPr lang="ro-RO" dirty="0" smtClean="0"/>
              <a:t> </a:t>
            </a:r>
          </a:p>
          <a:p>
            <a:pPr algn="ctr"/>
            <a:endParaRPr lang="ro-RO" dirty="0"/>
          </a:p>
          <a:p>
            <a:pPr marL="285750" indent="-285750" algn="ctr">
              <a:buFont typeface="Arial" panose="020B0604020202020204" pitchFamily="34" charset="0"/>
              <a:buChar char="•"/>
            </a:pPr>
            <a:r>
              <a:rPr lang="ro-RO" dirty="0" smtClean="0"/>
              <a:t>He </a:t>
            </a:r>
            <a:r>
              <a:rPr lang="ro-RO" dirty="0" err="1" smtClean="0"/>
              <a:t>was</a:t>
            </a:r>
            <a:r>
              <a:rPr lang="ro-RO" dirty="0" smtClean="0"/>
              <a:t> a</a:t>
            </a:r>
            <a:r>
              <a:rPr lang="ro-RO" dirty="0" smtClean="0">
                <a:solidFill>
                  <a:schemeClr val="accent2">
                    <a:lumMod val="75000"/>
                  </a:schemeClr>
                </a:solidFill>
              </a:rPr>
              <a:t> </a:t>
            </a:r>
            <a:r>
              <a:rPr lang="ro-RO" dirty="0" err="1" smtClean="0">
                <a:solidFill>
                  <a:schemeClr val="accent2">
                    <a:lumMod val="75000"/>
                  </a:schemeClr>
                </a:solidFill>
              </a:rPr>
              <a:t>romanian</a:t>
            </a:r>
            <a:r>
              <a:rPr lang="ro-RO" dirty="0" smtClean="0"/>
              <a:t> </a:t>
            </a:r>
            <a:r>
              <a:rPr lang="ro-RO" dirty="0" err="1" smtClean="0"/>
              <a:t>lawyer</a:t>
            </a:r>
            <a:r>
              <a:rPr lang="ro-RO" dirty="0" smtClean="0"/>
              <a:t> </a:t>
            </a:r>
            <a:r>
              <a:rPr lang="ro-RO" dirty="0" err="1" smtClean="0"/>
              <a:t>and</a:t>
            </a:r>
            <a:r>
              <a:rPr lang="ro-RO" dirty="0" smtClean="0"/>
              <a:t> </a:t>
            </a:r>
            <a:r>
              <a:rPr lang="ro-RO" dirty="0" err="1" smtClean="0"/>
              <a:t>mayor</a:t>
            </a:r>
            <a:r>
              <a:rPr lang="ro-RO" dirty="0" smtClean="0"/>
              <a:t> of Cernăuți </a:t>
            </a:r>
            <a:r>
              <a:rPr lang="ro-RO" dirty="0" err="1" smtClean="0"/>
              <a:t>during</a:t>
            </a:r>
            <a:r>
              <a:rPr lang="ro-RO" dirty="0" smtClean="0"/>
              <a:t> World War II </a:t>
            </a:r>
            <a:r>
              <a:rPr lang="ro-RO" dirty="0"/>
              <a:t> </a:t>
            </a:r>
            <a:r>
              <a:rPr lang="en-US" dirty="0"/>
              <a:t>known for saving </a:t>
            </a:r>
            <a:r>
              <a:rPr lang="en-US" b="1" dirty="0">
                <a:solidFill>
                  <a:schemeClr val="accent2">
                    <a:lumMod val="75000"/>
                  </a:schemeClr>
                </a:solidFill>
              </a:rPr>
              <a:t>20,000 </a:t>
            </a:r>
            <a:r>
              <a:rPr lang="ro-RO" b="1" dirty="0" err="1" smtClean="0">
                <a:solidFill>
                  <a:schemeClr val="accent2">
                    <a:lumMod val="75000"/>
                  </a:schemeClr>
                </a:solidFill>
              </a:rPr>
              <a:t>Jews</a:t>
            </a:r>
            <a:r>
              <a:rPr lang="en-US" b="1" dirty="0">
                <a:solidFill>
                  <a:schemeClr val="accent2">
                    <a:lumMod val="75000"/>
                  </a:schemeClr>
                </a:solidFill>
              </a:rPr>
              <a:t> of </a:t>
            </a:r>
            <a:r>
              <a:rPr lang="ro-RO" b="1" dirty="0" err="1" smtClean="0">
                <a:solidFill>
                  <a:schemeClr val="accent2">
                    <a:lumMod val="75000"/>
                  </a:schemeClr>
                </a:solidFill>
              </a:rPr>
              <a:t>Bukovina</a:t>
            </a:r>
            <a:r>
              <a:rPr lang="en-US" dirty="0"/>
              <a:t> from </a:t>
            </a:r>
            <a:r>
              <a:rPr lang="ro-RO" dirty="0" smtClean="0"/>
              <a:t>Ion </a:t>
            </a:r>
            <a:r>
              <a:rPr lang="ro-RO" dirty="0" err="1" smtClean="0"/>
              <a:t>Antonescu’s</a:t>
            </a:r>
            <a:r>
              <a:rPr lang="ro-RO" dirty="0" smtClean="0"/>
              <a:t> </a:t>
            </a:r>
            <a:r>
              <a:rPr lang="ro-RO" dirty="0" err="1" smtClean="0"/>
              <a:t>plans</a:t>
            </a:r>
            <a:r>
              <a:rPr lang="ro-RO" dirty="0" smtClean="0"/>
              <a:t> of </a:t>
            </a:r>
            <a:r>
              <a:rPr lang="en-US" dirty="0" smtClean="0"/>
              <a:t>deportation</a:t>
            </a:r>
            <a:r>
              <a:rPr lang="en-US" dirty="0"/>
              <a:t>.</a:t>
            </a:r>
            <a:r>
              <a:rPr lang="ro-RO" dirty="0"/>
              <a:t> </a:t>
            </a:r>
            <a:endParaRPr lang="ro-RO" dirty="0" smtClean="0"/>
          </a:p>
          <a:p>
            <a:endParaRPr lang="ro-RO" dirty="0"/>
          </a:p>
        </p:txBody>
      </p:sp>
      <p:pic>
        <p:nvPicPr>
          <p:cNvPr id="1026" name="Picture 2" descr="Traian Popovici 19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780" y="2417564"/>
            <a:ext cx="2887588" cy="416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tăText 5"/>
          <p:cNvSpPr txBox="1"/>
          <p:nvPr/>
        </p:nvSpPr>
        <p:spPr>
          <a:xfrm>
            <a:off x="539552" y="2417456"/>
            <a:ext cx="5040560" cy="769441"/>
          </a:xfrm>
          <a:prstGeom prst="rect">
            <a:avLst/>
          </a:prstGeom>
          <a:noFill/>
        </p:spPr>
        <p:txBody>
          <a:bodyPr wrap="square" rtlCol="0">
            <a:spAutoFit/>
          </a:bodyPr>
          <a:lstStyle/>
          <a:p>
            <a:pPr algn="ctr"/>
            <a:r>
              <a:rPr lang="ro-RO" sz="2800" b="1" i="1" dirty="0" smtClean="0">
                <a:solidFill>
                  <a:schemeClr val="accent2">
                    <a:lumMod val="75000"/>
                  </a:schemeClr>
                </a:solidFill>
                <a:effectLst>
                  <a:outerShdw blurRad="38100" dist="38100" dir="2700000" algn="tl">
                    <a:srgbClr val="000000">
                      <a:alpha val="43137"/>
                    </a:srgbClr>
                  </a:outerShdw>
                </a:effectLst>
              </a:rPr>
              <a:t>Who </a:t>
            </a:r>
            <a:r>
              <a:rPr lang="ro-RO" sz="2800" b="1" i="1" dirty="0" err="1" smtClean="0">
                <a:solidFill>
                  <a:schemeClr val="accent2">
                    <a:lumMod val="75000"/>
                  </a:schemeClr>
                </a:solidFill>
                <a:effectLst>
                  <a:outerShdw blurRad="38100" dist="38100" dir="2700000" algn="tl">
                    <a:srgbClr val="000000">
                      <a:alpha val="43137"/>
                    </a:srgbClr>
                  </a:outerShdw>
                </a:effectLst>
              </a:rPr>
              <a:t>was</a:t>
            </a:r>
            <a:r>
              <a:rPr lang="ro-RO" sz="2800" b="1" i="1" dirty="0" smtClean="0">
                <a:solidFill>
                  <a:schemeClr val="accent2">
                    <a:lumMod val="75000"/>
                  </a:schemeClr>
                </a:solidFill>
                <a:effectLst>
                  <a:outerShdw blurRad="38100" dist="38100" dir="2700000" algn="tl">
                    <a:srgbClr val="000000">
                      <a:alpha val="43137"/>
                    </a:srgbClr>
                  </a:outerShdw>
                </a:effectLst>
              </a:rPr>
              <a:t> Traian Popovici? </a:t>
            </a:r>
          </a:p>
          <a:p>
            <a:endParaRPr lang="ro-RO" sz="1600" dirty="0"/>
          </a:p>
        </p:txBody>
      </p:sp>
    </p:spTree>
    <p:extLst>
      <p:ext uri="{BB962C8B-B14F-4D97-AF65-F5344CB8AC3E}">
        <p14:creationId xmlns:p14="http://schemas.microsoft.com/office/powerpoint/2010/main" val="24003923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p:nvPr>
        </p:nvSpPr>
        <p:spPr/>
        <p:txBody>
          <a:bodyPr/>
          <a:lstStyle/>
          <a:p>
            <a:r>
              <a:rPr lang="ro-RO" dirty="0" err="1" smtClean="0"/>
              <a:t>Honoring</a:t>
            </a:r>
            <a:r>
              <a:rPr lang="ro-RO" dirty="0" smtClean="0"/>
              <a:t> </a:t>
            </a:r>
            <a:r>
              <a:rPr lang="ro-RO" dirty="0" err="1" smtClean="0"/>
              <a:t>his</a:t>
            </a:r>
            <a:r>
              <a:rPr lang="ro-RO" dirty="0" smtClean="0"/>
              <a:t> </a:t>
            </a:r>
            <a:r>
              <a:rPr lang="ro-RO" dirty="0" err="1" smtClean="0"/>
              <a:t>memory</a:t>
            </a:r>
            <a:endParaRPr lang="ro-RO" dirty="0"/>
          </a:p>
        </p:txBody>
      </p:sp>
      <p:sp>
        <p:nvSpPr>
          <p:cNvPr id="4" name="CasetăText 3"/>
          <p:cNvSpPr txBox="1"/>
          <p:nvPr/>
        </p:nvSpPr>
        <p:spPr>
          <a:xfrm>
            <a:off x="323528" y="2420888"/>
            <a:ext cx="4680520" cy="3970318"/>
          </a:xfrm>
          <a:prstGeom prst="rect">
            <a:avLst/>
          </a:prstGeom>
          <a:noFill/>
        </p:spPr>
        <p:txBody>
          <a:bodyPr wrap="square" rtlCol="0">
            <a:spAutoFit/>
          </a:bodyPr>
          <a:lstStyle/>
          <a:p>
            <a:pPr algn="ctr"/>
            <a:r>
              <a:rPr lang="ro-RO" dirty="0" smtClean="0"/>
              <a:t>In 1969, </a:t>
            </a:r>
            <a:r>
              <a:rPr lang="ro-RO" dirty="0" err="1" smtClean="0"/>
              <a:t>he</a:t>
            </a:r>
            <a:r>
              <a:rPr lang="ro-RO" dirty="0" smtClean="0"/>
              <a:t> </a:t>
            </a:r>
            <a:r>
              <a:rPr lang="ro-RO" dirty="0" err="1"/>
              <a:t>is</a:t>
            </a:r>
            <a:r>
              <a:rPr lang="ro-RO" dirty="0"/>
              <a:t> </a:t>
            </a:r>
            <a:r>
              <a:rPr lang="ro-RO" dirty="0" err="1"/>
              <a:t>honored</a:t>
            </a:r>
            <a:r>
              <a:rPr lang="ro-RO" dirty="0"/>
              <a:t> </a:t>
            </a:r>
            <a:r>
              <a:rPr lang="ro-RO" dirty="0" err="1"/>
              <a:t>by</a:t>
            </a:r>
            <a:r>
              <a:rPr lang="ro-RO" dirty="0"/>
              <a:t> </a:t>
            </a:r>
            <a:r>
              <a:rPr lang="ro-RO" dirty="0" err="1">
                <a:hlinkClick r:id="rId2" tooltip="Israel"/>
              </a:rPr>
              <a:t>Israel</a:t>
            </a:r>
            <a:r>
              <a:rPr lang="ro-RO" dirty="0" err="1"/>
              <a:t>'s</a:t>
            </a:r>
            <a:r>
              <a:rPr lang="ro-RO" dirty="0"/>
              <a:t> </a:t>
            </a:r>
            <a:r>
              <a:rPr lang="ro-RO" dirty="0" err="1">
                <a:hlinkClick r:id="rId3" tooltip="Yad Vashem"/>
              </a:rPr>
              <a:t>Yad</a:t>
            </a:r>
            <a:r>
              <a:rPr lang="ro-RO" dirty="0">
                <a:hlinkClick r:id="rId3" tooltip="Yad Vashem"/>
              </a:rPr>
              <a:t> </a:t>
            </a:r>
            <a:r>
              <a:rPr lang="ro-RO" dirty="0" err="1">
                <a:hlinkClick r:id="rId3" tooltip="Yad Vashem"/>
              </a:rPr>
              <a:t>Vashem</a:t>
            </a:r>
            <a:r>
              <a:rPr lang="ro-RO" dirty="0"/>
              <a:t> memorial as </a:t>
            </a:r>
            <a:r>
              <a:rPr lang="ro-RO" dirty="0" err="1"/>
              <a:t>one</a:t>
            </a:r>
            <a:r>
              <a:rPr lang="ro-RO" dirty="0"/>
              <a:t> of </a:t>
            </a:r>
            <a:r>
              <a:rPr lang="ro-RO" dirty="0" err="1"/>
              <a:t>the</a:t>
            </a:r>
            <a:r>
              <a:rPr lang="ro-RO" dirty="0"/>
              <a:t> </a:t>
            </a:r>
            <a:r>
              <a:rPr lang="ro-RO" i="1" dirty="0" err="1">
                <a:hlinkClick r:id="rId4" tooltip="Righteous Among the Nations"/>
              </a:rPr>
              <a:t>Righteous</a:t>
            </a:r>
            <a:r>
              <a:rPr lang="ro-RO" i="1" dirty="0">
                <a:hlinkClick r:id="rId4" tooltip="Righteous Among the Nations"/>
              </a:rPr>
              <a:t> </a:t>
            </a:r>
            <a:r>
              <a:rPr lang="ro-RO" i="1" dirty="0" err="1">
                <a:hlinkClick r:id="rId4" tooltip="Righteous Among the Nations"/>
              </a:rPr>
              <a:t>Among</a:t>
            </a:r>
            <a:r>
              <a:rPr lang="ro-RO" i="1" dirty="0">
                <a:hlinkClick r:id="rId4" tooltip="Righteous Among the Nations"/>
              </a:rPr>
              <a:t> </a:t>
            </a:r>
            <a:r>
              <a:rPr lang="ro-RO" i="1" dirty="0" err="1">
                <a:hlinkClick r:id="rId4" tooltip="Righteous Among the Nations"/>
              </a:rPr>
              <a:t>the</a:t>
            </a:r>
            <a:r>
              <a:rPr lang="ro-RO" i="1" dirty="0">
                <a:hlinkClick r:id="rId4" tooltip="Righteous Among the Nations"/>
              </a:rPr>
              <a:t> </a:t>
            </a:r>
            <a:r>
              <a:rPr lang="ro-RO" i="1" dirty="0" err="1">
                <a:hlinkClick r:id="rId4" tooltip="Righteous Among the Nations"/>
              </a:rPr>
              <a:t>Nations</a:t>
            </a:r>
            <a:r>
              <a:rPr lang="ro-RO" dirty="0"/>
              <a:t>, an </a:t>
            </a:r>
            <a:r>
              <a:rPr lang="ro-RO" dirty="0" err="1"/>
              <a:t>honour</a:t>
            </a:r>
            <a:r>
              <a:rPr lang="ro-RO" dirty="0"/>
              <a:t> </a:t>
            </a:r>
            <a:r>
              <a:rPr lang="ro-RO" dirty="0" err="1"/>
              <a:t>given</a:t>
            </a:r>
            <a:r>
              <a:rPr lang="ro-RO" dirty="0"/>
              <a:t> </a:t>
            </a:r>
            <a:r>
              <a:rPr lang="ro-RO" dirty="0" err="1"/>
              <a:t>to</a:t>
            </a:r>
            <a:r>
              <a:rPr lang="ro-RO" dirty="0"/>
              <a:t> </a:t>
            </a:r>
            <a:r>
              <a:rPr lang="ro-RO" dirty="0" err="1"/>
              <a:t>non-Jews</a:t>
            </a:r>
            <a:r>
              <a:rPr lang="ro-RO" dirty="0"/>
              <a:t> </a:t>
            </a:r>
            <a:r>
              <a:rPr lang="ro-RO" dirty="0" err="1"/>
              <a:t>who</a:t>
            </a:r>
            <a:r>
              <a:rPr lang="ro-RO" dirty="0"/>
              <a:t> </a:t>
            </a:r>
            <a:r>
              <a:rPr lang="ro-RO" dirty="0" err="1"/>
              <a:t>behaved</a:t>
            </a:r>
            <a:r>
              <a:rPr lang="ro-RO" dirty="0"/>
              <a:t> </a:t>
            </a:r>
            <a:r>
              <a:rPr lang="ro-RO" dirty="0" err="1"/>
              <a:t>with</a:t>
            </a:r>
            <a:r>
              <a:rPr lang="ro-RO" dirty="0"/>
              <a:t> </a:t>
            </a:r>
            <a:r>
              <a:rPr lang="ro-RO" dirty="0" err="1"/>
              <a:t>heroism</a:t>
            </a:r>
            <a:r>
              <a:rPr lang="ro-RO" dirty="0"/>
              <a:t> in </a:t>
            </a:r>
            <a:r>
              <a:rPr lang="ro-RO" dirty="0" err="1"/>
              <a:t>trying</a:t>
            </a:r>
            <a:r>
              <a:rPr lang="ro-RO" dirty="0"/>
              <a:t> </a:t>
            </a:r>
            <a:r>
              <a:rPr lang="ro-RO" dirty="0" err="1"/>
              <a:t>to</a:t>
            </a:r>
            <a:r>
              <a:rPr lang="ro-RO" dirty="0"/>
              <a:t> </a:t>
            </a:r>
            <a:r>
              <a:rPr lang="ro-RO" dirty="0" err="1"/>
              <a:t>save</a:t>
            </a:r>
            <a:r>
              <a:rPr lang="ro-RO" dirty="0"/>
              <a:t> </a:t>
            </a:r>
            <a:r>
              <a:rPr lang="ro-RO" dirty="0" err="1"/>
              <a:t>Jews</a:t>
            </a:r>
            <a:r>
              <a:rPr lang="ro-RO" dirty="0"/>
              <a:t> </a:t>
            </a:r>
            <a:r>
              <a:rPr lang="ro-RO" dirty="0" err="1"/>
              <a:t>from</a:t>
            </a:r>
            <a:r>
              <a:rPr lang="ro-RO" dirty="0"/>
              <a:t> </a:t>
            </a:r>
            <a:r>
              <a:rPr lang="ro-RO" dirty="0" err="1"/>
              <a:t>the</a:t>
            </a:r>
            <a:r>
              <a:rPr lang="ro-RO" dirty="0"/>
              <a:t> </a:t>
            </a:r>
            <a:r>
              <a:rPr lang="ro-RO" dirty="0">
                <a:hlinkClick r:id="rId5" tooltip="Genocide"/>
              </a:rPr>
              <a:t>genocide</a:t>
            </a:r>
            <a:r>
              <a:rPr lang="ro-RO" dirty="0"/>
              <a:t> of </a:t>
            </a:r>
            <a:r>
              <a:rPr lang="ro-RO" dirty="0" err="1"/>
              <a:t>the</a:t>
            </a:r>
            <a:r>
              <a:rPr lang="ro-RO" dirty="0"/>
              <a:t> </a:t>
            </a:r>
            <a:r>
              <a:rPr lang="ro-RO" dirty="0">
                <a:hlinkClick r:id="rId6" tooltip="Holocaust"/>
              </a:rPr>
              <a:t>Holocaust</a:t>
            </a:r>
            <a:r>
              <a:rPr lang="ro-RO" dirty="0"/>
              <a:t>.</a:t>
            </a:r>
          </a:p>
          <a:p>
            <a:pPr algn="ctr"/>
            <a:endParaRPr lang="ro-RO" dirty="0" smtClean="0"/>
          </a:p>
          <a:p>
            <a:pPr algn="ctr"/>
            <a:endParaRPr lang="ro-RO" dirty="0"/>
          </a:p>
          <a:p>
            <a:pPr algn="ctr"/>
            <a:r>
              <a:rPr lang="en-US" dirty="0" smtClean="0"/>
              <a:t>As </a:t>
            </a:r>
            <a:r>
              <a:rPr lang="en-US" dirty="0"/>
              <a:t>a proof of his courageous attitude and efforts to save the Jews of Bucovina, a monument of Dr. </a:t>
            </a:r>
            <a:r>
              <a:rPr lang="en-US" dirty="0" err="1"/>
              <a:t>Traian</a:t>
            </a:r>
            <a:r>
              <a:rPr lang="en-US" dirty="0"/>
              <a:t> </a:t>
            </a:r>
            <a:r>
              <a:rPr lang="en-US" dirty="0" err="1"/>
              <a:t>Popovici</a:t>
            </a:r>
            <a:r>
              <a:rPr lang="en-US" dirty="0"/>
              <a:t> was erected in </a:t>
            </a:r>
            <a:r>
              <a:rPr lang="en-US" dirty="0" smtClean="0"/>
              <a:t>Tel </a:t>
            </a:r>
            <a:r>
              <a:rPr lang="en-US" dirty="0"/>
              <a:t>Aviv.</a:t>
            </a:r>
            <a:endParaRPr lang="ro-RO" dirty="0"/>
          </a:p>
          <a:p>
            <a:endParaRPr lang="ro-RO" dirty="0"/>
          </a:p>
          <a:p>
            <a:endParaRPr lang="ro-RO" dirty="0"/>
          </a:p>
        </p:txBody>
      </p:sp>
      <p:pic>
        <p:nvPicPr>
          <p:cNvPr id="1026" name="Picture 2" descr="Imagini pentru Traian Popovici monument Tel Avi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3749" y="2308223"/>
            <a:ext cx="2852762" cy="40398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0350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p:cNvSpPr txBox="1"/>
          <p:nvPr/>
        </p:nvSpPr>
        <p:spPr>
          <a:xfrm>
            <a:off x="1115616" y="1688209"/>
            <a:ext cx="6840760" cy="369332"/>
          </a:xfrm>
          <a:prstGeom prst="rect">
            <a:avLst/>
          </a:prstGeom>
          <a:solidFill>
            <a:schemeClr val="accent4">
              <a:lumMod val="20000"/>
              <a:lumOff val="80000"/>
            </a:schemeClr>
          </a:solidFill>
        </p:spPr>
        <p:txBody>
          <a:bodyPr wrap="square" rtlCol="0">
            <a:spAutoFit/>
          </a:bodyPr>
          <a:lstStyle/>
          <a:p>
            <a:endParaRPr lang="ro-RO" dirty="0"/>
          </a:p>
        </p:txBody>
      </p:sp>
      <p:sp>
        <p:nvSpPr>
          <p:cNvPr id="4" name="CasetăText 3"/>
          <p:cNvSpPr txBox="1"/>
          <p:nvPr/>
        </p:nvSpPr>
        <p:spPr>
          <a:xfrm>
            <a:off x="2555776" y="79039"/>
            <a:ext cx="4176464" cy="2862322"/>
          </a:xfrm>
          <a:prstGeom prst="rect">
            <a:avLst/>
          </a:prstGeom>
          <a:noFill/>
        </p:spPr>
        <p:txBody>
          <a:bodyPr wrap="square" rtlCol="0">
            <a:spAutoFit/>
          </a:bodyPr>
          <a:lstStyle/>
          <a:p>
            <a:pPr algn="ctr"/>
            <a:r>
              <a:rPr lang="en-US" dirty="0"/>
              <a:t>In June 2002, at the request of the Ministry of Culture and Religious Affairs, the City Hall of Sector 3 of the Municipality of Bucharest elaborated a decision by which it changed the name of the “</a:t>
            </a:r>
            <a:r>
              <a:rPr lang="en-US" dirty="0" smtClean="0"/>
              <a:t>Unit</a:t>
            </a:r>
            <a:r>
              <a:rPr lang="ro-RO" dirty="0" smtClean="0"/>
              <a:t>y</a:t>
            </a:r>
            <a:r>
              <a:rPr lang="en-US" dirty="0" smtClean="0"/>
              <a:t>” </a:t>
            </a:r>
            <a:r>
              <a:rPr lang="en-US" dirty="0"/>
              <a:t>street into the one of “Dr. </a:t>
            </a:r>
            <a:r>
              <a:rPr lang="en-US" dirty="0" err="1"/>
              <a:t>Traian</a:t>
            </a:r>
            <a:r>
              <a:rPr lang="en-US" dirty="0"/>
              <a:t> </a:t>
            </a:r>
            <a:r>
              <a:rPr lang="en-US" dirty="0" err="1"/>
              <a:t>Popovici</a:t>
            </a:r>
            <a:r>
              <a:rPr lang="en-US" dirty="0"/>
              <a:t> ”, thus honoring the memory of the famous </a:t>
            </a:r>
            <a:r>
              <a:rPr lang="en-US" dirty="0" err="1"/>
              <a:t>Cernăuțiului</a:t>
            </a:r>
            <a:r>
              <a:rPr lang="en-US" dirty="0"/>
              <a:t> mayor (1941), who saved almost 20,000 Jews from deportation.</a:t>
            </a:r>
            <a:endParaRPr lang="ro-RO" dirty="0"/>
          </a:p>
        </p:txBody>
      </p:sp>
      <p:pic>
        <p:nvPicPr>
          <p:cNvPr id="2050" name="Picture 2" descr="C:\Users\Pc\Desktop\Strad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364" y="3068960"/>
            <a:ext cx="6745287"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bloggif.com/tmp/8050e34e73e5bbd3903bae2900ffe0b9/text.gif?156914743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6100752"/>
            <a:ext cx="49911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767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755576" y="2708920"/>
            <a:ext cx="3888432" cy="3416320"/>
          </a:xfrm>
          <a:prstGeom prst="rect">
            <a:avLst/>
          </a:prstGeom>
          <a:noFill/>
        </p:spPr>
        <p:txBody>
          <a:bodyPr wrap="square" rtlCol="0">
            <a:spAutoFit/>
          </a:bodyPr>
          <a:lstStyle/>
          <a:p>
            <a:pPr algn="ctr"/>
            <a:r>
              <a:rPr lang="en-US" dirty="0"/>
              <a:t>In the same year, it was published on the initiative of the Dr. Wilhelm </a:t>
            </a:r>
            <a:r>
              <a:rPr lang="en-US" dirty="0" err="1"/>
              <a:t>Filderman</a:t>
            </a:r>
            <a:r>
              <a:rPr lang="en-US" dirty="0"/>
              <a:t> Foundation and with the material support of the Ministry of Culture and Religious Affairs, </a:t>
            </a:r>
            <a:r>
              <a:rPr lang="en-US" dirty="0" err="1"/>
              <a:t>Traian</a:t>
            </a:r>
            <a:r>
              <a:rPr lang="en-US" dirty="0"/>
              <a:t> </a:t>
            </a:r>
            <a:r>
              <a:rPr lang="en-US" dirty="0" err="1"/>
              <a:t>Popovici's</a:t>
            </a:r>
            <a:r>
              <a:rPr lang="en-US" dirty="0"/>
              <a:t> memoir, entitled "</a:t>
            </a:r>
            <a:r>
              <a:rPr lang="en-US" dirty="0" err="1"/>
              <a:t>Spovedanii</a:t>
            </a:r>
            <a:r>
              <a:rPr lang="en-US" dirty="0"/>
              <a:t>" (in Romanian and English bilingual edition). The volume was prefaced by the acad. Prof. dr. </a:t>
            </a:r>
            <a:r>
              <a:rPr lang="en-US" dirty="0" err="1"/>
              <a:t>Răzvan</a:t>
            </a:r>
            <a:r>
              <a:rPr lang="en-US" dirty="0"/>
              <a:t> </a:t>
            </a:r>
            <a:r>
              <a:rPr lang="en-US" dirty="0" err="1"/>
              <a:t>Theodorescu</a:t>
            </a:r>
            <a:r>
              <a:rPr lang="en-US" dirty="0"/>
              <a:t>, Romanian Minister of Culture and Religious Affairs.</a:t>
            </a:r>
            <a:endParaRPr lang="ro-RO" dirty="0"/>
          </a:p>
        </p:txBody>
      </p:sp>
      <p:pic>
        <p:nvPicPr>
          <p:cNvPr id="3074" name="Picture 2" descr="Imagini pentru traian popovici spoveda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04864"/>
            <a:ext cx="2520280" cy="42004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ini pentru traian popovici spoved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7351">
            <a:off x="6009343" y="2194921"/>
            <a:ext cx="2584465" cy="439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619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971600" y="2852936"/>
            <a:ext cx="3168352" cy="2585323"/>
          </a:xfrm>
          <a:prstGeom prst="rect">
            <a:avLst/>
          </a:prstGeom>
          <a:noFill/>
        </p:spPr>
        <p:txBody>
          <a:bodyPr wrap="square" rtlCol="0">
            <a:spAutoFit/>
          </a:bodyPr>
          <a:lstStyle/>
          <a:p>
            <a:pPr algn="ctr"/>
            <a:r>
              <a:rPr lang="en-US" dirty="0"/>
              <a:t>In 2008, the initiative of the Association for Education, Democracy and Tolerance "</a:t>
            </a:r>
            <a:r>
              <a:rPr lang="en-US" dirty="0" err="1"/>
              <a:t>Traian</a:t>
            </a:r>
            <a:r>
              <a:rPr lang="en-US" dirty="0"/>
              <a:t> </a:t>
            </a:r>
            <a:r>
              <a:rPr lang="en-US" dirty="0" err="1"/>
              <a:t>Popovici</a:t>
            </a:r>
            <a:r>
              <a:rPr lang="en-US" dirty="0"/>
              <a:t>" and with the funding of the Ministry of Culture and </a:t>
            </a:r>
            <a:r>
              <a:rPr lang="en-US" dirty="0" err="1"/>
              <a:t>Cultor</a:t>
            </a:r>
            <a:r>
              <a:rPr lang="en-US" dirty="0"/>
              <a:t> was revealed in the village of </a:t>
            </a:r>
            <a:r>
              <a:rPr lang="en-US" dirty="0" err="1"/>
              <a:t>Colacu</a:t>
            </a:r>
            <a:r>
              <a:rPr lang="en-US" dirty="0"/>
              <a:t> a bust in memory of the first Chernivtsi.</a:t>
            </a:r>
          </a:p>
        </p:txBody>
      </p:sp>
      <p:sp>
        <p:nvSpPr>
          <p:cNvPr id="2" name="AutoShape 2" descr="Imagini pentru traian popovici spoveda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sp>
        <p:nvSpPr>
          <p:cNvPr id="3" name="AutoShape 4" descr="Imagini pentru traian popovici spovedan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348970"/>
            <a:ext cx="2391147" cy="3593254"/>
          </a:xfrm>
          <a:prstGeom prst="rect">
            <a:avLst/>
          </a:prstGeom>
          <a:ln>
            <a:noFill/>
          </a:ln>
          <a:effectLst>
            <a:outerShdw blurRad="292100" dist="139700" dir="2700000" algn="tl" rotWithShape="0">
              <a:srgbClr val="333333">
                <a:alpha val="65000"/>
              </a:srgbClr>
            </a:outerShdw>
          </a:effectLst>
        </p:spPr>
      </p:pic>
      <p:sp>
        <p:nvSpPr>
          <p:cNvPr id="7" name="Dreptunghi 6"/>
          <p:cNvSpPr/>
          <p:nvPr/>
        </p:nvSpPr>
        <p:spPr>
          <a:xfrm>
            <a:off x="6516216" y="3176101"/>
            <a:ext cx="2784963" cy="1323439"/>
          </a:xfrm>
          <a:prstGeom prst="rect">
            <a:avLst/>
          </a:prstGeom>
          <a:noFill/>
        </p:spPr>
        <p:txBody>
          <a:bodyPr wrap="square" lIns="91440" tIns="45720" rIns="91440" bIns="45720">
            <a:spAutoFit/>
          </a:bodyPr>
          <a:lstStyle/>
          <a:p>
            <a:pPr algn="ctr"/>
            <a:r>
              <a:rPr lang="ro-RO" sz="4000" b="1" cap="none" spc="0" dirty="0" smtClean="0">
                <a:ln w="18415" cmpd="sng">
                  <a:solidFill>
                    <a:srgbClr val="FFFFFF"/>
                  </a:solidFill>
                  <a:prstDash val="solid"/>
                </a:ln>
                <a:solidFill>
                  <a:schemeClr val="tx2"/>
                </a:solidFill>
                <a:effectLst>
                  <a:outerShdw blurRad="63500" dir="3600000" algn="tl" rotWithShape="0">
                    <a:srgbClr val="000000">
                      <a:alpha val="70000"/>
                    </a:srgbClr>
                  </a:outerShdw>
                </a:effectLst>
              </a:rPr>
              <a:t>Traian</a:t>
            </a:r>
          </a:p>
          <a:p>
            <a:pPr algn="ctr"/>
            <a:r>
              <a:rPr lang="ro-RO" sz="4000" b="1" cap="none" spc="0" dirty="0" smtClean="0">
                <a:ln w="18415" cmpd="sng">
                  <a:solidFill>
                    <a:srgbClr val="FFFFFF"/>
                  </a:solidFill>
                  <a:prstDash val="solid"/>
                </a:ln>
                <a:solidFill>
                  <a:schemeClr val="tx2"/>
                </a:solidFill>
                <a:effectLst>
                  <a:outerShdw blurRad="63500" dir="3600000" algn="tl" rotWithShape="0">
                    <a:srgbClr val="000000">
                      <a:alpha val="70000"/>
                    </a:srgbClr>
                  </a:outerShdw>
                </a:effectLst>
              </a:rPr>
              <a:t>Popovici</a:t>
            </a:r>
            <a:endParaRPr lang="ro-RO" sz="4000" b="1" cap="none" spc="0" dirty="0">
              <a:ln w="18415" cmpd="sng">
                <a:solidFill>
                  <a:srgbClr val="FFFFFF"/>
                </a:solidFill>
                <a:prstDash val="solid"/>
              </a:ln>
              <a:solidFill>
                <a:schemeClr val="tx2"/>
              </a:solidFill>
              <a:effectLst>
                <a:outerShdw blurRad="63500" dir="3600000" algn="tl" rotWithShape="0">
                  <a:srgbClr val="000000">
                    <a:alpha val="70000"/>
                  </a:srgbClr>
                </a:outerShdw>
              </a:effectLst>
            </a:endParaRPr>
          </a:p>
        </p:txBody>
      </p:sp>
      <p:pic>
        <p:nvPicPr>
          <p:cNvPr id="4104" name="Picture 8" descr="Imagine similarÄ"/>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05118" y="2342897"/>
            <a:ext cx="2868153" cy="205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903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4"/>
                                        </p:tgtEl>
                                        <p:attrNameLst>
                                          <p:attrName>style.visibility</p:attrName>
                                        </p:attrNameLst>
                                      </p:cBhvr>
                                      <p:to>
                                        <p:strVal val="visible"/>
                                      </p:to>
                                    </p:set>
                                    <p:animEffect transition="in" filter="fade">
                                      <p:cBhvr>
                                        <p:cTn id="14" dur="500"/>
                                        <p:tgtEl>
                                          <p:spTgt spid="410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755576" y="2276872"/>
            <a:ext cx="7848872" cy="3139321"/>
          </a:xfrm>
          <a:prstGeom prst="rect">
            <a:avLst/>
          </a:prstGeom>
          <a:noFill/>
        </p:spPr>
        <p:txBody>
          <a:bodyPr wrap="square" rtlCol="0">
            <a:spAutoFit/>
          </a:bodyPr>
          <a:lstStyle/>
          <a:p>
            <a:pPr algn="ctr"/>
            <a:r>
              <a:rPr lang="ro-RO" dirty="0"/>
              <a:t> </a:t>
            </a:r>
          </a:p>
          <a:p>
            <a:pPr algn="ctr"/>
            <a:r>
              <a:rPr lang="en-US" dirty="0"/>
              <a:t>On April 21, 2009, at the initiative of the Holocaust survivors, as well as with the support of the local authorities in </a:t>
            </a:r>
            <a:r>
              <a:rPr lang="en-US" dirty="0" err="1"/>
              <a:t>Cernăuți</a:t>
            </a:r>
            <a:r>
              <a:rPr lang="en-US" dirty="0"/>
              <a:t>, a commemorative black marble plaque was placed on the wall of </a:t>
            </a:r>
            <a:r>
              <a:rPr lang="en-US" dirty="0" err="1"/>
              <a:t>Traian</a:t>
            </a:r>
            <a:r>
              <a:rPr lang="en-US" dirty="0"/>
              <a:t> </a:t>
            </a:r>
            <a:r>
              <a:rPr lang="en-US" dirty="0" err="1"/>
              <a:t>Popovici's</a:t>
            </a:r>
            <a:r>
              <a:rPr lang="en-US" dirty="0"/>
              <a:t> former </a:t>
            </a:r>
            <a:r>
              <a:rPr lang="en-US" dirty="0" err="1"/>
              <a:t>Cernăuți</a:t>
            </a:r>
            <a:r>
              <a:rPr lang="en-US" dirty="0"/>
              <a:t> dwelling (from 6 </a:t>
            </a:r>
            <a:r>
              <a:rPr lang="en-US" dirty="0" err="1"/>
              <a:t>Zankovetka</a:t>
            </a:r>
            <a:r>
              <a:rPr lang="en-US" dirty="0"/>
              <a:t> Street). This event was attended by others </a:t>
            </a:r>
            <a:r>
              <a:rPr lang="en-US" dirty="0" err="1"/>
              <a:t>Volodimir</a:t>
            </a:r>
            <a:r>
              <a:rPr lang="en-US" dirty="0"/>
              <a:t> </a:t>
            </a:r>
            <a:r>
              <a:rPr lang="en-US" dirty="0" err="1"/>
              <a:t>Kuliș</a:t>
            </a:r>
            <a:r>
              <a:rPr lang="en-US" dirty="0"/>
              <a:t> (governor of </a:t>
            </a:r>
            <a:r>
              <a:rPr lang="en-US" dirty="0" err="1"/>
              <a:t>Cernăuți</a:t>
            </a:r>
            <a:r>
              <a:rPr lang="en-US" dirty="0"/>
              <a:t> region) and </a:t>
            </a:r>
            <a:r>
              <a:rPr lang="en-US" dirty="0" err="1"/>
              <a:t>Dorin</a:t>
            </a:r>
            <a:r>
              <a:rPr lang="en-US" dirty="0"/>
              <a:t> </a:t>
            </a:r>
            <a:r>
              <a:rPr lang="en-US" dirty="0" err="1"/>
              <a:t>Popescu</a:t>
            </a:r>
            <a:r>
              <a:rPr lang="en-US" dirty="0"/>
              <a:t> (diplomatic adviser, interim consul of Romania in </a:t>
            </a:r>
            <a:r>
              <a:rPr lang="en-US" dirty="0" err="1"/>
              <a:t>Cernăuți</a:t>
            </a:r>
            <a:r>
              <a:rPr lang="en-US" dirty="0"/>
              <a:t>). Written in three languages: Romanian, Ukrainian and English, the commemorative plaque honors the personality of Mayor </a:t>
            </a:r>
            <a:r>
              <a:rPr lang="en-US" dirty="0" err="1"/>
              <a:t>Traian</a:t>
            </a:r>
            <a:r>
              <a:rPr lang="en-US" dirty="0"/>
              <a:t> </a:t>
            </a:r>
            <a:r>
              <a:rPr lang="en-US" dirty="0" err="1"/>
              <a:t>Popovici</a:t>
            </a:r>
            <a:r>
              <a:rPr lang="en-US" dirty="0"/>
              <a:t>.</a:t>
            </a:r>
          </a:p>
          <a:p>
            <a:pPr algn="ctr"/>
            <a:r>
              <a:rPr lang="en-US" dirty="0"/>
              <a:t>On October 6, 2016, in the village of </a:t>
            </a:r>
            <a:r>
              <a:rPr lang="en-US" dirty="0" err="1"/>
              <a:t>Fundu</a:t>
            </a:r>
            <a:r>
              <a:rPr lang="en-US" dirty="0"/>
              <a:t> </a:t>
            </a:r>
            <a:r>
              <a:rPr lang="en-US" dirty="0" err="1"/>
              <a:t>Moldovei</a:t>
            </a:r>
            <a:r>
              <a:rPr lang="en-US" dirty="0"/>
              <a:t>, where </a:t>
            </a:r>
            <a:r>
              <a:rPr lang="en-US" dirty="0" err="1"/>
              <a:t>Traian</a:t>
            </a:r>
            <a:r>
              <a:rPr lang="en-US" dirty="0"/>
              <a:t> </a:t>
            </a:r>
            <a:r>
              <a:rPr lang="en-US" dirty="0" err="1"/>
              <a:t>Popovici</a:t>
            </a:r>
            <a:r>
              <a:rPr lang="en-US" dirty="0"/>
              <a:t> died, a bust was unveiled and wreaths were deposited.</a:t>
            </a:r>
            <a:endParaRPr lang="ro-RO" dirty="0"/>
          </a:p>
        </p:txBody>
      </p:sp>
    </p:spTree>
    <p:extLst>
      <p:ext uri="{BB962C8B-B14F-4D97-AF65-F5344CB8AC3E}">
        <p14:creationId xmlns:p14="http://schemas.microsoft.com/office/powerpoint/2010/main" val="3452437008"/>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p:nvPr>
        </p:nvSpPr>
        <p:spPr>
          <a:xfrm>
            <a:off x="837884" y="476672"/>
            <a:ext cx="7756263" cy="1054250"/>
          </a:xfrm>
        </p:spPr>
        <p:txBody>
          <a:bodyPr/>
          <a:lstStyle/>
          <a:p>
            <a:r>
              <a:rPr lang="ro-RO" sz="4800" dirty="0" err="1" smtClean="0"/>
              <a:t>Paragraphs</a:t>
            </a:r>
            <a:r>
              <a:rPr lang="ro-RO" sz="4800" dirty="0" smtClean="0"/>
              <a:t> of</a:t>
            </a:r>
            <a:br>
              <a:rPr lang="ro-RO" sz="4800" dirty="0" smtClean="0"/>
            </a:br>
            <a:r>
              <a:rPr lang="ro-RO" sz="4800" dirty="0" smtClean="0"/>
              <a:t>„Spovedania”</a:t>
            </a:r>
            <a:endParaRPr lang="ro-RO" sz="4800" dirty="0"/>
          </a:p>
        </p:txBody>
      </p:sp>
      <p:sp>
        <p:nvSpPr>
          <p:cNvPr id="9" name="CasetăText 8"/>
          <p:cNvSpPr txBox="1"/>
          <p:nvPr/>
        </p:nvSpPr>
        <p:spPr>
          <a:xfrm>
            <a:off x="1115615" y="2348880"/>
            <a:ext cx="6808623" cy="369332"/>
          </a:xfrm>
          <a:prstGeom prst="rect">
            <a:avLst/>
          </a:prstGeom>
          <a:noFill/>
        </p:spPr>
        <p:txBody>
          <a:bodyPr wrap="square" rtlCol="0">
            <a:spAutoFit/>
          </a:bodyPr>
          <a:lstStyle/>
          <a:p>
            <a:r>
              <a:rPr lang="en-US" b="1" dirty="0"/>
              <a:t>In his book, Dr. </a:t>
            </a:r>
            <a:r>
              <a:rPr lang="en-US" b="1" dirty="0" err="1"/>
              <a:t>Popovici</a:t>
            </a:r>
            <a:r>
              <a:rPr lang="en-US" b="1" dirty="0"/>
              <a:t> describes the formation of the ghetto:</a:t>
            </a:r>
            <a:endParaRPr lang="ro-RO" b="1" dirty="0"/>
          </a:p>
        </p:txBody>
      </p:sp>
      <p:sp>
        <p:nvSpPr>
          <p:cNvPr id="10" name="CasetăText 9"/>
          <p:cNvSpPr txBox="1"/>
          <p:nvPr/>
        </p:nvSpPr>
        <p:spPr>
          <a:xfrm>
            <a:off x="1619672" y="2696424"/>
            <a:ext cx="6192688" cy="3970318"/>
          </a:xfrm>
          <a:prstGeom prst="rect">
            <a:avLst/>
          </a:prstGeom>
          <a:noFill/>
        </p:spPr>
        <p:txBody>
          <a:bodyPr wrap="square" rtlCol="0">
            <a:spAutoFit/>
          </a:bodyPr>
          <a:lstStyle/>
          <a:p>
            <a:r>
              <a:rPr lang="en-US" dirty="0"/>
              <a:t>On the streets in front of the window, a whole place of humanity in sight. </a:t>
            </a:r>
            <a:r>
              <a:rPr lang="ro-RO" dirty="0" smtClean="0"/>
              <a:t>Old </a:t>
            </a:r>
            <a:r>
              <a:rPr lang="ro-RO" dirty="0" err="1" smtClean="0"/>
              <a:t>people</a:t>
            </a:r>
            <a:r>
              <a:rPr lang="en-US" dirty="0" smtClean="0"/>
              <a:t> </a:t>
            </a:r>
            <a:r>
              <a:rPr lang="en-US" dirty="0"/>
              <a:t>helped by children, women with babies in their arms, infirmities crawling their limbs, all with </a:t>
            </a:r>
            <a:r>
              <a:rPr lang="ro-RO" dirty="0" err="1" smtClean="0"/>
              <a:t>packages</a:t>
            </a:r>
            <a:r>
              <a:rPr lang="ro-RO" dirty="0" smtClean="0"/>
              <a:t> </a:t>
            </a:r>
            <a:r>
              <a:rPr lang="en-US" dirty="0" smtClean="0"/>
              <a:t>in </a:t>
            </a:r>
            <a:r>
              <a:rPr lang="en-US" dirty="0"/>
              <a:t>hand, carrying bags in carts or wheelbarrows or in their backs, trunks tied in the trench, litter, clothes, clothes, heading for the pilgrimage. much to the suffering valley of the city, to the ghetto.</a:t>
            </a:r>
          </a:p>
          <a:p>
            <a:r>
              <a:rPr lang="en-US" dirty="0"/>
              <a:t>I realized that their </a:t>
            </a:r>
            <a:r>
              <a:rPr lang="ro-RO" dirty="0" err="1" smtClean="0"/>
              <a:t>unluck</a:t>
            </a:r>
            <a:r>
              <a:rPr lang="en-US" dirty="0" smtClean="0"/>
              <a:t> </a:t>
            </a:r>
            <a:r>
              <a:rPr lang="en-US" dirty="0"/>
              <a:t>wheel was in motion. I got dressed and hurried to the town hall. On the </a:t>
            </a:r>
            <a:r>
              <a:rPr lang="en-US" dirty="0" smtClean="0"/>
              <a:t>road</a:t>
            </a:r>
            <a:r>
              <a:rPr lang="ro-RO" dirty="0" smtClean="0"/>
              <a:t>; </a:t>
            </a:r>
            <a:r>
              <a:rPr lang="en-US" dirty="0" smtClean="0"/>
              <a:t>weeping </a:t>
            </a:r>
            <a:r>
              <a:rPr lang="en-US" dirty="0"/>
              <a:t>women, crying with children, murmuring of old people, tears and tears again, some flowing, others dry on the cheeks of suffering, others dropping anonymously into the plump beards. "</a:t>
            </a:r>
            <a:r>
              <a:rPr lang="en-US" dirty="0" err="1"/>
              <a:t>Jidovimea</a:t>
            </a:r>
            <a:r>
              <a:rPr lang="en-US" dirty="0"/>
              <a:t> had been taken out of her den" and harassed, as a savage to her stumbling block.</a:t>
            </a:r>
            <a:endParaRPr lang="ro-RO" dirty="0"/>
          </a:p>
        </p:txBody>
      </p:sp>
      <p:pic>
        <p:nvPicPr>
          <p:cNvPr id="15" name="Imagine 14" descr="Cquote2.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434887" y="6510456"/>
            <a:ext cx="184785" cy="146050"/>
          </a:xfrm>
          <a:prstGeom prst="rect">
            <a:avLst/>
          </a:prstGeom>
          <a:noFill/>
          <a:ln>
            <a:noFill/>
          </a:ln>
        </p:spPr>
      </p:pic>
      <p:pic>
        <p:nvPicPr>
          <p:cNvPr id="16" name="Imagine 15" descr="Cquote2.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739454" y="2696424"/>
            <a:ext cx="184785" cy="146050"/>
          </a:xfrm>
          <a:prstGeom prst="rect">
            <a:avLst/>
          </a:prstGeom>
          <a:noFill/>
          <a:ln>
            <a:noFill/>
          </a:ln>
        </p:spPr>
      </p:pic>
    </p:spTree>
    <p:extLst>
      <p:ext uri="{BB962C8B-B14F-4D97-AF65-F5344CB8AC3E}">
        <p14:creationId xmlns:p14="http://schemas.microsoft.com/office/powerpoint/2010/main" val="39432841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971600" y="2276870"/>
            <a:ext cx="6696744" cy="369332"/>
          </a:xfrm>
          <a:prstGeom prst="rect">
            <a:avLst/>
          </a:prstGeom>
          <a:noFill/>
        </p:spPr>
        <p:txBody>
          <a:bodyPr wrap="square" rtlCol="0">
            <a:spAutoFit/>
          </a:bodyPr>
          <a:lstStyle/>
          <a:p>
            <a:r>
              <a:rPr lang="ro-RO" b="1" dirty="0" smtClean="0"/>
              <a:t>The i</a:t>
            </a:r>
            <a:r>
              <a:rPr lang="en-US" b="1" dirty="0" err="1" smtClean="0"/>
              <a:t>nhuman</a:t>
            </a:r>
            <a:r>
              <a:rPr lang="en-US" b="1" dirty="0" smtClean="0"/>
              <a:t> </a:t>
            </a:r>
            <a:r>
              <a:rPr lang="en-US" b="1" dirty="0"/>
              <a:t>living conditions have terrified Mayor </a:t>
            </a:r>
            <a:r>
              <a:rPr lang="en-US" b="1" dirty="0" err="1"/>
              <a:t>Popovici</a:t>
            </a:r>
            <a:r>
              <a:rPr lang="en-US" b="1" dirty="0"/>
              <a:t>:</a:t>
            </a:r>
            <a:endParaRPr lang="ro-RO" b="1" dirty="0"/>
          </a:p>
        </p:txBody>
      </p:sp>
      <p:sp>
        <p:nvSpPr>
          <p:cNvPr id="5" name="CasetăText 4"/>
          <p:cNvSpPr txBox="1"/>
          <p:nvPr/>
        </p:nvSpPr>
        <p:spPr>
          <a:xfrm>
            <a:off x="1443556" y="2708920"/>
            <a:ext cx="6624736" cy="3970318"/>
          </a:xfrm>
          <a:prstGeom prst="rect">
            <a:avLst/>
          </a:prstGeom>
          <a:noFill/>
        </p:spPr>
        <p:txBody>
          <a:bodyPr wrap="square" rtlCol="0">
            <a:spAutoFit/>
          </a:bodyPr>
          <a:lstStyle/>
          <a:p>
            <a:r>
              <a:rPr lang="en-US" dirty="0" smtClean="0"/>
              <a:t>Accommodation </a:t>
            </a:r>
            <a:r>
              <a:rPr lang="en-US" dirty="0"/>
              <a:t>capacity was minimal. Even though the available rooms had to accommodate up to 30 and more individuals, most were forced to shelter in corridors, bridges, cellars, sheds and where they found shelter from rain and snow. I </a:t>
            </a:r>
            <a:r>
              <a:rPr lang="ro-RO" dirty="0" err="1" smtClean="0"/>
              <a:t>won’t</a:t>
            </a:r>
            <a:r>
              <a:rPr lang="ro-RO" dirty="0" smtClean="0"/>
              <a:t> </a:t>
            </a:r>
            <a:r>
              <a:rPr lang="ro-RO" dirty="0" err="1" smtClean="0"/>
              <a:t>even</a:t>
            </a:r>
            <a:r>
              <a:rPr lang="ro-RO" dirty="0" smtClean="0"/>
              <a:t> start </a:t>
            </a:r>
            <a:r>
              <a:rPr lang="ro-RO" dirty="0" err="1" smtClean="0"/>
              <a:t>talking</a:t>
            </a:r>
            <a:r>
              <a:rPr lang="ro-RO" dirty="0" smtClean="0"/>
              <a:t> </a:t>
            </a:r>
            <a:r>
              <a:rPr lang="ro-RO" dirty="0" err="1" smtClean="0"/>
              <a:t>about</a:t>
            </a:r>
            <a:r>
              <a:rPr lang="ro-RO" dirty="0" smtClean="0"/>
              <a:t> </a:t>
            </a:r>
            <a:r>
              <a:rPr lang="ro-RO" dirty="0" err="1" smtClean="0"/>
              <a:t>hygiene</a:t>
            </a:r>
            <a:r>
              <a:rPr lang="en-US" dirty="0" smtClean="0"/>
              <a:t>. </a:t>
            </a:r>
            <a:r>
              <a:rPr lang="en-US" dirty="0"/>
              <a:t>Lack of safe drinking water; insufficient existing wells. I notice that the city was suffering, two of the three water plants being destroyed. A smell of sweaty sweat, urine and feces, of damp moisture, seized the neighborhood, differentiating it from the rest of the city. Exactly the concentrated smell of a sheepfold, stretched over by green pastures.</a:t>
            </a:r>
            <a:br>
              <a:rPr lang="en-US" dirty="0"/>
            </a:br>
            <a:r>
              <a:rPr lang="en-US" dirty="0"/>
              <a:t>Surprising as the barbed wire ghetto, with wooden gates at its main exits and military guard, was almost hermetically encircled.</a:t>
            </a:r>
          </a:p>
        </p:txBody>
      </p:sp>
      <p:pic>
        <p:nvPicPr>
          <p:cNvPr id="6" name="Imagine 5" descr="Cquote2.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257501" y="6488421"/>
            <a:ext cx="184785" cy="146050"/>
          </a:xfrm>
          <a:prstGeom prst="rect">
            <a:avLst/>
          </a:prstGeom>
          <a:noFill/>
          <a:ln>
            <a:noFill/>
          </a:ln>
        </p:spPr>
      </p:pic>
      <p:pic>
        <p:nvPicPr>
          <p:cNvPr id="7" name="Imagine 6" descr="Cquote2.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668344" y="2749185"/>
            <a:ext cx="184785" cy="146050"/>
          </a:xfrm>
          <a:prstGeom prst="rect">
            <a:avLst/>
          </a:prstGeom>
          <a:noFill/>
          <a:ln>
            <a:noFill/>
          </a:ln>
        </p:spPr>
      </p:pic>
    </p:spTree>
    <p:extLst>
      <p:ext uri="{BB962C8B-B14F-4D97-AF65-F5344CB8AC3E}">
        <p14:creationId xmlns:p14="http://schemas.microsoft.com/office/powerpoint/2010/main" val="11460419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971600" y="2185143"/>
            <a:ext cx="6624736" cy="646331"/>
          </a:xfrm>
          <a:prstGeom prst="rect">
            <a:avLst/>
          </a:prstGeom>
          <a:noFill/>
        </p:spPr>
        <p:txBody>
          <a:bodyPr wrap="square" rtlCol="0">
            <a:spAutoFit/>
          </a:bodyPr>
          <a:lstStyle/>
          <a:p>
            <a:r>
              <a:rPr lang="en-US" b="1" dirty="0"/>
              <a:t>Intervention for the partial rescue of Jews from deportations</a:t>
            </a:r>
          </a:p>
          <a:p>
            <a:r>
              <a:rPr lang="en-US" b="1" dirty="0"/>
              <a:t>Description of the communication of this decision:</a:t>
            </a:r>
            <a:endParaRPr lang="ro-RO" dirty="0"/>
          </a:p>
        </p:txBody>
      </p:sp>
      <p:sp>
        <p:nvSpPr>
          <p:cNvPr id="6" name="CasetăText 5"/>
          <p:cNvSpPr txBox="1"/>
          <p:nvPr/>
        </p:nvSpPr>
        <p:spPr>
          <a:xfrm>
            <a:off x="1403648" y="2831474"/>
            <a:ext cx="6552728" cy="3416320"/>
          </a:xfrm>
          <a:prstGeom prst="rect">
            <a:avLst/>
          </a:prstGeom>
          <a:noFill/>
        </p:spPr>
        <p:txBody>
          <a:bodyPr wrap="square" rtlCol="0">
            <a:spAutoFit/>
          </a:bodyPr>
          <a:lstStyle/>
          <a:p>
            <a:r>
              <a:rPr lang="en-US" dirty="0"/>
              <a:t>The dramatic scene I was experiencing when I brought them the news of hope, a most solemn, most moving account of my life, and I do not think the future has reserved a bigger one for me.</a:t>
            </a:r>
          </a:p>
          <a:p>
            <a:r>
              <a:rPr lang="en-US" dirty="0"/>
              <a:t>Old rabbis, intellectuals of all ages, </a:t>
            </a:r>
            <a:r>
              <a:rPr lang="en-US" dirty="0" smtClean="0"/>
              <a:t>lead</a:t>
            </a:r>
            <a:r>
              <a:rPr lang="ro-RO" dirty="0" err="1" smtClean="0"/>
              <a:t>ers</a:t>
            </a:r>
            <a:r>
              <a:rPr lang="en-US" dirty="0" smtClean="0"/>
              <a:t> </a:t>
            </a:r>
            <a:r>
              <a:rPr lang="en-US" dirty="0"/>
              <a:t>from all sections of social life, merchants, workers, with one word all their breath, broke into a sobbing cry, knelt blessing their God, thanking the heaven for mercy, the Marshal for mercy, again to kiss my hands, feet and the flesh of my clothes. Tears do not always shame a man. At that moment, excited by this spontaneous outburst of gratitude, my tears cleared and </a:t>
            </a:r>
            <a:r>
              <a:rPr lang="en-US" dirty="0" smtClean="0"/>
              <a:t>I</a:t>
            </a:r>
            <a:r>
              <a:rPr lang="ro-RO" dirty="0" smtClean="0"/>
              <a:t>, </a:t>
            </a:r>
            <a:r>
              <a:rPr lang="en-US" dirty="0"/>
              <a:t>"the father of the </a:t>
            </a:r>
            <a:r>
              <a:rPr lang="en-US" dirty="0" smtClean="0"/>
              <a:t>city„</a:t>
            </a:r>
            <a:r>
              <a:rPr lang="ro-RO" dirty="0" smtClean="0"/>
              <a:t> </a:t>
            </a:r>
            <a:r>
              <a:rPr lang="ro-RO" dirty="0" err="1" smtClean="0"/>
              <a:t>cried</a:t>
            </a:r>
            <a:r>
              <a:rPr lang="ro-RO" dirty="0" smtClean="0"/>
              <a:t>. </a:t>
            </a:r>
            <a:endParaRPr lang="ro-RO" dirty="0"/>
          </a:p>
        </p:txBody>
      </p:sp>
      <p:pic>
        <p:nvPicPr>
          <p:cNvPr id="5" name="Imagine 4" descr="Cquote2.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863983" y="2831474"/>
            <a:ext cx="184785" cy="146050"/>
          </a:xfrm>
          <a:prstGeom prst="rect">
            <a:avLst/>
          </a:prstGeom>
          <a:noFill/>
          <a:ln>
            <a:noFill/>
          </a:ln>
        </p:spPr>
      </p:pic>
      <p:pic>
        <p:nvPicPr>
          <p:cNvPr id="7" name="Imagine 6" descr="Cquote2.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231275" y="6111034"/>
            <a:ext cx="184785" cy="146050"/>
          </a:xfrm>
          <a:prstGeom prst="rect">
            <a:avLst/>
          </a:prstGeom>
          <a:noFill/>
          <a:ln>
            <a:noFill/>
          </a:ln>
        </p:spPr>
      </p:pic>
    </p:spTree>
    <p:extLst>
      <p:ext uri="{BB962C8B-B14F-4D97-AF65-F5344CB8AC3E}">
        <p14:creationId xmlns:p14="http://schemas.microsoft.com/office/powerpoint/2010/main" val="101584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ini pentru fi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175" y="0"/>
            <a:ext cx="9200500" cy="685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66329"/>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tăText 7"/>
          <p:cNvSpPr txBox="1"/>
          <p:nvPr/>
        </p:nvSpPr>
        <p:spPr>
          <a:xfrm>
            <a:off x="500114" y="1981482"/>
            <a:ext cx="6840760" cy="369332"/>
          </a:xfrm>
          <a:prstGeom prst="rect">
            <a:avLst/>
          </a:prstGeom>
          <a:solidFill>
            <a:schemeClr val="accent4">
              <a:lumMod val="20000"/>
              <a:lumOff val="80000"/>
            </a:schemeClr>
          </a:solidFill>
        </p:spPr>
        <p:txBody>
          <a:bodyPr wrap="square" rtlCol="0">
            <a:spAutoFit/>
          </a:bodyPr>
          <a:lstStyle/>
          <a:p>
            <a:endParaRPr lang="ro-RO" dirty="0"/>
          </a:p>
        </p:txBody>
      </p:sp>
      <p:sp>
        <p:nvSpPr>
          <p:cNvPr id="5" name="CasetăText 4"/>
          <p:cNvSpPr txBox="1"/>
          <p:nvPr/>
        </p:nvSpPr>
        <p:spPr>
          <a:xfrm>
            <a:off x="1115616" y="1688209"/>
            <a:ext cx="6840760" cy="369332"/>
          </a:xfrm>
          <a:prstGeom prst="rect">
            <a:avLst/>
          </a:prstGeom>
          <a:solidFill>
            <a:schemeClr val="accent4">
              <a:lumMod val="20000"/>
              <a:lumOff val="80000"/>
            </a:schemeClr>
          </a:solidFill>
        </p:spPr>
        <p:txBody>
          <a:bodyPr wrap="square" rtlCol="0">
            <a:spAutoFit/>
          </a:bodyPr>
          <a:lstStyle/>
          <a:p>
            <a:endParaRPr lang="ro-RO" dirty="0"/>
          </a:p>
        </p:txBody>
      </p:sp>
      <p:pic>
        <p:nvPicPr>
          <p:cNvPr id="2052" name="Picture 4" descr="Traian Popovici salvatorul evreilor din Cernau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54" y="1196752"/>
            <a:ext cx="3427140" cy="4797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Dreptunghi 3"/>
          <p:cNvSpPr/>
          <p:nvPr/>
        </p:nvSpPr>
        <p:spPr>
          <a:xfrm>
            <a:off x="4535996" y="1688209"/>
            <a:ext cx="4104456" cy="3970318"/>
          </a:xfrm>
          <a:prstGeom prst="rect">
            <a:avLst/>
          </a:prstGeom>
        </p:spPr>
        <p:txBody>
          <a:bodyPr wrap="square">
            <a:spAutoFit/>
          </a:bodyPr>
          <a:lstStyle/>
          <a:p>
            <a:pPr marL="285750" indent="-285750" algn="ctr">
              <a:buFont typeface="Arial" panose="020B0604020202020204" pitchFamily="34" charset="0"/>
              <a:buChar char="•"/>
            </a:pPr>
            <a:r>
              <a:rPr lang="ro-RO" dirty="0" err="1" smtClean="0"/>
              <a:t>When</a:t>
            </a:r>
            <a:r>
              <a:rPr lang="ro-RO" dirty="0" smtClean="0"/>
              <a:t> </a:t>
            </a:r>
            <a:r>
              <a:rPr lang="ro-RO" dirty="0" err="1"/>
              <a:t>h</a:t>
            </a:r>
            <a:r>
              <a:rPr lang="ro-RO" dirty="0" err="1" smtClean="0"/>
              <a:t>e</a:t>
            </a:r>
            <a:r>
              <a:rPr lang="ro-RO" dirty="0" smtClean="0"/>
              <a:t> </a:t>
            </a:r>
            <a:r>
              <a:rPr lang="ro-RO" dirty="0" err="1" smtClean="0"/>
              <a:t>was</a:t>
            </a:r>
            <a:r>
              <a:rPr lang="ro-RO" dirty="0" smtClean="0"/>
              <a:t> </a:t>
            </a:r>
            <a:r>
              <a:rPr lang="ro-RO" dirty="0" err="1" smtClean="0"/>
              <a:t>found</a:t>
            </a:r>
            <a:r>
              <a:rPr lang="ro-RO" dirty="0" smtClean="0"/>
              <a:t> </a:t>
            </a:r>
            <a:r>
              <a:rPr lang="ro-RO" dirty="0" err="1" smtClean="0"/>
              <a:t>guilty</a:t>
            </a:r>
            <a:r>
              <a:rPr lang="ro-RO" dirty="0" smtClean="0"/>
              <a:t> of certificate </a:t>
            </a:r>
            <a:r>
              <a:rPr lang="ro-RO" dirty="0" err="1" smtClean="0"/>
              <a:t>eliberation</a:t>
            </a:r>
            <a:r>
              <a:rPr lang="ro-RO" dirty="0" smtClean="0"/>
              <a:t> for </a:t>
            </a:r>
            <a:r>
              <a:rPr lang="ro-RO" dirty="0" err="1" smtClean="0"/>
              <a:t>avoiding</a:t>
            </a:r>
            <a:r>
              <a:rPr lang="ro-RO" dirty="0" smtClean="0"/>
              <a:t> </a:t>
            </a:r>
            <a:r>
              <a:rPr lang="ro-RO" dirty="0" err="1" smtClean="0"/>
              <a:t>deportation</a:t>
            </a:r>
            <a:r>
              <a:rPr lang="ro-RO" dirty="0" smtClean="0"/>
              <a:t>, </a:t>
            </a:r>
            <a:r>
              <a:rPr lang="ro-RO" dirty="0" err="1" smtClean="0"/>
              <a:t>after</a:t>
            </a:r>
            <a:r>
              <a:rPr lang="ro-RO" dirty="0" smtClean="0"/>
              <a:t> 10 </a:t>
            </a:r>
            <a:r>
              <a:rPr lang="ro-RO" dirty="0" err="1" smtClean="0"/>
              <a:t>months</a:t>
            </a:r>
            <a:r>
              <a:rPr lang="ro-RO" dirty="0" smtClean="0"/>
              <a:t> </a:t>
            </a:r>
            <a:r>
              <a:rPr lang="ro-RO" dirty="0" err="1" smtClean="0"/>
              <a:t>he</a:t>
            </a:r>
            <a:r>
              <a:rPr lang="ro-RO" dirty="0" smtClean="0"/>
              <a:t> </a:t>
            </a:r>
            <a:r>
              <a:rPr lang="ro-RO" dirty="0" err="1" smtClean="0"/>
              <a:t>was</a:t>
            </a:r>
            <a:r>
              <a:rPr lang="ro-RO" dirty="0" smtClean="0"/>
              <a:t> </a:t>
            </a:r>
            <a:r>
              <a:rPr lang="ro-RO" dirty="0" err="1" smtClean="0"/>
              <a:t>removed</a:t>
            </a:r>
            <a:r>
              <a:rPr lang="ro-RO" dirty="0" smtClean="0"/>
              <a:t> </a:t>
            </a:r>
            <a:r>
              <a:rPr lang="ro-RO" dirty="0" err="1" smtClean="0"/>
              <a:t>from</a:t>
            </a:r>
            <a:r>
              <a:rPr lang="ro-RO" dirty="0"/>
              <a:t> </a:t>
            </a:r>
            <a:r>
              <a:rPr lang="ro-RO" dirty="0" err="1" smtClean="0"/>
              <a:t>his</a:t>
            </a:r>
            <a:r>
              <a:rPr lang="ro-RO" dirty="0" smtClean="0"/>
              <a:t> </a:t>
            </a:r>
            <a:r>
              <a:rPr lang="ro-RO" dirty="0" err="1" smtClean="0"/>
              <a:t>function</a:t>
            </a:r>
            <a:r>
              <a:rPr lang="ro-RO" dirty="0" smtClean="0"/>
              <a:t>. </a:t>
            </a:r>
          </a:p>
          <a:p>
            <a:pPr algn="ctr"/>
            <a:r>
              <a:rPr lang="ro-RO" dirty="0" err="1" smtClean="0"/>
              <a:t>After</a:t>
            </a:r>
            <a:r>
              <a:rPr lang="ro-RO" dirty="0" smtClean="0"/>
              <a:t> </a:t>
            </a:r>
            <a:r>
              <a:rPr lang="ro-RO" dirty="0" err="1" smtClean="0"/>
              <a:t>being</a:t>
            </a:r>
            <a:r>
              <a:rPr lang="ro-RO" dirty="0" smtClean="0"/>
              <a:t> </a:t>
            </a:r>
            <a:r>
              <a:rPr lang="ro-RO" dirty="0" err="1" smtClean="0"/>
              <a:t>replaced</a:t>
            </a:r>
            <a:r>
              <a:rPr lang="ro-RO" dirty="0" smtClean="0"/>
              <a:t> </a:t>
            </a:r>
            <a:r>
              <a:rPr lang="ro-RO" dirty="0" err="1" smtClean="0"/>
              <a:t>by</a:t>
            </a:r>
            <a:r>
              <a:rPr lang="ro-RO" dirty="0" smtClean="0"/>
              <a:t> </a:t>
            </a:r>
            <a:r>
              <a:rPr lang="ro-RO" dirty="0" err="1" smtClean="0"/>
              <a:t>the</a:t>
            </a:r>
            <a:r>
              <a:rPr lang="ro-RO" dirty="0" smtClean="0"/>
              <a:t> </a:t>
            </a:r>
            <a:r>
              <a:rPr lang="ro-RO" dirty="0" err="1" smtClean="0"/>
              <a:t>new</a:t>
            </a:r>
            <a:r>
              <a:rPr lang="ro-RO" dirty="0" smtClean="0"/>
              <a:t> </a:t>
            </a:r>
            <a:r>
              <a:rPr lang="ro-RO" dirty="0" err="1" smtClean="0"/>
              <a:t>mayor</a:t>
            </a:r>
            <a:r>
              <a:rPr lang="ro-RO" dirty="0" smtClean="0"/>
              <a:t>, </a:t>
            </a:r>
            <a:r>
              <a:rPr lang="ro-RO" dirty="0" smtClean="0">
                <a:solidFill>
                  <a:schemeClr val="accent2">
                    <a:lumMod val="75000"/>
                  </a:schemeClr>
                </a:solidFill>
              </a:rPr>
              <a:t>5,000 </a:t>
            </a:r>
            <a:r>
              <a:rPr lang="ro-RO" dirty="0" err="1" smtClean="0">
                <a:solidFill>
                  <a:schemeClr val="accent2">
                    <a:lumMod val="75000"/>
                  </a:schemeClr>
                </a:solidFill>
              </a:rPr>
              <a:t>people</a:t>
            </a:r>
            <a:r>
              <a:rPr lang="ro-RO" dirty="0" smtClean="0"/>
              <a:t>, </a:t>
            </a:r>
            <a:r>
              <a:rPr lang="ro-RO" dirty="0" err="1" smtClean="0"/>
              <a:t>who</a:t>
            </a:r>
            <a:r>
              <a:rPr lang="ro-RO" dirty="0" smtClean="0"/>
              <a:t> </a:t>
            </a:r>
            <a:r>
              <a:rPr lang="ro-RO" dirty="0" err="1" smtClean="0"/>
              <a:t>have</a:t>
            </a:r>
            <a:r>
              <a:rPr lang="ro-RO" dirty="0" smtClean="0"/>
              <a:t> </a:t>
            </a:r>
            <a:r>
              <a:rPr lang="ro-RO" dirty="0" err="1" smtClean="0"/>
              <a:t>been</a:t>
            </a:r>
            <a:r>
              <a:rPr lang="ro-RO" dirty="0" smtClean="0"/>
              <a:t> </a:t>
            </a:r>
            <a:r>
              <a:rPr lang="ro-RO" dirty="0" err="1" smtClean="0"/>
              <a:t>initially</a:t>
            </a:r>
            <a:r>
              <a:rPr lang="ro-RO" dirty="0" smtClean="0"/>
              <a:t> </a:t>
            </a:r>
            <a:r>
              <a:rPr lang="ro-RO" dirty="0" err="1" smtClean="0"/>
              <a:t>saved</a:t>
            </a:r>
            <a:r>
              <a:rPr lang="ro-RO" dirty="0" smtClean="0"/>
              <a:t> </a:t>
            </a:r>
            <a:r>
              <a:rPr lang="ro-RO" dirty="0" err="1" smtClean="0"/>
              <a:t>by</a:t>
            </a:r>
            <a:r>
              <a:rPr lang="ro-RO" dirty="0" smtClean="0"/>
              <a:t> Popovici, </a:t>
            </a:r>
            <a:r>
              <a:rPr lang="ro-RO" dirty="0" err="1" smtClean="0"/>
              <a:t>had</a:t>
            </a:r>
            <a:r>
              <a:rPr lang="ro-RO" dirty="0" smtClean="0"/>
              <a:t> </a:t>
            </a:r>
            <a:r>
              <a:rPr lang="ro-RO" dirty="0" err="1" smtClean="0"/>
              <a:t>died</a:t>
            </a:r>
            <a:r>
              <a:rPr lang="ro-RO" dirty="0" smtClean="0"/>
              <a:t>.</a:t>
            </a:r>
          </a:p>
          <a:p>
            <a:pPr algn="ctr"/>
            <a:endParaRPr lang="ro-RO" dirty="0"/>
          </a:p>
          <a:p>
            <a:pPr marL="285750" indent="-285750" algn="ctr">
              <a:buFont typeface="Arial" panose="020B0604020202020204" pitchFamily="34" charset="0"/>
              <a:buChar char="•"/>
            </a:pPr>
            <a:r>
              <a:rPr lang="ro-RO" dirty="0" err="1" smtClean="0"/>
              <a:t>Because</a:t>
            </a:r>
            <a:r>
              <a:rPr lang="ro-RO" dirty="0" smtClean="0"/>
              <a:t> </a:t>
            </a:r>
            <a:r>
              <a:rPr lang="ro-RO" dirty="0" err="1" smtClean="0"/>
              <a:t>he</a:t>
            </a:r>
            <a:r>
              <a:rPr lang="ro-RO" dirty="0" smtClean="0"/>
              <a:t> </a:t>
            </a:r>
            <a:r>
              <a:rPr lang="ro-RO" dirty="0" err="1" smtClean="0"/>
              <a:t>didn’t</a:t>
            </a:r>
            <a:r>
              <a:rPr lang="ro-RO" dirty="0" smtClean="0"/>
              <a:t> </a:t>
            </a:r>
            <a:r>
              <a:rPr lang="ro-RO" dirty="0" err="1" smtClean="0"/>
              <a:t>join</a:t>
            </a:r>
            <a:r>
              <a:rPr lang="ro-RO" dirty="0" smtClean="0"/>
              <a:t> </a:t>
            </a:r>
            <a:r>
              <a:rPr lang="ro-RO" dirty="0" err="1" smtClean="0"/>
              <a:t>the</a:t>
            </a:r>
            <a:endParaRPr lang="ro-RO" dirty="0" smtClean="0"/>
          </a:p>
          <a:p>
            <a:pPr algn="ctr"/>
            <a:r>
              <a:rPr lang="ro-RO" dirty="0" err="1" smtClean="0"/>
              <a:t>Anti-Semitic</a:t>
            </a:r>
            <a:r>
              <a:rPr lang="ro-RO" dirty="0" smtClean="0"/>
              <a:t> </a:t>
            </a:r>
            <a:r>
              <a:rPr lang="ro-RO" dirty="0" err="1" smtClean="0"/>
              <a:t>current</a:t>
            </a:r>
            <a:r>
              <a:rPr lang="ro-RO" dirty="0" smtClean="0"/>
              <a:t>, Popovici </a:t>
            </a:r>
            <a:r>
              <a:rPr lang="ro-RO" dirty="0" err="1" smtClean="0"/>
              <a:t>was</a:t>
            </a:r>
            <a:r>
              <a:rPr lang="ro-RO" dirty="0" smtClean="0"/>
              <a:t> </a:t>
            </a:r>
            <a:r>
              <a:rPr lang="ro-RO" dirty="0" err="1" smtClean="0"/>
              <a:t>nicknamed</a:t>
            </a:r>
            <a:r>
              <a:rPr lang="ro-RO" dirty="0" smtClean="0"/>
              <a:t> „</a:t>
            </a:r>
            <a:r>
              <a:rPr lang="ro-RO" dirty="0" err="1" smtClean="0">
                <a:solidFill>
                  <a:schemeClr val="accent2">
                    <a:lumMod val="75000"/>
                  </a:schemeClr>
                </a:solidFill>
              </a:rPr>
              <a:t>Jidovitul</a:t>
            </a:r>
            <a:r>
              <a:rPr lang="ro-RO" dirty="0" smtClean="0"/>
              <a:t>” (</a:t>
            </a:r>
            <a:r>
              <a:rPr lang="ro-RO" dirty="0" err="1" smtClean="0"/>
              <a:t>the</a:t>
            </a:r>
            <a:r>
              <a:rPr lang="ro-RO" dirty="0" smtClean="0"/>
              <a:t> „</a:t>
            </a:r>
            <a:r>
              <a:rPr lang="ro-RO" dirty="0" err="1" smtClean="0"/>
              <a:t>turned</a:t>
            </a:r>
            <a:r>
              <a:rPr lang="ro-RO" dirty="0" smtClean="0"/>
              <a:t>” Jewish)  </a:t>
            </a:r>
            <a:r>
              <a:rPr lang="ro-RO" dirty="0" err="1" smtClean="0"/>
              <a:t>and</a:t>
            </a:r>
            <a:r>
              <a:rPr lang="ro-RO" dirty="0" smtClean="0"/>
              <a:t> </a:t>
            </a:r>
            <a:r>
              <a:rPr lang="ro-RO" dirty="0" err="1" smtClean="0"/>
              <a:t>the</a:t>
            </a:r>
            <a:r>
              <a:rPr lang="ro-RO" dirty="0" smtClean="0"/>
              <a:t> </a:t>
            </a:r>
            <a:r>
              <a:rPr lang="ro-RO" dirty="0" err="1" smtClean="0"/>
              <a:t>jews</a:t>
            </a:r>
            <a:r>
              <a:rPr lang="ro-RO" dirty="0" smtClean="0"/>
              <a:t> </a:t>
            </a:r>
            <a:r>
              <a:rPr lang="ro-RO" dirty="0" err="1" smtClean="0"/>
              <a:t>were</a:t>
            </a:r>
            <a:r>
              <a:rPr lang="ro-RO" dirty="0" smtClean="0"/>
              <a:t> </a:t>
            </a:r>
            <a:r>
              <a:rPr lang="ro-RO" dirty="0" err="1" smtClean="0"/>
              <a:t>called</a:t>
            </a:r>
            <a:r>
              <a:rPr lang="ro-RO" dirty="0" smtClean="0"/>
              <a:t> „</a:t>
            </a:r>
            <a:r>
              <a:rPr lang="ro-RO" dirty="0" smtClean="0">
                <a:solidFill>
                  <a:schemeClr val="accent2">
                    <a:lumMod val="75000"/>
                  </a:schemeClr>
                </a:solidFill>
              </a:rPr>
              <a:t>Poporul lui Traian</a:t>
            </a:r>
            <a:r>
              <a:rPr lang="ro-RO" dirty="0" smtClean="0"/>
              <a:t>” (</a:t>
            </a:r>
            <a:r>
              <a:rPr lang="ro-RO" dirty="0" err="1" smtClean="0"/>
              <a:t>Traian’s</a:t>
            </a:r>
            <a:r>
              <a:rPr lang="ro-RO" dirty="0" smtClean="0"/>
              <a:t> </a:t>
            </a:r>
            <a:r>
              <a:rPr lang="ro-RO" dirty="0" err="1" smtClean="0"/>
              <a:t>people</a:t>
            </a:r>
            <a:r>
              <a:rPr lang="ro-RO" dirty="0" smtClean="0"/>
              <a:t>).</a:t>
            </a:r>
            <a:endParaRPr lang="ro-RO" dirty="0"/>
          </a:p>
        </p:txBody>
      </p:sp>
    </p:spTree>
    <p:extLst>
      <p:ext uri="{BB962C8B-B14F-4D97-AF65-F5344CB8AC3E}">
        <p14:creationId xmlns:p14="http://schemas.microsoft.com/office/powerpoint/2010/main" val="1055047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1619671" y="2276872"/>
            <a:ext cx="6121215" cy="4062651"/>
          </a:xfrm>
          <a:prstGeom prst="rect">
            <a:avLst/>
          </a:prstGeom>
          <a:noFill/>
        </p:spPr>
        <p:txBody>
          <a:bodyPr wrap="square" rtlCol="0">
            <a:spAutoFit/>
          </a:bodyPr>
          <a:lstStyle/>
          <a:p>
            <a:pPr algn="ctr"/>
            <a:r>
              <a:rPr lang="ro-RO" sz="2400" dirty="0" err="1">
                <a:solidFill>
                  <a:schemeClr val="tx2">
                    <a:lumMod val="75000"/>
                  </a:schemeClr>
                </a:solidFill>
              </a:rPr>
              <a:t>When</a:t>
            </a:r>
            <a:r>
              <a:rPr lang="ro-RO" sz="2400" dirty="0">
                <a:solidFill>
                  <a:schemeClr val="tx2">
                    <a:lumMod val="75000"/>
                  </a:schemeClr>
                </a:solidFill>
              </a:rPr>
              <a:t> </a:t>
            </a:r>
            <a:r>
              <a:rPr lang="ro-RO" sz="2400" dirty="0" err="1">
                <a:solidFill>
                  <a:schemeClr val="tx2">
                    <a:lumMod val="75000"/>
                  </a:schemeClr>
                </a:solidFill>
              </a:rPr>
              <a:t>Germany</a:t>
            </a:r>
            <a:r>
              <a:rPr lang="ro-RO" sz="2400" dirty="0">
                <a:solidFill>
                  <a:schemeClr val="tx2">
                    <a:lumMod val="75000"/>
                  </a:schemeClr>
                </a:solidFill>
              </a:rPr>
              <a:t> </a:t>
            </a:r>
            <a:r>
              <a:rPr lang="ro-RO" sz="2400" dirty="0" err="1">
                <a:solidFill>
                  <a:schemeClr val="tx2">
                    <a:lumMod val="75000"/>
                  </a:schemeClr>
                </a:solidFill>
              </a:rPr>
              <a:t>signed</a:t>
            </a:r>
            <a:r>
              <a:rPr lang="ro-RO" sz="2400" dirty="0">
                <a:solidFill>
                  <a:schemeClr val="tx2">
                    <a:lumMod val="75000"/>
                  </a:schemeClr>
                </a:solidFill>
              </a:rPr>
              <a:t> </a:t>
            </a:r>
            <a:r>
              <a:rPr lang="ro-RO" sz="2400" dirty="0" err="1">
                <a:solidFill>
                  <a:schemeClr val="tx2">
                    <a:lumMod val="75000"/>
                  </a:schemeClr>
                </a:solidFill>
              </a:rPr>
              <a:t>its</a:t>
            </a:r>
            <a:r>
              <a:rPr lang="ro-RO" sz="2400" dirty="0">
                <a:solidFill>
                  <a:schemeClr val="tx2">
                    <a:lumMod val="75000"/>
                  </a:schemeClr>
                </a:solidFill>
              </a:rPr>
              <a:t> </a:t>
            </a:r>
            <a:r>
              <a:rPr lang="ro-RO" sz="2400" dirty="0" err="1">
                <a:solidFill>
                  <a:schemeClr val="tx2">
                    <a:lumMod val="75000"/>
                  </a:schemeClr>
                </a:solidFill>
              </a:rPr>
              <a:t>non-aggression</a:t>
            </a:r>
            <a:r>
              <a:rPr lang="ro-RO" sz="2400" dirty="0">
                <a:solidFill>
                  <a:schemeClr val="tx2">
                    <a:lumMod val="75000"/>
                  </a:schemeClr>
                </a:solidFill>
              </a:rPr>
              <a:t> pact </a:t>
            </a:r>
            <a:r>
              <a:rPr lang="ro-RO" sz="2400" dirty="0" err="1">
                <a:solidFill>
                  <a:schemeClr val="tx2">
                    <a:lumMod val="75000"/>
                  </a:schemeClr>
                </a:solidFill>
              </a:rPr>
              <a:t>with</a:t>
            </a:r>
            <a:r>
              <a:rPr lang="ro-RO" sz="2400" dirty="0">
                <a:solidFill>
                  <a:schemeClr val="tx2">
                    <a:lumMod val="75000"/>
                  </a:schemeClr>
                </a:solidFill>
              </a:rPr>
              <a:t> </a:t>
            </a:r>
            <a:r>
              <a:rPr lang="ro-RO" sz="2400" dirty="0" err="1">
                <a:solidFill>
                  <a:schemeClr val="tx2">
                    <a:lumMod val="75000"/>
                  </a:schemeClr>
                </a:solidFill>
              </a:rPr>
              <a:t>the</a:t>
            </a:r>
            <a:r>
              <a:rPr lang="ro-RO" sz="2400" dirty="0">
                <a:solidFill>
                  <a:schemeClr val="tx2">
                    <a:lumMod val="75000"/>
                  </a:schemeClr>
                </a:solidFill>
              </a:rPr>
              <a:t> Soviet Union, it </a:t>
            </a:r>
            <a:r>
              <a:rPr lang="ro-RO" sz="2400" dirty="0" err="1">
                <a:solidFill>
                  <a:schemeClr val="tx2">
                    <a:lumMod val="75000"/>
                  </a:schemeClr>
                </a:solidFill>
              </a:rPr>
              <a:t>took</a:t>
            </a:r>
            <a:r>
              <a:rPr lang="ro-RO" sz="2400" dirty="0">
                <a:solidFill>
                  <a:schemeClr val="tx2">
                    <a:lumMod val="75000"/>
                  </a:schemeClr>
                </a:solidFill>
              </a:rPr>
              <a:t> </a:t>
            </a:r>
            <a:r>
              <a:rPr lang="ro-RO" sz="2400" dirty="0" err="1">
                <a:solidFill>
                  <a:schemeClr val="tx2">
                    <a:lumMod val="75000"/>
                  </a:schemeClr>
                </a:solidFill>
              </a:rPr>
              <a:t>Besserabia</a:t>
            </a:r>
            <a:r>
              <a:rPr lang="ro-RO" sz="2400" dirty="0">
                <a:solidFill>
                  <a:schemeClr val="tx2">
                    <a:lumMod val="75000"/>
                  </a:schemeClr>
                </a:solidFill>
              </a:rPr>
              <a:t> </a:t>
            </a:r>
            <a:r>
              <a:rPr lang="ro-RO" sz="2400" dirty="0" err="1">
                <a:solidFill>
                  <a:schemeClr val="tx2">
                    <a:lumMod val="75000"/>
                  </a:schemeClr>
                </a:solidFill>
              </a:rPr>
              <a:t>and</a:t>
            </a:r>
            <a:r>
              <a:rPr lang="ro-RO" sz="2400" dirty="0">
                <a:solidFill>
                  <a:schemeClr val="tx2">
                    <a:lumMod val="75000"/>
                  </a:schemeClr>
                </a:solidFill>
              </a:rPr>
              <a:t> </a:t>
            </a:r>
            <a:r>
              <a:rPr lang="ro-RO" sz="2400" dirty="0" err="1">
                <a:solidFill>
                  <a:schemeClr val="tx2">
                    <a:lumMod val="75000"/>
                  </a:schemeClr>
                </a:solidFill>
              </a:rPr>
              <a:t>Northern</a:t>
            </a:r>
            <a:r>
              <a:rPr lang="ro-RO" sz="2400" dirty="0">
                <a:solidFill>
                  <a:schemeClr val="tx2">
                    <a:lumMod val="75000"/>
                  </a:schemeClr>
                </a:solidFill>
              </a:rPr>
              <a:t> </a:t>
            </a:r>
            <a:r>
              <a:rPr lang="ro-RO" sz="2400" dirty="0" err="1">
                <a:solidFill>
                  <a:schemeClr val="tx2">
                    <a:lumMod val="75000"/>
                  </a:schemeClr>
                </a:solidFill>
              </a:rPr>
              <a:t>Bukovina</a:t>
            </a:r>
            <a:r>
              <a:rPr lang="ro-RO" sz="2400" dirty="0">
                <a:solidFill>
                  <a:schemeClr val="tx2">
                    <a:lumMod val="75000"/>
                  </a:schemeClr>
                </a:solidFill>
              </a:rPr>
              <a:t> </a:t>
            </a:r>
            <a:r>
              <a:rPr lang="ro-RO" sz="2400" dirty="0" err="1">
                <a:solidFill>
                  <a:schemeClr val="tx2">
                    <a:lumMod val="75000"/>
                  </a:schemeClr>
                </a:solidFill>
              </a:rPr>
              <a:t>from</a:t>
            </a:r>
            <a:r>
              <a:rPr lang="ro-RO" sz="2400" dirty="0">
                <a:solidFill>
                  <a:schemeClr val="tx2">
                    <a:lumMod val="75000"/>
                  </a:schemeClr>
                </a:solidFill>
              </a:rPr>
              <a:t> Romania </a:t>
            </a:r>
            <a:r>
              <a:rPr lang="ro-RO" sz="2400" dirty="0" err="1">
                <a:solidFill>
                  <a:schemeClr val="tx2">
                    <a:lumMod val="75000"/>
                  </a:schemeClr>
                </a:solidFill>
              </a:rPr>
              <a:t>and</a:t>
            </a:r>
            <a:r>
              <a:rPr lang="ro-RO" sz="2400" dirty="0">
                <a:solidFill>
                  <a:schemeClr val="tx2">
                    <a:lumMod val="75000"/>
                  </a:schemeClr>
                </a:solidFill>
              </a:rPr>
              <a:t> </a:t>
            </a:r>
            <a:r>
              <a:rPr lang="ro-RO" sz="2400" dirty="0" err="1">
                <a:solidFill>
                  <a:schemeClr val="tx2">
                    <a:lumMod val="75000"/>
                  </a:schemeClr>
                </a:solidFill>
              </a:rPr>
              <a:t>gave</a:t>
            </a:r>
            <a:r>
              <a:rPr lang="ro-RO" sz="2400" dirty="0">
                <a:solidFill>
                  <a:schemeClr val="tx2">
                    <a:lumMod val="75000"/>
                  </a:schemeClr>
                </a:solidFill>
              </a:rPr>
              <a:t> it </a:t>
            </a:r>
            <a:r>
              <a:rPr lang="ro-RO" sz="2400" dirty="0" err="1">
                <a:solidFill>
                  <a:schemeClr val="tx2">
                    <a:lumMod val="75000"/>
                  </a:schemeClr>
                </a:solidFill>
              </a:rPr>
              <a:t>to</a:t>
            </a:r>
            <a:r>
              <a:rPr lang="ro-RO" sz="2400" dirty="0">
                <a:solidFill>
                  <a:schemeClr val="tx2">
                    <a:lumMod val="75000"/>
                  </a:schemeClr>
                </a:solidFill>
              </a:rPr>
              <a:t> </a:t>
            </a:r>
            <a:r>
              <a:rPr lang="ro-RO" sz="2400" dirty="0" err="1">
                <a:solidFill>
                  <a:schemeClr val="tx2">
                    <a:lumMod val="75000"/>
                  </a:schemeClr>
                </a:solidFill>
              </a:rPr>
              <a:t>the</a:t>
            </a:r>
            <a:r>
              <a:rPr lang="ro-RO" sz="2400" dirty="0">
                <a:solidFill>
                  <a:schemeClr val="tx2">
                    <a:lumMod val="75000"/>
                  </a:schemeClr>
                </a:solidFill>
              </a:rPr>
              <a:t> Soviet Union. In </a:t>
            </a:r>
            <a:r>
              <a:rPr lang="ro-RO" sz="2400" dirty="0" err="1">
                <a:solidFill>
                  <a:schemeClr val="tx2">
                    <a:lumMod val="75000"/>
                  </a:schemeClr>
                </a:solidFill>
              </a:rPr>
              <a:t>July</a:t>
            </a:r>
            <a:r>
              <a:rPr lang="ro-RO" sz="2400" dirty="0">
                <a:solidFill>
                  <a:schemeClr val="tx2">
                    <a:lumMod val="75000"/>
                  </a:schemeClr>
                </a:solidFill>
              </a:rPr>
              <a:t> 1941, </a:t>
            </a:r>
            <a:r>
              <a:rPr lang="ro-RO" sz="2400" dirty="0" err="1">
                <a:solidFill>
                  <a:schemeClr val="tx2">
                    <a:lumMod val="75000"/>
                  </a:schemeClr>
                </a:solidFill>
              </a:rPr>
              <a:t>when</a:t>
            </a:r>
            <a:r>
              <a:rPr lang="ro-RO" sz="2400" dirty="0">
                <a:solidFill>
                  <a:schemeClr val="tx2">
                    <a:lumMod val="75000"/>
                  </a:schemeClr>
                </a:solidFill>
              </a:rPr>
              <a:t> </a:t>
            </a:r>
            <a:r>
              <a:rPr lang="ro-RO" sz="2400" dirty="0" err="1">
                <a:solidFill>
                  <a:schemeClr val="tx2">
                    <a:lumMod val="75000"/>
                  </a:schemeClr>
                </a:solidFill>
              </a:rPr>
              <a:t>Germany</a:t>
            </a:r>
            <a:r>
              <a:rPr lang="ro-RO" sz="2400" dirty="0">
                <a:solidFill>
                  <a:schemeClr val="tx2">
                    <a:lumMod val="75000"/>
                  </a:schemeClr>
                </a:solidFill>
              </a:rPr>
              <a:t> </a:t>
            </a:r>
            <a:r>
              <a:rPr lang="ro-RO" sz="2400" dirty="0" err="1">
                <a:solidFill>
                  <a:schemeClr val="tx2">
                    <a:lumMod val="75000"/>
                  </a:schemeClr>
                </a:solidFill>
              </a:rPr>
              <a:t>attacked</a:t>
            </a:r>
            <a:r>
              <a:rPr lang="ro-RO" sz="2400" dirty="0">
                <a:solidFill>
                  <a:schemeClr val="tx2">
                    <a:lumMod val="75000"/>
                  </a:schemeClr>
                </a:solidFill>
              </a:rPr>
              <a:t> </a:t>
            </a:r>
            <a:r>
              <a:rPr lang="ro-RO" sz="2400" dirty="0" err="1">
                <a:solidFill>
                  <a:schemeClr val="tx2">
                    <a:lumMod val="75000"/>
                  </a:schemeClr>
                </a:solidFill>
              </a:rPr>
              <a:t>the</a:t>
            </a:r>
            <a:r>
              <a:rPr lang="ro-RO" sz="2400" dirty="0">
                <a:solidFill>
                  <a:schemeClr val="tx2">
                    <a:lumMod val="75000"/>
                  </a:schemeClr>
                </a:solidFill>
              </a:rPr>
              <a:t> Soviet Union </a:t>
            </a:r>
            <a:r>
              <a:rPr lang="ro-RO" sz="2400" dirty="0" err="1">
                <a:solidFill>
                  <a:schemeClr val="tx2">
                    <a:lumMod val="75000"/>
                  </a:schemeClr>
                </a:solidFill>
              </a:rPr>
              <a:t>with</a:t>
            </a:r>
            <a:r>
              <a:rPr lang="ro-RO" sz="2400" dirty="0">
                <a:solidFill>
                  <a:schemeClr val="tx2">
                    <a:lumMod val="75000"/>
                  </a:schemeClr>
                </a:solidFill>
              </a:rPr>
              <a:t> Romania at </a:t>
            </a:r>
            <a:r>
              <a:rPr lang="ro-RO" sz="2400" dirty="0" err="1">
                <a:solidFill>
                  <a:schemeClr val="tx2">
                    <a:lumMod val="75000"/>
                  </a:schemeClr>
                </a:solidFill>
              </a:rPr>
              <a:t>its</a:t>
            </a:r>
            <a:r>
              <a:rPr lang="ro-RO" sz="2400" dirty="0">
                <a:solidFill>
                  <a:schemeClr val="tx2">
                    <a:lumMod val="75000"/>
                  </a:schemeClr>
                </a:solidFill>
              </a:rPr>
              <a:t> </a:t>
            </a:r>
            <a:r>
              <a:rPr lang="ro-RO" sz="2400" dirty="0" err="1">
                <a:solidFill>
                  <a:schemeClr val="tx2">
                    <a:lumMod val="75000"/>
                  </a:schemeClr>
                </a:solidFill>
              </a:rPr>
              <a:t>side</a:t>
            </a:r>
            <a:r>
              <a:rPr lang="ro-RO" sz="2400" dirty="0">
                <a:solidFill>
                  <a:schemeClr val="tx2">
                    <a:lumMod val="75000"/>
                  </a:schemeClr>
                </a:solidFill>
              </a:rPr>
              <a:t>, </a:t>
            </a:r>
            <a:r>
              <a:rPr lang="ro-RO" sz="2400" dirty="0" err="1">
                <a:solidFill>
                  <a:schemeClr val="tx2">
                    <a:lumMod val="75000"/>
                  </a:schemeClr>
                </a:solidFill>
              </a:rPr>
              <a:t>the</a:t>
            </a:r>
            <a:r>
              <a:rPr lang="ro-RO" sz="2400" dirty="0">
                <a:solidFill>
                  <a:schemeClr val="tx2">
                    <a:lumMod val="75000"/>
                  </a:schemeClr>
                </a:solidFill>
              </a:rPr>
              <a:t> </a:t>
            </a:r>
            <a:r>
              <a:rPr lang="ro-RO" sz="2400" dirty="0" err="1">
                <a:solidFill>
                  <a:schemeClr val="tx2">
                    <a:lumMod val="75000"/>
                  </a:schemeClr>
                </a:solidFill>
              </a:rPr>
              <a:t>two</a:t>
            </a:r>
            <a:r>
              <a:rPr lang="ro-RO" sz="2400" dirty="0">
                <a:solidFill>
                  <a:schemeClr val="tx2">
                    <a:lumMod val="75000"/>
                  </a:schemeClr>
                </a:solidFill>
              </a:rPr>
              <a:t> </a:t>
            </a:r>
            <a:r>
              <a:rPr lang="ro-RO" sz="2400" dirty="0" err="1">
                <a:solidFill>
                  <a:schemeClr val="tx2">
                    <a:lumMod val="75000"/>
                  </a:schemeClr>
                </a:solidFill>
              </a:rPr>
              <a:t>territories</a:t>
            </a:r>
            <a:r>
              <a:rPr lang="ro-RO" sz="2400" dirty="0">
                <a:solidFill>
                  <a:schemeClr val="tx2">
                    <a:lumMod val="75000"/>
                  </a:schemeClr>
                </a:solidFill>
              </a:rPr>
              <a:t> </a:t>
            </a:r>
            <a:r>
              <a:rPr lang="ro-RO" sz="2400" dirty="0" err="1">
                <a:solidFill>
                  <a:schemeClr val="tx2">
                    <a:lumMod val="75000"/>
                  </a:schemeClr>
                </a:solidFill>
              </a:rPr>
              <a:t>were</a:t>
            </a:r>
            <a:r>
              <a:rPr lang="ro-RO" sz="2400" dirty="0">
                <a:solidFill>
                  <a:schemeClr val="tx2">
                    <a:lumMod val="75000"/>
                  </a:schemeClr>
                </a:solidFill>
              </a:rPr>
              <a:t> </a:t>
            </a:r>
            <a:r>
              <a:rPr lang="ro-RO" sz="2400" dirty="0" err="1">
                <a:solidFill>
                  <a:schemeClr val="tx2">
                    <a:lumMod val="75000"/>
                  </a:schemeClr>
                </a:solidFill>
              </a:rPr>
              <a:t>returned</a:t>
            </a:r>
            <a:r>
              <a:rPr lang="ro-RO" sz="2400" dirty="0">
                <a:solidFill>
                  <a:schemeClr val="tx2">
                    <a:lumMod val="75000"/>
                  </a:schemeClr>
                </a:solidFill>
              </a:rPr>
              <a:t> </a:t>
            </a:r>
            <a:r>
              <a:rPr lang="ro-RO" sz="2400" dirty="0" err="1">
                <a:solidFill>
                  <a:schemeClr val="tx2">
                    <a:lumMod val="75000"/>
                  </a:schemeClr>
                </a:solidFill>
              </a:rPr>
              <a:t>to</a:t>
            </a:r>
            <a:r>
              <a:rPr lang="ro-RO" sz="2400" dirty="0">
                <a:solidFill>
                  <a:schemeClr val="tx2">
                    <a:lumMod val="75000"/>
                  </a:schemeClr>
                </a:solidFill>
              </a:rPr>
              <a:t> Romania. For </a:t>
            </a:r>
            <a:r>
              <a:rPr lang="ro-RO" sz="2400" dirty="0" err="1">
                <a:solidFill>
                  <a:schemeClr val="tx2">
                    <a:lumMod val="75000"/>
                  </a:schemeClr>
                </a:solidFill>
              </a:rPr>
              <a:t>three</a:t>
            </a:r>
            <a:r>
              <a:rPr lang="ro-RO" sz="2400" dirty="0">
                <a:solidFill>
                  <a:schemeClr val="tx2">
                    <a:lumMod val="75000"/>
                  </a:schemeClr>
                </a:solidFill>
              </a:rPr>
              <a:t> </a:t>
            </a:r>
            <a:r>
              <a:rPr lang="ro-RO" sz="2400" dirty="0" err="1">
                <a:solidFill>
                  <a:schemeClr val="tx2">
                    <a:lumMod val="75000"/>
                  </a:schemeClr>
                </a:solidFill>
              </a:rPr>
              <a:t>days</a:t>
            </a:r>
            <a:r>
              <a:rPr lang="ro-RO" sz="2400" dirty="0">
                <a:solidFill>
                  <a:schemeClr val="tx2">
                    <a:lumMod val="75000"/>
                  </a:schemeClr>
                </a:solidFill>
              </a:rPr>
              <a:t> </a:t>
            </a:r>
            <a:r>
              <a:rPr lang="ro-RO" sz="2400" dirty="0" err="1">
                <a:solidFill>
                  <a:schemeClr val="tx2">
                    <a:lumMod val="75000"/>
                  </a:schemeClr>
                </a:solidFill>
              </a:rPr>
              <a:t>the</a:t>
            </a:r>
            <a:r>
              <a:rPr lang="ro-RO" sz="2400" dirty="0">
                <a:solidFill>
                  <a:schemeClr val="tx2">
                    <a:lumMod val="75000"/>
                  </a:schemeClr>
                </a:solidFill>
              </a:rPr>
              <a:t> </a:t>
            </a:r>
            <a:r>
              <a:rPr lang="ro-RO" sz="2400" dirty="0" err="1">
                <a:solidFill>
                  <a:schemeClr val="tx2">
                    <a:lumMod val="75000"/>
                  </a:schemeClr>
                </a:solidFill>
              </a:rPr>
              <a:t>returning</a:t>
            </a:r>
            <a:r>
              <a:rPr lang="ro-RO" sz="2400" dirty="0">
                <a:solidFill>
                  <a:schemeClr val="tx2">
                    <a:lumMod val="75000"/>
                  </a:schemeClr>
                </a:solidFill>
              </a:rPr>
              <a:t> Romanian </a:t>
            </a:r>
            <a:r>
              <a:rPr lang="ro-RO" sz="2400" dirty="0" err="1">
                <a:solidFill>
                  <a:schemeClr val="tx2">
                    <a:lumMod val="75000"/>
                  </a:schemeClr>
                </a:solidFill>
              </a:rPr>
              <a:t>soldiers</a:t>
            </a:r>
            <a:r>
              <a:rPr lang="ro-RO" sz="2400" dirty="0">
                <a:solidFill>
                  <a:schemeClr val="tx2">
                    <a:lumMod val="75000"/>
                  </a:schemeClr>
                </a:solidFill>
              </a:rPr>
              <a:t> </a:t>
            </a:r>
            <a:r>
              <a:rPr lang="ro-RO" sz="2400" dirty="0" err="1">
                <a:solidFill>
                  <a:schemeClr val="tx2">
                    <a:lumMod val="75000"/>
                  </a:schemeClr>
                </a:solidFill>
              </a:rPr>
              <a:t>carried</a:t>
            </a:r>
            <a:r>
              <a:rPr lang="ro-RO" sz="2400" dirty="0">
                <a:solidFill>
                  <a:schemeClr val="tx2">
                    <a:lumMod val="75000"/>
                  </a:schemeClr>
                </a:solidFill>
              </a:rPr>
              <a:t> out a </a:t>
            </a:r>
            <a:r>
              <a:rPr lang="ro-RO" sz="2400" dirty="0" err="1">
                <a:solidFill>
                  <a:schemeClr val="tx2">
                    <a:lumMod val="75000"/>
                  </a:schemeClr>
                </a:solidFill>
              </a:rPr>
              <a:t>massacre</a:t>
            </a:r>
            <a:r>
              <a:rPr lang="ro-RO" sz="2400" dirty="0">
                <a:solidFill>
                  <a:schemeClr val="tx2">
                    <a:lumMod val="75000"/>
                  </a:schemeClr>
                </a:solidFill>
              </a:rPr>
              <a:t> </a:t>
            </a:r>
            <a:r>
              <a:rPr lang="ro-RO" sz="2400" dirty="0" err="1">
                <a:solidFill>
                  <a:schemeClr val="tx2">
                    <a:lumMod val="75000"/>
                  </a:schemeClr>
                </a:solidFill>
              </a:rPr>
              <a:t>among</a:t>
            </a:r>
            <a:r>
              <a:rPr lang="ro-RO" sz="2400" dirty="0">
                <a:solidFill>
                  <a:schemeClr val="tx2">
                    <a:lumMod val="75000"/>
                  </a:schemeClr>
                </a:solidFill>
              </a:rPr>
              <a:t> </a:t>
            </a:r>
            <a:r>
              <a:rPr lang="ro-RO" sz="2400" dirty="0" err="1">
                <a:solidFill>
                  <a:schemeClr val="tx2">
                    <a:lumMod val="75000"/>
                  </a:schemeClr>
                </a:solidFill>
              </a:rPr>
              <a:t>the</a:t>
            </a:r>
            <a:r>
              <a:rPr lang="ro-RO" sz="2400" dirty="0">
                <a:solidFill>
                  <a:schemeClr val="tx2">
                    <a:lumMod val="75000"/>
                  </a:schemeClr>
                </a:solidFill>
              </a:rPr>
              <a:t> local Jewish </a:t>
            </a:r>
            <a:r>
              <a:rPr lang="ro-RO" sz="2400" dirty="0" err="1">
                <a:solidFill>
                  <a:schemeClr val="tx2">
                    <a:lumMod val="75000"/>
                  </a:schemeClr>
                </a:solidFill>
              </a:rPr>
              <a:t>population</a:t>
            </a:r>
            <a:r>
              <a:rPr lang="ro-RO" sz="2400" dirty="0">
                <a:solidFill>
                  <a:schemeClr val="tx2">
                    <a:lumMod val="75000"/>
                  </a:schemeClr>
                </a:solidFill>
              </a:rPr>
              <a:t>.</a:t>
            </a:r>
          </a:p>
          <a:p>
            <a:endParaRPr lang="ro-RO" dirty="0"/>
          </a:p>
        </p:txBody>
      </p:sp>
    </p:spTree>
    <p:extLst>
      <p:ext uri="{BB962C8B-B14F-4D97-AF65-F5344CB8AC3E}">
        <p14:creationId xmlns:p14="http://schemas.microsoft.com/office/powerpoint/2010/main" val="4069585341"/>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Biography</a:t>
            </a:r>
            <a:endParaRPr lang="ro-RO" dirty="0"/>
          </a:p>
        </p:txBody>
      </p:sp>
      <p:sp>
        <p:nvSpPr>
          <p:cNvPr id="6" name="CasetăText 5"/>
          <p:cNvSpPr txBox="1"/>
          <p:nvPr/>
        </p:nvSpPr>
        <p:spPr>
          <a:xfrm>
            <a:off x="251520" y="2208819"/>
            <a:ext cx="5544616" cy="2585323"/>
          </a:xfrm>
          <a:prstGeom prst="rect">
            <a:avLst/>
          </a:prstGeom>
          <a:noFill/>
        </p:spPr>
        <p:txBody>
          <a:bodyPr wrap="square" rtlCol="0">
            <a:spAutoFit/>
          </a:bodyPr>
          <a:lstStyle/>
          <a:p>
            <a:pPr algn="ctr"/>
            <a:r>
              <a:rPr lang="ro-RO" dirty="0"/>
              <a:t>Traian Popovici </a:t>
            </a:r>
            <a:r>
              <a:rPr lang="ro-RO" dirty="0" err="1"/>
              <a:t>was</a:t>
            </a:r>
            <a:r>
              <a:rPr lang="ro-RO" dirty="0"/>
              <a:t> </a:t>
            </a:r>
            <a:r>
              <a:rPr lang="ro-RO" dirty="0" err="1"/>
              <a:t>the</a:t>
            </a:r>
            <a:r>
              <a:rPr lang="ro-RO" dirty="0"/>
              <a:t> son of </a:t>
            </a:r>
            <a:r>
              <a:rPr lang="ro-RO" dirty="0">
                <a:solidFill>
                  <a:schemeClr val="accent2">
                    <a:lumMod val="75000"/>
                  </a:schemeClr>
                </a:solidFill>
              </a:rPr>
              <a:t>Andrei </a:t>
            </a:r>
            <a:r>
              <a:rPr lang="ro-RO" dirty="0" smtClean="0">
                <a:solidFill>
                  <a:schemeClr val="accent2">
                    <a:lumMod val="75000"/>
                  </a:schemeClr>
                </a:solidFill>
              </a:rPr>
              <a:t>Popovici </a:t>
            </a:r>
          </a:p>
          <a:p>
            <a:pPr algn="ctr"/>
            <a:r>
              <a:rPr lang="ro-RO" dirty="0" smtClean="0"/>
              <a:t>of Suceava</a:t>
            </a:r>
            <a:r>
              <a:rPr lang="ro-RO" dirty="0"/>
              <a:t> </a:t>
            </a:r>
            <a:r>
              <a:rPr lang="ro-RO" dirty="0" err="1"/>
              <a:t>and</a:t>
            </a:r>
            <a:r>
              <a:rPr lang="ro-RO" dirty="0"/>
              <a:t> </a:t>
            </a:r>
            <a:r>
              <a:rPr lang="ro-RO" dirty="0" err="1"/>
              <a:t>grandson</a:t>
            </a:r>
            <a:r>
              <a:rPr lang="ro-RO" dirty="0"/>
              <a:t> of </a:t>
            </a:r>
            <a:r>
              <a:rPr lang="ro-RO" dirty="0" err="1"/>
              <a:t>the</a:t>
            </a:r>
            <a:r>
              <a:rPr lang="ro-RO" dirty="0"/>
              <a:t> </a:t>
            </a:r>
            <a:r>
              <a:rPr lang="ro-RO" dirty="0" err="1" smtClean="0"/>
              <a:t>priest</a:t>
            </a:r>
            <a:r>
              <a:rPr lang="ro-RO" dirty="0" smtClean="0"/>
              <a:t> </a:t>
            </a:r>
            <a:r>
              <a:rPr lang="ro-RO" dirty="0" smtClean="0">
                <a:solidFill>
                  <a:schemeClr val="accent2">
                    <a:lumMod val="75000"/>
                  </a:schemeClr>
                </a:solidFill>
              </a:rPr>
              <a:t>Ioan Popovici</a:t>
            </a:r>
            <a:r>
              <a:rPr lang="ro-RO" dirty="0" smtClean="0"/>
              <a:t>, </a:t>
            </a:r>
          </a:p>
          <a:p>
            <a:pPr algn="ctr"/>
            <a:r>
              <a:rPr lang="ro-RO" dirty="0" smtClean="0"/>
              <a:t>a </a:t>
            </a:r>
            <a:r>
              <a:rPr lang="ro-RO" dirty="0" err="1"/>
              <a:t>famous</a:t>
            </a:r>
            <a:r>
              <a:rPr lang="ro-RO" dirty="0"/>
              <a:t> </a:t>
            </a:r>
            <a:r>
              <a:rPr lang="ro-RO" dirty="0" err="1"/>
              <a:t>priest</a:t>
            </a:r>
            <a:r>
              <a:rPr lang="ro-RO" dirty="0"/>
              <a:t>, </a:t>
            </a:r>
            <a:r>
              <a:rPr lang="ro-RO" dirty="0" err="1"/>
              <a:t>who</a:t>
            </a:r>
            <a:r>
              <a:rPr lang="ro-RO" dirty="0" smtClean="0"/>
              <a:t>, in 1777</a:t>
            </a:r>
            <a:r>
              <a:rPr lang="ro-RO" dirty="0"/>
              <a:t>, </a:t>
            </a:r>
            <a:r>
              <a:rPr lang="ro-RO" dirty="0" err="1" smtClean="0"/>
              <a:t>refused</a:t>
            </a:r>
            <a:r>
              <a:rPr lang="ro-RO" dirty="0" smtClean="0"/>
              <a:t> </a:t>
            </a:r>
            <a:r>
              <a:rPr lang="ro-RO" dirty="0" err="1"/>
              <a:t>to</a:t>
            </a:r>
            <a:r>
              <a:rPr lang="ro-RO" dirty="0"/>
              <a:t> </a:t>
            </a:r>
            <a:r>
              <a:rPr lang="ro-RO" dirty="0" err="1"/>
              <a:t>take</a:t>
            </a:r>
            <a:r>
              <a:rPr lang="ro-RO" dirty="0"/>
              <a:t> </a:t>
            </a:r>
            <a:r>
              <a:rPr lang="ro-RO" dirty="0" err="1"/>
              <a:t>the</a:t>
            </a:r>
            <a:r>
              <a:rPr lang="ro-RO" dirty="0"/>
              <a:t> </a:t>
            </a:r>
            <a:r>
              <a:rPr lang="ro-RO" dirty="0" err="1"/>
              <a:t>oath</a:t>
            </a:r>
            <a:r>
              <a:rPr lang="ro-RO" dirty="0"/>
              <a:t> </a:t>
            </a:r>
            <a:r>
              <a:rPr lang="ro-RO" dirty="0" err="1" smtClean="0"/>
              <a:t>to</a:t>
            </a:r>
            <a:r>
              <a:rPr lang="ro-RO" dirty="0" smtClean="0"/>
              <a:t> </a:t>
            </a:r>
            <a:r>
              <a:rPr lang="ro-RO" dirty="0" err="1" smtClean="0"/>
              <a:t>the</a:t>
            </a:r>
            <a:r>
              <a:rPr lang="ro-RO" dirty="0" smtClean="0"/>
              <a:t> </a:t>
            </a:r>
            <a:r>
              <a:rPr lang="ro-RO" dirty="0" err="1" smtClean="0"/>
              <a:t>Austrian</a:t>
            </a:r>
            <a:r>
              <a:rPr lang="ro-RO" dirty="0" smtClean="0"/>
              <a:t> Empire.</a:t>
            </a:r>
            <a:r>
              <a:rPr lang="ro-RO" dirty="0"/>
              <a:t> </a:t>
            </a:r>
            <a:endParaRPr lang="ro-RO" dirty="0" smtClean="0"/>
          </a:p>
          <a:p>
            <a:pPr algn="ctr"/>
            <a:r>
              <a:rPr lang="ro-RO" dirty="0" smtClean="0"/>
              <a:t>His </a:t>
            </a:r>
            <a:r>
              <a:rPr lang="ro-RO" dirty="0" err="1"/>
              <a:t>uncle</a:t>
            </a:r>
            <a:r>
              <a:rPr lang="ro-RO" dirty="0"/>
              <a:t> </a:t>
            </a:r>
            <a:r>
              <a:rPr lang="ro-RO" dirty="0" err="1" smtClean="0"/>
              <a:t>was</a:t>
            </a:r>
            <a:r>
              <a:rPr lang="ro-RO" dirty="0" smtClean="0"/>
              <a:t> </a:t>
            </a:r>
            <a:r>
              <a:rPr lang="ro-RO" dirty="0" err="1" smtClean="0">
                <a:solidFill>
                  <a:schemeClr val="accent2">
                    <a:lumMod val="75000"/>
                  </a:schemeClr>
                </a:solidFill>
              </a:rPr>
              <a:t>Dorimedont</a:t>
            </a:r>
            <a:r>
              <a:rPr lang="ro-RO" dirty="0" smtClean="0">
                <a:solidFill>
                  <a:schemeClr val="accent2">
                    <a:lumMod val="75000"/>
                  </a:schemeClr>
                </a:solidFill>
              </a:rPr>
              <a:t> Popovici</a:t>
            </a:r>
            <a:r>
              <a:rPr lang="ro-RO" dirty="0" smtClean="0"/>
              <a:t>,</a:t>
            </a:r>
          </a:p>
          <a:p>
            <a:pPr algn="ctr"/>
            <a:r>
              <a:rPr lang="ro-RO" dirty="0" smtClean="0"/>
              <a:t> </a:t>
            </a:r>
            <a:r>
              <a:rPr lang="ro-RO" dirty="0" err="1"/>
              <a:t>who</a:t>
            </a:r>
            <a:r>
              <a:rPr lang="ro-RO" dirty="0"/>
              <a:t> </a:t>
            </a:r>
            <a:r>
              <a:rPr lang="ro-RO" dirty="0" err="1"/>
              <a:t>became</a:t>
            </a:r>
            <a:r>
              <a:rPr lang="ro-RO" dirty="0"/>
              <a:t> a minister for </a:t>
            </a:r>
            <a:r>
              <a:rPr lang="ro-RO" dirty="0" err="1" smtClean="0">
                <a:solidFill>
                  <a:schemeClr val="accent2">
                    <a:lumMod val="75000"/>
                  </a:schemeClr>
                </a:solidFill>
              </a:rPr>
              <a:t>Bukovina</a:t>
            </a:r>
            <a:r>
              <a:rPr lang="ro-RO" dirty="0"/>
              <a:t> </a:t>
            </a:r>
            <a:endParaRPr lang="ro-RO" dirty="0" smtClean="0"/>
          </a:p>
          <a:p>
            <a:pPr algn="ctr"/>
            <a:r>
              <a:rPr lang="ro-RO" dirty="0" err="1" smtClean="0"/>
              <a:t>under</a:t>
            </a:r>
            <a:r>
              <a:rPr lang="ro-RO" dirty="0" smtClean="0"/>
              <a:t> </a:t>
            </a:r>
            <a:r>
              <a:rPr lang="ro-RO" dirty="0" err="1"/>
              <a:t>the</a:t>
            </a:r>
            <a:r>
              <a:rPr lang="ro-RO" dirty="0"/>
              <a:t> </a:t>
            </a:r>
            <a:r>
              <a:rPr lang="ro-RO" dirty="0" err="1"/>
              <a:t>government</a:t>
            </a:r>
            <a:r>
              <a:rPr lang="ro-RO" dirty="0"/>
              <a:t> led </a:t>
            </a:r>
            <a:r>
              <a:rPr lang="ro-RO" dirty="0" err="1"/>
              <a:t>by</a:t>
            </a:r>
            <a:r>
              <a:rPr lang="ro-RO" dirty="0"/>
              <a:t> </a:t>
            </a:r>
            <a:endParaRPr lang="ro-RO" dirty="0" smtClean="0"/>
          </a:p>
          <a:p>
            <a:pPr algn="ctr"/>
            <a:r>
              <a:rPr lang="ro-RO" dirty="0" smtClean="0">
                <a:solidFill>
                  <a:schemeClr val="accent2">
                    <a:lumMod val="75000"/>
                  </a:schemeClr>
                </a:solidFill>
              </a:rPr>
              <a:t>General</a:t>
            </a:r>
            <a:r>
              <a:rPr lang="ro-RO" dirty="0">
                <a:solidFill>
                  <a:schemeClr val="accent2">
                    <a:lumMod val="75000"/>
                  </a:schemeClr>
                </a:solidFill>
              </a:rPr>
              <a:t> </a:t>
            </a:r>
            <a:r>
              <a:rPr lang="ro-RO" dirty="0" smtClean="0">
                <a:solidFill>
                  <a:schemeClr val="accent2">
                    <a:lumMod val="75000"/>
                  </a:schemeClr>
                </a:solidFill>
              </a:rPr>
              <a:t>Alexandru </a:t>
            </a:r>
            <a:r>
              <a:rPr lang="ro-RO" dirty="0" err="1" smtClean="0">
                <a:solidFill>
                  <a:schemeClr val="accent2">
                    <a:lumMod val="75000"/>
                  </a:schemeClr>
                </a:solidFill>
              </a:rPr>
              <a:t>Avrescu</a:t>
            </a:r>
            <a:r>
              <a:rPr lang="ro-RO" dirty="0" smtClean="0">
                <a:solidFill>
                  <a:schemeClr val="accent2">
                    <a:lumMod val="75000"/>
                  </a:schemeClr>
                </a:solidFill>
              </a:rPr>
              <a:t>.</a:t>
            </a:r>
            <a:endParaRPr lang="ro-RO" dirty="0">
              <a:solidFill>
                <a:schemeClr val="accent2">
                  <a:lumMod val="75000"/>
                </a:schemeClr>
              </a:solidFill>
            </a:endParaRPr>
          </a:p>
          <a:p>
            <a:endParaRPr lang="ro-RO" dirty="0"/>
          </a:p>
        </p:txBody>
      </p:sp>
      <p:pic>
        <p:nvPicPr>
          <p:cNvPr id="3074" name="Picture 2" descr="Imagini pentru alexandru averes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636912"/>
            <a:ext cx="2909393" cy="3816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Imagini pentru gif arro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794757">
            <a:off x="2901458" y="3065433"/>
            <a:ext cx="3457415" cy="3457415"/>
          </a:xfrm>
          <a:prstGeom prst="rect">
            <a:avLst/>
          </a:prstGeom>
          <a:noFill/>
          <a:extLst>
            <a:ext uri="{909E8E84-426E-40DD-AFC4-6F175D3DCCD1}">
              <a14:hiddenFill xmlns:a14="http://schemas.microsoft.com/office/drawing/2010/main">
                <a:solidFill>
                  <a:srgbClr val="FFFFFF"/>
                </a:solidFill>
              </a14:hiddenFill>
            </a:ext>
          </a:extLst>
        </p:spPr>
      </p:pic>
      <p:sp>
        <p:nvSpPr>
          <p:cNvPr id="7" name="CasetăText 6"/>
          <p:cNvSpPr txBox="1"/>
          <p:nvPr/>
        </p:nvSpPr>
        <p:spPr>
          <a:xfrm>
            <a:off x="1475655" y="5519408"/>
            <a:ext cx="3104401"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ro-RO" b="1" dirty="0" smtClean="0">
                <a:solidFill>
                  <a:schemeClr val="accent2">
                    <a:lumMod val="75000"/>
                  </a:schemeClr>
                </a:solidFill>
              </a:rPr>
              <a:t>General </a:t>
            </a:r>
          </a:p>
          <a:p>
            <a:pPr algn="ctr"/>
            <a:r>
              <a:rPr lang="ro-RO" b="1" dirty="0" smtClean="0">
                <a:solidFill>
                  <a:schemeClr val="accent2">
                    <a:lumMod val="75000"/>
                  </a:schemeClr>
                </a:solidFill>
              </a:rPr>
              <a:t>Alexandru </a:t>
            </a:r>
            <a:r>
              <a:rPr lang="ro-RO" b="1" dirty="0" err="1" smtClean="0">
                <a:solidFill>
                  <a:schemeClr val="accent2">
                    <a:lumMod val="75000"/>
                  </a:schemeClr>
                </a:solidFill>
              </a:rPr>
              <a:t>Avrescu</a:t>
            </a:r>
            <a:endParaRPr lang="ro-RO" b="1" dirty="0" smtClean="0">
              <a:solidFill>
                <a:schemeClr val="accent2">
                  <a:lumMod val="75000"/>
                </a:schemeClr>
              </a:solidFill>
            </a:endParaRPr>
          </a:p>
          <a:p>
            <a:pPr algn="ctr"/>
            <a:endParaRPr lang="ro-RO" dirty="0"/>
          </a:p>
        </p:txBody>
      </p:sp>
    </p:spTree>
    <p:extLst>
      <p:ext uri="{BB962C8B-B14F-4D97-AF65-F5344CB8AC3E}">
        <p14:creationId xmlns:p14="http://schemas.microsoft.com/office/powerpoint/2010/main" val="9840546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p:cTn id="21" dur="500" fill="hold"/>
                                        <p:tgtEl>
                                          <p:spTgt spid="3076"/>
                                        </p:tgtEl>
                                        <p:attrNameLst>
                                          <p:attrName>ppt_w</p:attrName>
                                        </p:attrNameLst>
                                      </p:cBhvr>
                                      <p:tavLst>
                                        <p:tav tm="0">
                                          <p:val>
                                            <p:fltVal val="0"/>
                                          </p:val>
                                        </p:tav>
                                        <p:tav tm="100000">
                                          <p:val>
                                            <p:strVal val="#ppt_w"/>
                                          </p:val>
                                        </p:tav>
                                      </p:tavLst>
                                    </p:anim>
                                    <p:anim calcmode="lin" valueType="num">
                                      <p:cBhvr>
                                        <p:cTn id="22" dur="500" fill="hold"/>
                                        <p:tgtEl>
                                          <p:spTgt spid="3076"/>
                                        </p:tgtEl>
                                        <p:attrNameLst>
                                          <p:attrName>ppt_h</p:attrName>
                                        </p:attrNameLst>
                                      </p:cBhvr>
                                      <p:tavLst>
                                        <p:tav tm="0">
                                          <p:val>
                                            <p:fltVal val="0"/>
                                          </p:val>
                                        </p:tav>
                                        <p:tav tm="100000">
                                          <p:val>
                                            <p:strVal val="#ppt_h"/>
                                          </p:val>
                                        </p:tav>
                                      </p:tavLst>
                                    </p:anim>
                                    <p:animEffect transition="in" filter="fade">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p:cNvSpPr txBox="1"/>
          <p:nvPr/>
        </p:nvSpPr>
        <p:spPr>
          <a:xfrm>
            <a:off x="1115616" y="1688209"/>
            <a:ext cx="6840760" cy="369332"/>
          </a:xfrm>
          <a:prstGeom prst="rect">
            <a:avLst/>
          </a:prstGeom>
          <a:solidFill>
            <a:schemeClr val="accent4">
              <a:lumMod val="20000"/>
              <a:lumOff val="80000"/>
            </a:schemeClr>
          </a:solidFill>
        </p:spPr>
        <p:txBody>
          <a:bodyPr wrap="square" rtlCol="0">
            <a:spAutoFit/>
          </a:bodyPr>
          <a:lstStyle/>
          <a:p>
            <a:endParaRPr lang="ro-RO" dirty="0"/>
          </a:p>
        </p:txBody>
      </p:sp>
      <p:sp>
        <p:nvSpPr>
          <p:cNvPr id="6" name="CasetăText 5"/>
          <p:cNvSpPr txBox="1"/>
          <p:nvPr/>
        </p:nvSpPr>
        <p:spPr>
          <a:xfrm>
            <a:off x="1268016" y="1840609"/>
            <a:ext cx="6840760" cy="369332"/>
          </a:xfrm>
          <a:prstGeom prst="rect">
            <a:avLst/>
          </a:prstGeom>
          <a:solidFill>
            <a:schemeClr val="accent4">
              <a:lumMod val="20000"/>
              <a:lumOff val="80000"/>
            </a:schemeClr>
          </a:solidFill>
        </p:spPr>
        <p:txBody>
          <a:bodyPr wrap="square" rtlCol="0">
            <a:spAutoFit/>
          </a:bodyPr>
          <a:lstStyle/>
          <a:p>
            <a:endParaRPr lang="ro-RO" dirty="0"/>
          </a:p>
        </p:txBody>
      </p:sp>
      <p:pic>
        <p:nvPicPr>
          <p:cNvPr id="4098" name="Picture 2" descr="Imagini pentru Cernauti in 19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61" y="351684"/>
            <a:ext cx="4949975" cy="3716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setăText 3"/>
          <p:cNvSpPr txBox="1"/>
          <p:nvPr/>
        </p:nvSpPr>
        <p:spPr>
          <a:xfrm>
            <a:off x="212986" y="224782"/>
            <a:ext cx="3479095" cy="3970318"/>
          </a:xfrm>
          <a:prstGeom prst="rect">
            <a:avLst/>
          </a:prstGeom>
          <a:noFill/>
        </p:spPr>
        <p:txBody>
          <a:bodyPr wrap="square" rtlCol="0">
            <a:spAutoFit/>
          </a:bodyPr>
          <a:lstStyle/>
          <a:p>
            <a:pPr algn="ctr"/>
            <a:r>
              <a:rPr lang="ro-RO" dirty="0"/>
              <a:t>He </a:t>
            </a:r>
            <a:r>
              <a:rPr lang="ro-RO" dirty="0" err="1"/>
              <a:t>studied</a:t>
            </a:r>
            <a:r>
              <a:rPr lang="ro-RO" dirty="0"/>
              <a:t> at </a:t>
            </a:r>
            <a:r>
              <a:rPr lang="ro-RO" dirty="0" err="1"/>
              <a:t>the</a:t>
            </a:r>
            <a:r>
              <a:rPr lang="ro-RO" dirty="0"/>
              <a:t> Suceava </a:t>
            </a:r>
            <a:r>
              <a:rPr lang="ro-RO" dirty="0" err="1"/>
              <a:t>high</a:t>
            </a:r>
            <a:r>
              <a:rPr lang="ro-RO" dirty="0"/>
              <a:t> </a:t>
            </a:r>
            <a:r>
              <a:rPr lang="ro-RO" dirty="0" err="1"/>
              <a:t>school</a:t>
            </a:r>
            <a:r>
              <a:rPr lang="ro-RO" dirty="0"/>
              <a:t> (1903-1911), </a:t>
            </a:r>
            <a:r>
              <a:rPr lang="ro-RO" dirty="0" err="1"/>
              <a:t>then</a:t>
            </a:r>
            <a:r>
              <a:rPr lang="ro-RO" dirty="0"/>
              <a:t> </a:t>
            </a:r>
            <a:r>
              <a:rPr lang="ro-RO" dirty="0" err="1"/>
              <a:t>enrolled</a:t>
            </a:r>
            <a:r>
              <a:rPr lang="ro-RO" dirty="0"/>
              <a:t> at </a:t>
            </a:r>
            <a:r>
              <a:rPr lang="ro-RO" dirty="0" err="1"/>
              <a:t>the</a:t>
            </a:r>
            <a:r>
              <a:rPr lang="ro-RO" dirty="0"/>
              <a:t> </a:t>
            </a:r>
            <a:r>
              <a:rPr lang="ro-RO" dirty="0" err="1"/>
              <a:t>Faculty</a:t>
            </a:r>
            <a:r>
              <a:rPr lang="ro-RO" dirty="0"/>
              <a:t> of Law of </a:t>
            </a:r>
            <a:r>
              <a:rPr lang="ro-RO" dirty="0" err="1"/>
              <a:t>the</a:t>
            </a:r>
            <a:r>
              <a:rPr lang="ro-RO" dirty="0"/>
              <a:t> University of </a:t>
            </a:r>
            <a:r>
              <a:rPr lang="ro-RO" dirty="0" err="1"/>
              <a:t>Chernivtsi</a:t>
            </a:r>
            <a:r>
              <a:rPr lang="ro-RO" dirty="0"/>
              <a:t>, </a:t>
            </a:r>
            <a:r>
              <a:rPr lang="ro-RO" dirty="0" err="1"/>
              <a:t>which</a:t>
            </a:r>
            <a:r>
              <a:rPr lang="ro-RO" dirty="0"/>
              <a:t> </a:t>
            </a:r>
            <a:r>
              <a:rPr lang="ro-RO" dirty="0" err="1"/>
              <a:t>he</a:t>
            </a:r>
            <a:r>
              <a:rPr lang="ro-RO" dirty="0"/>
              <a:t> </a:t>
            </a:r>
            <a:r>
              <a:rPr lang="ro-RO" dirty="0" err="1"/>
              <a:t>graduated</a:t>
            </a:r>
            <a:r>
              <a:rPr lang="ro-RO" dirty="0"/>
              <a:t> at </a:t>
            </a:r>
            <a:r>
              <a:rPr lang="ro-RO" dirty="0" err="1"/>
              <a:t>the</a:t>
            </a:r>
            <a:r>
              <a:rPr lang="ro-RO" dirty="0"/>
              <a:t> end of </a:t>
            </a:r>
            <a:r>
              <a:rPr lang="ro-RO" u="sng" dirty="0">
                <a:hlinkClick r:id="rId3" tooltip="World War I"/>
              </a:rPr>
              <a:t>World War I</a:t>
            </a:r>
            <a:r>
              <a:rPr lang="ro-RO" dirty="0"/>
              <a:t>. He </a:t>
            </a:r>
            <a:r>
              <a:rPr lang="ro-RO" dirty="0" err="1"/>
              <a:t>was</a:t>
            </a:r>
            <a:r>
              <a:rPr lang="ro-RO" dirty="0"/>
              <a:t> a </a:t>
            </a:r>
            <a:r>
              <a:rPr lang="ro-RO" dirty="0" err="1"/>
              <a:t>former</a:t>
            </a:r>
            <a:r>
              <a:rPr lang="ro-RO" dirty="0"/>
              <a:t> </a:t>
            </a:r>
            <a:r>
              <a:rPr lang="ro-RO" dirty="0" err="1"/>
              <a:t>president</a:t>
            </a:r>
            <a:r>
              <a:rPr lang="ro-RO" dirty="0"/>
              <a:t> of </a:t>
            </a:r>
            <a:r>
              <a:rPr lang="ro-RO" i="1" u="sng" dirty="0">
                <a:hlinkClick r:id="rId4" tooltip="Societatea Academică Junimea"/>
              </a:rPr>
              <a:t>Societatea Academică Junimea</a:t>
            </a:r>
            <a:r>
              <a:rPr lang="ro-RO" dirty="0"/>
              <a:t>. </a:t>
            </a:r>
            <a:endParaRPr lang="ro-RO" dirty="0" smtClean="0"/>
          </a:p>
          <a:p>
            <a:pPr algn="ctr"/>
            <a:r>
              <a:rPr lang="ro-RO" dirty="0" smtClean="0"/>
              <a:t>In </a:t>
            </a:r>
            <a:r>
              <a:rPr lang="ro-RO" dirty="0"/>
              <a:t>1908, </a:t>
            </a:r>
            <a:r>
              <a:rPr lang="ro-RO" dirty="0" err="1"/>
              <a:t>while</a:t>
            </a:r>
            <a:r>
              <a:rPr lang="ro-RO" dirty="0"/>
              <a:t> a </a:t>
            </a:r>
            <a:r>
              <a:rPr lang="ro-RO" dirty="0" err="1"/>
              <a:t>high</a:t>
            </a:r>
            <a:r>
              <a:rPr lang="ro-RO" dirty="0"/>
              <a:t> </a:t>
            </a:r>
            <a:r>
              <a:rPr lang="ro-RO" dirty="0" err="1"/>
              <a:t>school</a:t>
            </a:r>
            <a:r>
              <a:rPr lang="ro-RO" dirty="0"/>
              <a:t> student, </a:t>
            </a:r>
            <a:r>
              <a:rPr lang="ro-RO" dirty="0" err="1"/>
              <a:t>he</a:t>
            </a:r>
            <a:r>
              <a:rPr lang="ro-RO" dirty="0"/>
              <a:t> </a:t>
            </a:r>
            <a:r>
              <a:rPr lang="ro-RO" dirty="0" err="1"/>
              <a:t>crossed</a:t>
            </a:r>
            <a:r>
              <a:rPr lang="ro-RO" dirty="0"/>
              <a:t> </a:t>
            </a:r>
            <a:r>
              <a:rPr lang="ro-RO" dirty="0" err="1"/>
              <a:t>from</a:t>
            </a:r>
            <a:r>
              <a:rPr lang="ro-RO" dirty="0"/>
              <a:t> Austria-Hungary </a:t>
            </a:r>
            <a:r>
              <a:rPr lang="ro-RO" dirty="0" err="1"/>
              <a:t>into</a:t>
            </a:r>
            <a:r>
              <a:rPr lang="ro-RO" dirty="0"/>
              <a:t> </a:t>
            </a:r>
            <a:r>
              <a:rPr lang="ro-RO" u="sng" dirty="0">
                <a:hlinkClick r:id="rId5" tooltip="Romania"/>
              </a:rPr>
              <a:t>Romania</a:t>
            </a:r>
            <a:r>
              <a:rPr lang="ro-RO" dirty="0"/>
              <a:t> </a:t>
            </a:r>
            <a:r>
              <a:rPr lang="ro-RO" dirty="0" err="1"/>
              <a:t>illegally</a:t>
            </a:r>
            <a:r>
              <a:rPr lang="ro-RO" dirty="0"/>
              <a:t>, in </a:t>
            </a:r>
            <a:r>
              <a:rPr lang="ro-RO" dirty="0" err="1"/>
              <a:t>order</a:t>
            </a:r>
            <a:r>
              <a:rPr lang="ro-RO" dirty="0"/>
              <a:t> </a:t>
            </a:r>
            <a:r>
              <a:rPr lang="ro-RO" dirty="0" err="1"/>
              <a:t>to</a:t>
            </a:r>
            <a:r>
              <a:rPr lang="ro-RO" dirty="0"/>
              <a:t> </a:t>
            </a:r>
            <a:r>
              <a:rPr lang="ro-RO" dirty="0" err="1"/>
              <a:t>see</a:t>
            </a:r>
            <a:r>
              <a:rPr lang="ro-RO" dirty="0"/>
              <a:t> </a:t>
            </a:r>
            <a:r>
              <a:rPr lang="ro-RO" u="sng" dirty="0">
                <a:hlinkClick r:id="rId6" tooltip="Nicolae Iorga"/>
              </a:rPr>
              <a:t>Nicolae Iorga</a:t>
            </a:r>
            <a:r>
              <a:rPr lang="ro-RO" dirty="0"/>
              <a:t> </a:t>
            </a:r>
            <a:r>
              <a:rPr lang="ro-RO" dirty="0" err="1"/>
              <a:t>who</a:t>
            </a:r>
            <a:r>
              <a:rPr lang="ro-RO" dirty="0"/>
              <a:t> </a:t>
            </a:r>
            <a:r>
              <a:rPr lang="ro-RO" dirty="0" err="1"/>
              <a:t>was</a:t>
            </a:r>
            <a:r>
              <a:rPr lang="ro-RO" dirty="0"/>
              <a:t> </a:t>
            </a:r>
            <a:r>
              <a:rPr lang="ro-RO" dirty="0" err="1"/>
              <a:t>visiting</a:t>
            </a:r>
            <a:r>
              <a:rPr lang="ro-RO" dirty="0"/>
              <a:t> </a:t>
            </a:r>
            <a:r>
              <a:rPr lang="ro-RO" dirty="0" err="1"/>
              <a:t>the</a:t>
            </a:r>
            <a:r>
              <a:rPr lang="ro-RO" dirty="0"/>
              <a:t> </a:t>
            </a:r>
            <a:r>
              <a:rPr lang="ro-RO" dirty="0" err="1"/>
              <a:t>town</a:t>
            </a:r>
            <a:r>
              <a:rPr lang="ro-RO" dirty="0"/>
              <a:t> of </a:t>
            </a:r>
            <a:r>
              <a:rPr lang="ro-RO" u="sng" dirty="0">
                <a:hlinkClick r:id="rId7" tooltip="Suceava"/>
              </a:rPr>
              <a:t>Burdujeni</a:t>
            </a:r>
            <a:r>
              <a:rPr lang="ro-RO" dirty="0" smtClean="0"/>
              <a:t>.</a:t>
            </a:r>
          </a:p>
        </p:txBody>
      </p:sp>
      <p:sp>
        <p:nvSpPr>
          <p:cNvPr id="8" name="CasetăText 7"/>
          <p:cNvSpPr txBox="1"/>
          <p:nvPr/>
        </p:nvSpPr>
        <p:spPr>
          <a:xfrm>
            <a:off x="1191816" y="4195100"/>
            <a:ext cx="6993160" cy="2862322"/>
          </a:xfrm>
          <a:prstGeom prst="rect">
            <a:avLst/>
          </a:prstGeom>
          <a:noFill/>
        </p:spPr>
        <p:txBody>
          <a:bodyPr wrap="square" rtlCol="0">
            <a:spAutoFit/>
          </a:bodyPr>
          <a:lstStyle/>
          <a:p>
            <a:pPr algn="ctr"/>
            <a:r>
              <a:rPr lang="ro-RO" dirty="0" smtClean="0"/>
              <a:t> </a:t>
            </a:r>
            <a:r>
              <a:rPr lang="ro-RO" dirty="0" err="1" smtClean="0"/>
              <a:t>When</a:t>
            </a:r>
            <a:r>
              <a:rPr lang="ro-RO" dirty="0" smtClean="0"/>
              <a:t> World War I </a:t>
            </a:r>
            <a:r>
              <a:rPr lang="ro-RO" dirty="0" err="1" smtClean="0"/>
              <a:t>started</a:t>
            </a:r>
            <a:r>
              <a:rPr lang="ro-RO" dirty="0" smtClean="0"/>
              <a:t>, </a:t>
            </a:r>
            <a:r>
              <a:rPr lang="ro-RO" dirty="0" err="1" smtClean="0"/>
              <a:t>he</a:t>
            </a:r>
            <a:r>
              <a:rPr lang="ro-RO" dirty="0" smtClean="0"/>
              <a:t> </a:t>
            </a:r>
            <a:r>
              <a:rPr lang="ro-RO" dirty="0" err="1" smtClean="0"/>
              <a:t>went</a:t>
            </a:r>
            <a:r>
              <a:rPr lang="ro-RO" dirty="0" smtClean="0"/>
              <a:t> </a:t>
            </a:r>
            <a:r>
              <a:rPr lang="ro-RO" dirty="0" err="1" smtClean="0"/>
              <a:t>to</a:t>
            </a:r>
            <a:r>
              <a:rPr lang="ro-RO" dirty="0" smtClean="0"/>
              <a:t> Romania </a:t>
            </a:r>
            <a:r>
              <a:rPr lang="ro-RO" dirty="0" err="1" smtClean="0"/>
              <a:t>and</a:t>
            </a:r>
            <a:r>
              <a:rPr lang="ro-RO" dirty="0" smtClean="0"/>
              <a:t> </a:t>
            </a:r>
            <a:r>
              <a:rPr lang="ro-RO" dirty="0" err="1" smtClean="0"/>
              <a:t>enlisted</a:t>
            </a:r>
            <a:r>
              <a:rPr lang="ro-RO" dirty="0" smtClean="0"/>
              <a:t> in </a:t>
            </a:r>
            <a:r>
              <a:rPr lang="ro-RO" dirty="0" err="1" smtClean="0"/>
              <a:t>the</a:t>
            </a:r>
            <a:r>
              <a:rPr lang="ro-RO" dirty="0" smtClean="0"/>
              <a:t> </a:t>
            </a:r>
            <a:r>
              <a:rPr lang="ro-RO" u="sng" dirty="0" smtClean="0">
                <a:hlinkClick r:id="rId8" tooltip="Romanian Army"/>
              </a:rPr>
              <a:t>Romanian </a:t>
            </a:r>
            <a:r>
              <a:rPr lang="ro-RO" u="sng" dirty="0" err="1" smtClean="0">
                <a:hlinkClick r:id="rId8" tooltip="Romanian Army"/>
              </a:rPr>
              <a:t>Army</a:t>
            </a:r>
            <a:r>
              <a:rPr lang="ro-RO" dirty="0" smtClean="0"/>
              <a:t>, </a:t>
            </a:r>
            <a:r>
              <a:rPr lang="ro-RO" dirty="0" err="1" smtClean="0"/>
              <a:t>fighting</a:t>
            </a:r>
            <a:r>
              <a:rPr lang="ro-RO" dirty="0" smtClean="0"/>
              <a:t> </a:t>
            </a:r>
            <a:r>
              <a:rPr lang="ro-RO" dirty="0" err="1" smtClean="0"/>
              <a:t>until</a:t>
            </a:r>
            <a:r>
              <a:rPr lang="ro-RO" dirty="0" smtClean="0"/>
              <a:t> </a:t>
            </a:r>
            <a:r>
              <a:rPr lang="ro-RO" dirty="0" err="1" smtClean="0"/>
              <a:t>the</a:t>
            </a:r>
            <a:r>
              <a:rPr lang="ro-RO" dirty="0" smtClean="0"/>
              <a:t> end of </a:t>
            </a:r>
            <a:r>
              <a:rPr lang="ro-RO" dirty="0" err="1" smtClean="0"/>
              <a:t>the</a:t>
            </a:r>
            <a:r>
              <a:rPr lang="ro-RO" dirty="0" smtClean="0"/>
              <a:t> </a:t>
            </a:r>
            <a:r>
              <a:rPr lang="ro-RO" dirty="0" err="1" smtClean="0"/>
              <a:t>war</a:t>
            </a:r>
            <a:r>
              <a:rPr lang="ro-RO" dirty="0" smtClean="0"/>
              <a:t>. </a:t>
            </a:r>
            <a:r>
              <a:rPr lang="ro-RO" dirty="0" err="1" smtClean="0"/>
              <a:t>After</a:t>
            </a:r>
            <a:r>
              <a:rPr lang="ro-RO" dirty="0" smtClean="0"/>
              <a:t> World War I, </a:t>
            </a:r>
            <a:r>
              <a:rPr lang="ro-RO" dirty="0" err="1" smtClean="0"/>
              <a:t>he</a:t>
            </a:r>
            <a:r>
              <a:rPr lang="ro-RO" dirty="0" smtClean="0"/>
              <a:t> </a:t>
            </a:r>
            <a:r>
              <a:rPr lang="ro-RO" dirty="0" err="1" smtClean="0"/>
              <a:t>settled</a:t>
            </a:r>
            <a:r>
              <a:rPr lang="ro-RO" dirty="0" smtClean="0"/>
              <a:t> </a:t>
            </a:r>
            <a:r>
              <a:rPr lang="ro-RO" dirty="0" err="1" smtClean="0"/>
              <a:t>briefly</a:t>
            </a:r>
            <a:r>
              <a:rPr lang="ro-RO" dirty="0" smtClean="0"/>
              <a:t> in </a:t>
            </a:r>
            <a:r>
              <a:rPr lang="ro-RO" u="sng" dirty="0" smtClean="0">
                <a:hlinkClick r:id="rId9" tooltip="Chișinău"/>
              </a:rPr>
              <a:t>Chișinău</a:t>
            </a:r>
            <a:r>
              <a:rPr lang="ro-RO" dirty="0" smtClean="0"/>
              <a:t>, </a:t>
            </a:r>
            <a:r>
              <a:rPr lang="ro-RO" dirty="0" err="1" smtClean="0"/>
              <a:t>where</a:t>
            </a:r>
            <a:r>
              <a:rPr lang="ro-RO" dirty="0" smtClean="0"/>
              <a:t> </a:t>
            </a:r>
            <a:r>
              <a:rPr lang="ro-RO" dirty="0" err="1" smtClean="0"/>
              <a:t>he</a:t>
            </a:r>
            <a:r>
              <a:rPr lang="ro-RO" dirty="0" smtClean="0"/>
              <a:t> </a:t>
            </a:r>
            <a:r>
              <a:rPr lang="ro-RO" dirty="0" err="1" smtClean="0"/>
              <a:t>was</a:t>
            </a:r>
            <a:r>
              <a:rPr lang="ro-RO" dirty="0" smtClean="0"/>
              <a:t> </a:t>
            </a:r>
            <a:r>
              <a:rPr lang="ro-RO" dirty="0" err="1" smtClean="0"/>
              <a:t>secretary</a:t>
            </a:r>
            <a:r>
              <a:rPr lang="ro-RO" dirty="0" smtClean="0"/>
              <a:t> at "</a:t>
            </a:r>
            <a:r>
              <a:rPr lang="ro-RO" dirty="0" err="1" smtClean="0"/>
              <a:t>Our</a:t>
            </a:r>
            <a:r>
              <a:rPr lang="ro-RO" dirty="0" smtClean="0"/>
              <a:t> </a:t>
            </a:r>
            <a:r>
              <a:rPr lang="ro-RO" dirty="0" err="1" smtClean="0"/>
              <a:t>House</a:t>
            </a:r>
            <a:r>
              <a:rPr lang="ro-RO" dirty="0" smtClean="0"/>
              <a:t>" </a:t>
            </a:r>
            <a:r>
              <a:rPr lang="ro-RO" dirty="0" err="1" smtClean="0"/>
              <a:t>organization</a:t>
            </a:r>
            <a:r>
              <a:rPr lang="ro-RO" dirty="0" smtClean="0"/>
              <a:t> </a:t>
            </a:r>
            <a:r>
              <a:rPr lang="ro-RO" dirty="0" err="1" smtClean="0"/>
              <a:t>that</a:t>
            </a:r>
            <a:r>
              <a:rPr lang="ro-RO" dirty="0" smtClean="0"/>
              <a:t> </a:t>
            </a:r>
            <a:r>
              <a:rPr lang="ro-RO" dirty="0" err="1" smtClean="0"/>
              <a:t>dealt</a:t>
            </a:r>
            <a:r>
              <a:rPr lang="ro-RO" dirty="0" smtClean="0"/>
              <a:t> </a:t>
            </a:r>
            <a:r>
              <a:rPr lang="ro-RO" dirty="0" err="1" smtClean="0"/>
              <a:t>with</a:t>
            </a:r>
            <a:r>
              <a:rPr lang="ro-RO" dirty="0" smtClean="0"/>
              <a:t> land </a:t>
            </a:r>
            <a:r>
              <a:rPr lang="ro-RO" dirty="0" err="1" smtClean="0"/>
              <a:t>reform</a:t>
            </a:r>
            <a:r>
              <a:rPr lang="ro-RO" dirty="0" smtClean="0"/>
              <a:t>.</a:t>
            </a:r>
          </a:p>
          <a:p>
            <a:pPr algn="ctr"/>
            <a:r>
              <a:rPr lang="ro-RO" dirty="0" smtClean="0"/>
              <a:t>In </a:t>
            </a:r>
            <a:r>
              <a:rPr lang="ro-RO" dirty="0" err="1" smtClean="0"/>
              <a:t>the</a:t>
            </a:r>
            <a:r>
              <a:rPr lang="ro-RO" dirty="0" smtClean="0"/>
              <a:t> </a:t>
            </a:r>
            <a:r>
              <a:rPr lang="ro-RO" dirty="0" err="1" smtClean="0"/>
              <a:t>interwar</a:t>
            </a:r>
            <a:r>
              <a:rPr lang="ro-RO" dirty="0" smtClean="0"/>
              <a:t> period, </a:t>
            </a:r>
            <a:r>
              <a:rPr lang="ro-RO" dirty="0" err="1" smtClean="0"/>
              <a:t>he</a:t>
            </a:r>
            <a:r>
              <a:rPr lang="ro-RO" dirty="0" smtClean="0"/>
              <a:t> </a:t>
            </a:r>
            <a:r>
              <a:rPr lang="ro-RO" dirty="0" err="1" smtClean="0"/>
              <a:t>worked</a:t>
            </a:r>
            <a:r>
              <a:rPr lang="ro-RO" dirty="0" smtClean="0"/>
              <a:t> as a </a:t>
            </a:r>
            <a:r>
              <a:rPr lang="ro-RO" dirty="0" err="1" smtClean="0"/>
              <a:t>lawyer</a:t>
            </a:r>
            <a:r>
              <a:rPr lang="ro-RO" dirty="0" smtClean="0"/>
              <a:t> in </a:t>
            </a:r>
            <a:r>
              <a:rPr lang="ro-RO" dirty="0" err="1" smtClean="0"/>
              <a:t>the</a:t>
            </a:r>
            <a:r>
              <a:rPr lang="ro-RO" dirty="0" smtClean="0"/>
              <a:t> </a:t>
            </a:r>
            <a:r>
              <a:rPr lang="ro-RO" dirty="0" err="1" smtClean="0"/>
              <a:t>city</a:t>
            </a:r>
            <a:r>
              <a:rPr lang="ro-RO" dirty="0" smtClean="0"/>
              <a:t> of </a:t>
            </a:r>
            <a:r>
              <a:rPr lang="ro-RO" dirty="0" err="1" smtClean="0"/>
              <a:t>Chernivtsi</a:t>
            </a:r>
            <a:r>
              <a:rPr lang="ro-RO" dirty="0" smtClean="0"/>
              <a:t>. </a:t>
            </a:r>
            <a:r>
              <a:rPr lang="ro-RO" dirty="0" err="1" smtClean="0"/>
              <a:t>After</a:t>
            </a:r>
            <a:r>
              <a:rPr lang="ro-RO" dirty="0" smtClean="0"/>
              <a:t> </a:t>
            </a:r>
            <a:r>
              <a:rPr lang="ro-RO" dirty="0" err="1" smtClean="0"/>
              <a:t>the</a:t>
            </a:r>
            <a:r>
              <a:rPr lang="ro-RO" dirty="0" smtClean="0"/>
              <a:t> </a:t>
            </a:r>
            <a:r>
              <a:rPr lang="ro-RO" u="sng" dirty="0" smtClean="0">
                <a:hlinkClick r:id="rId10" tooltip="Soviet occupation of Bessarabia and Northern Bukovina"/>
              </a:rPr>
              <a:t>Soviet </a:t>
            </a:r>
            <a:r>
              <a:rPr lang="ro-RO" u="sng" dirty="0" err="1" smtClean="0">
                <a:hlinkClick r:id="rId10" tooltip="Soviet occupation of Bessarabia and Northern Bukovina"/>
              </a:rPr>
              <a:t>occupation</a:t>
            </a:r>
            <a:r>
              <a:rPr lang="ro-RO" u="sng" dirty="0" smtClean="0">
                <a:hlinkClick r:id="rId10" tooltip="Soviet occupation of Bessarabia and Northern Bukovina"/>
              </a:rPr>
              <a:t> of </a:t>
            </a:r>
            <a:r>
              <a:rPr lang="ro-RO" u="sng" dirty="0" err="1" smtClean="0">
                <a:hlinkClick r:id="rId10" tooltip="Soviet occupation of Bessarabia and Northern Bukovina"/>
              </a:rPr>
              <a:t>Northern</a:t>
            </a:r>
            <a:r>
              <a:rPr lang="ro-RO" u="sng" dirty="0" smtClean="0">
                <a:hlinkClick r:id="rId10" tooltip="Soviet occupation of Bessarabia and Northern Bukovina"/>
              </a:rPr>
              <a:t> </a:t>
            </a:r>
            <a:r>
              <a:rPr lang="ro-RO" u="sng" dirty="0" err="1" smtClean="0">
                <a:hlinkClick r:id="rId10" tooltip="Soviet occupation of Bessarabia and Northern Bukovina"/>
              </a:rPr>
              <a:t>Bukovina</a:t>
            </a:r>
            <a:r>
              <a:rPr lang="ro-RO" dirty="0" smtClean="0"/>
              <a:t> in June 1940, </a:t>
            </a:r>
            <a:r>
              <a:rPr lang="ro-RO" dirty="0" err="1" smtClean="0"/>
              <a:t>he</a:t>
            </a:r>
            <a:r>
              <a:rPr lang="ro-RO" dirty="0" smtClean="0"/>
              <a:t> </a:t>
            </a:r>
            <a:r>
              <a:rPr lang="ro-RO" dirty="0" err="1" smtClean="0"/>
              <a:t>took</a:t>
            </a:r>
            <a:r>
              <a:rPr lang="ro-RO" dirty="0" smtClean="0"/>
              <a:t> </a:t>
            </a:r>
            <a:r>
              <a:rPr lang="ro-RO" dirty="0" err="1" smtClean="0"/>
              <a:t>refuge</a:t>
            </a:r>
            <a:r>
              <a:rPr lang="ro-RO" dirty="0" smtClean="0"/>
              <a:t> in </a:t>
            </a:r>
            <a:r>
              <a:rPr lang="ro-RO" dirty="0" err="1" smtClean="0"/>
              <a:t>the</a:t>
            </a:r>
            <a:r>
              <a:rPr lang="ro-RO" dirty="0" smtClean="0"/>
              <a:t> </a:t>
            </a:r>
            <a:r>
              <a:rPr lang="ro-RO" dirty="0" err="1" smtClean="0"/>
              <a:t>city</a:t>
            </a:r>
            <a:r>
              <a:rPr lang="ro-RO" dirty="0" smtClean="0"/>
              <a:t> of </a:t>
            </a:r>
            <a:r>
              <a:rPr lang="ro-RO" dirty="0" err="1" smtClean="0"/>
              <a:t>Bucharest</a:t>
            </a:r>
            <a:r>
              <a:rPr lang="ro-RO" dirty="0" smtClean="0"/>
              <a:t>, </a:t>
            </a:r>
            <a:r>
              <a:rPr lang="ro-RO" dirty="0" err="1" smtClean="0"/>
              <a:t>where</a:t>
            </a:r>
            <a:r>
              <a:rPr lang="ro-RO" dirty="0" smtClean="0"/>
              <a:t> </a:t>
            </a:r>
            <a:r>
              <a:rPr lang="ro-RO" dirty="0" err="1" smtClean="0"/>
              <a:t>he</a:t>
            </a:r>
            <a:r>
              <a:rPr lang="ro-RO" dirty="0" smtClean="0"/>
              <a:t> </a:t>
            </a:r>
            <a:r>
              <a:rPr lang="ro-RO" dirty="0" err="1" smtClean="0"/>
              <a:t>continued</a:t>
            </a:r>
            <a:r>
              <a:rPr lang="ro-RO" dirty="0" smtClean="0"/>
              <a:t> </a:t>
            </a:r>
            <a:r>
              <a:rPr lang="ro-RO" dirty="0" err="1" smtClean="0"/>
              <a:t>to</a:t>
            </a:r>
            <a:r>
              <a:rPr lang="ro-RO" dirty="0" smtClean="0"/>
              <a:t> </a:t>
            </a:r>
            <a:r>
              <a:rPr lang="ro-RO" dirty="0" err="1" smtClean="0"/>
              <a:t>work</a:t>
            </a:r>
            <a:r>
              <a:rPr lang="ro-RO" dirty="0" smtClean="0"/>
              <a:t> as a </a:t>
            </a:r>
            <a:r>
              <a:rPr lang="ro-RO" dirty="0" err="1" smtClean="0"/>
              <a:t>lawyer</a:t>
            </a:r>
            <a:r>
              <a:rPr lang="ro-RO" dirty="0" smtClean="0"/>
              <a:t>.</a:t>
            </a:r>
          </a:p>
          <a:p>
            <a:endParaRPr lang="ro-RO" dirty="0" smtClean="0"/>
          </a:p>
          <a:p>
            <a:endParaRPr lang="ro-RO" dirty="0"/>
          </a:p>
        </p:txBody>
      </p:sp>
    </p:spTree>
    <p:extLst>
      <p:ext uri="{BB962C8B-B14F-4D97-AF65-F5344CB8AC3E}">
        <p14:creationId xmlns:p14="http://schemas.microsoft.com/office/powerpoint/2010/main" val="3071855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p:cNvSpPr txBox="1"/>
          <p:nvPr/>
        </p:nvSpPr>
        <p:spPr>
          <a:xfrm>
            <a:off x="1115616" y="1688209"/>
            <a:ext cx="6840760" cy="369332"/>
          </a:xfrm>
          <a:prstGeom prst="rect">
            <a:avLst/>
          </a:prstGeom>
          <a:solidFill>
            <a:schemeClr val="accent4">
              <a:lumMod val="20000"/>
              <a:lumOff val="80000"/>
            </a:schemeClr>
          </a:solidFill>
        </p:spPr>
        <p:txBody>
          <a:bodyPr wrap="square" rtlCol="0">
            <a:spAutoFit/>
          </a:bodyPr>
          <a:lstStyle/>
          <a:p>
            <a:endParaRPr lang="ro-RO" dirty="0"/>
          </a:p>
        </p:txBody>
      </p:sp>
      <p:sp>
        <p:nvSpPr>
          <p:cNvPr id="7" name="CasetăText 6"/>
          <p:cNvSpPr txBox="1"/>
          <p:nvPr/>
        </p:nvSpPr>
        <p:spPr>
          <a:xfrm>
            <a:off x="1268016" y="1840609"/>
            <a:ext cx="6840760" cy="369332"/>
          </a:xfrm>
          <a:prstGeom prst="rect">
            <a:avLst/>
          </a:prstGeom>
          <a:solidFill>
            <a:schemeClr val="accent4">
              <a:lumMod val="20000"/>
              <a:lumOff val="80000"/>
            </a:schemeClr>
          </a:solidFill>
        </p:spPr>
        <p:txBody>
          <a:bodyPr wrap="square" rtlCol="0">
            <a:spAutoFit/>
          </a:bodyPr>
          <a:lstStyle/>
          <a:p>
            <a:endParaRPr lang="ro-RO" dirty="0"/>
          </a:p>
        </p:txBody>
      </p:sp>
      <p:pic>
        <p:nvPicPr>
          <p:cNvPr id="5122" name="Picture 2" descr="Imagine similarÄ"/>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132856"/>
            <a:ext cx="3526532" cy="4179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setăText 3"/>
          <p:cNvSpPr txBox="1"/>
          <p:nvPr/>
        </p:nvSpPr>
        <p:spPr>
          <a:xfrm>
            <a:off x="155429" y="476672"/>
            <a:ext cx="4608512" cy="5078313"/>
          </a:xfrm>
          <a:prstGeom prst="rect">
            <a:avLst/>
          </a:prstGeom>
          <a:noFill/>
        </p:spPr>
        <p:txBody>
          <a:bodyPr wrap="square" rtlCol="0">
            <a:spAutoFit/>
          </a:bodyPr>
          <a:lstStyle/>
          <a:p>
            <a:pPr algn="ctr"/>
            <a:r>
              <a:rPr lang="ro-RO" dirty="0" err="1"/>
              <a:t>Military</a:t>
            </a:r>
            <a:r>
              <a:rPr lang="ro-RO" dirty="0"/>
              <a:t> dictator </a:t>
            </a:r>
            <a:r>
              <a:rPr lang="ro-RO" dirty="0">
                <a:hlinkClick r:id="rId3" tooltip="Ion Antonescu"/>
              </a:rPr>
              <a:t>Ion Antonescu</a:t>
            </a:r>
            <a:r>
              <a:rPr lang="ro-RO" dirty="0"/>
              <a:t> </a:t>
            </a:r>
            <a:r>
              <a:rPr lang="ro-RO" dirty="0" err="1"/>
              <a:t>requested</a:t>
            </a:r>
            <a:r>
              <a:rPr lang="ro-RO" dirty="0"/>
              <a:t> </a:t>
            </a:r>
            <a:r>
              <a:rPr lang="ro-RO" dirty="0" err="1"/>
              <a:t>him</a:t>
            </a:r>
            <a:r>
              <a:rPr lang="ro-RO" dirty="0"/>
              <a:t> </a:t>
            </a:r>
            <a:r>
              <a:rPr lang="ro-RO" dirty="0" err="1"/>
              <a:t>to</a:t>
            </a:r>
            <a:r>
              <a:rPr lang="ro-RO" dirty="0"/>
              <a:t> </a:t>
            </a:r>
            <a:r>
              <a:rPr lang="ro-RO" dirty="0" err="1"/>
              <a:t>become</a:t>
            </a:r>
            <a:r>
              <a:rPr lang="ro-RO" dirty="0"/>
              <a:t> </a:t>
            </a:r>
            <a:r>
              <a:rPr lang="ro-RO" dirty="0" err="1"/>
              <a:t>mayor</a:t>
            </a:r>
            <a:r>
              <a:rPr lang="ro-RO" dirty="0"/>
              <a:t> of Cernăuţi, but Popovici </a:t>
            </a:r>
            <a:r>
              <a:rPr lang="ro-RO" dirty="0" err="1"/>
              <a:t>initially</a:t>
            </a:r>
            <a:r>
              <a:rPr lang="ro-RO" dirty="0"/>
              <a:t> </a:t>
            </a:r>
            <a:r>
              <a:rPr lang="ro-RO" dirty="0" err="1"/>
              <a:t>refused</a:t>
            </a:r>
            <a:r>
              <a:rPr lang="ro-RO" dirty="0"/>
              <a:t>, </a:t>
            </a:r>
            <a:r>
              <a:rPr lang="ro-RO" dirty="0" err="1"/>
              <a:t>unwilling</a:t>
            </a:r>
            <a:r>
              <a:rPr lang="ro-RO" dirty="0"/>
              <a:t> </a:t>
            </a:r>
            <a:r>
              <a:rPr lang="ro-RO" dirty="0" err="1"/>
              <a:t>to</a:t>
            </a:r>
            <a:r>
              <a:rPr lang="ro-RO" dirty="0"/>
              <a:t> serve a </a:t>
            </a:r>
            <a:r>
              <a:rPr lang="ro-RO" dirty="0">
                <a:hlinkClick r:id="rId4" tooltip="Fascism"/>
              </a:rPr>
              <a:t>fascist</a:t>
            </a:r>
            <a:r>
              <a:rPr lang="ro-RO" dirty="0"/>
              <a:t> </a:t>
            </a:r>
            <a:r>
              <a:rPr lang="ro-RO" dirty="0" err="1"/>
              <a:t>government</a:t>
            </a:r>
            <a:r>
              <a:rPr lang="ro-RO" dirty="0"/>
              <a:t>. He </a:t>
            </a:r>
            <a:r>
              <a:rPr lang="ro-RO" dirty="0" err="1"/>
              <a:t>changed</a:t>
            </a:r>
            <a:r>
              <a:rPr lang="ro-RO" dirty="0"/>
              <a:t> </a:t>
            </a:r>
            <a:r>
              <a:rPr lang="ro-RO" dirty="0" err="1"/>
              <a:t>his</a:t>
            </a:r>
            <a:r>
              <a:rPr lang="ro-RO" dirty="0"/>
              <a:t> </a:t>
            </a:r>
            <a:r>
              <a:rPr lang="ro-RO" dirty="0" err="1"/>
              <a:t>mind</a:t>
            </a:r>
            <a:r>
              <a:rPr lang="ro-RO" dirty="0"/>
              <a:t>, </a:t>
            </a:r>
            <a:r>
              <a:rPr lang="ro-RO" dirty="0" err="1"/>
              <a:t>however</a:t>
            </a:r>
            <a:r>
              <a:rPr lang="ro-RO" dirty="0"/>
              <a:t>, </a:t>
            </a:r>
            <a:r>
              <a:rPr lang="ro-RO" dirty="0" err="1"/>
              <a:t>based</a:t>
            </a:r>
            <a:r>
              <a:rPr lang="ro-RO" dirty="0"/>
              <a:t> on </a:t>
            </a:r>
            <a:r>
              <a:rPr lang="ro-RO" dirty="0" err="1"/>
              <a:t>advice</a:t>
            </a:r>
            <a:r>
              <a:rPr lang="ro-RO" dirty="0"/>
              <a:t> </a:t>
            </a:r>
            <a:r>
              <a:rPr lang="ro-RO" dirty="0" err="1"/>
              <a:t>from</a:t>
            </a:r>
            <a:r>
              <a:rPr lang="ro-RO" dirty="0"/>
              <a:t> </a:t>
            </a:r>
            <a:r>
              <a:rPr lang="ro-RO" dirty="0" err="1"/>
              <a:t>his</a:t>
            </a:r>
            <a:r>
              <a:rPr lang="ro-RO" dirty="0"/>
              <a:t> </a:t>
            </a:r>
            <a:r>
              <a:rPr lang="ro-RO" dirty="0" err="1"/>
              <a:t>friends</a:t>
            </a:r>
            <a:r>
              <a:rPr lang="ro-RO" dirty="0" smtClean="0"/>
              <a:t>.</a:t>
            </a:r>
          </a:p>
          <a:p>
            <a:pPr algn="ctr"/>
            <a:endParaRPr lang="ro-RO" dirty="0" smtClean="0"/>
          </a:p>
          <a:p>
            <a:pPr algn="ctr"/>
            <a:r>
              <a:rPr lang="ro-RO" dirty="0" smtClean="0"/>
              <a:t> </a:t>
            </a:r>
            <a:r>
              <a:rPr lang="ro-RO" dirty="0"/>
              <a:t>A </a:t>
            </a:r>
            <a:r>
              <a:rPr lang="ro-RO" dirty="0" err="1"/>
              <a:t>few</a:t>
            </a:r>
            <a:r>
              <a:rPr lang="ro-RO" dirty="0"/>
              <a:t> </a:t>
            </a:r>
            <a:r>
              <a:rPr lang="ro-RO" dirty="0" err="1"/>
              <a:t>days</a:t>
            </a:r>
            <a:r>
              <a:rPr lang="ro-RO" dirty="0"/>
              <a:t> </a:t>
            </a:r>
            <a:r>
              <a:rPr lang="ro-RO" dirty="0" err="1"/>
              <a:t>after</a:t>
            </a:r>
            <a:r>
              <a:rPr lang="ro-RO" dirty="0"/>
              <a:t> </a:t>
            </a:r>
            <a:r>
              <a:rPr lang="ro-RO" dirty="0" err="1"/>
              <a:t>acceptance</a:t>
            </a:r>
            <a:r>
              <a:rPr lang="ro-RO" dirty="0"/>
              <a:t>, </a:t>
            </a:r>
            <a:r>
              <a:rPr lang="ro-RO" dirty="0" err="1"/>
              <a:t>he</a:t>
            </a:r>
            <a:r>
              <a:rPr lang="ro-RO" dirty="0"/>
              <a:t> </a:t>
            </a:r>
            <a:r>
              <a:rPr lang="ro-RO" dirty="0" err="1"/>
              <a:t>was</a:t>
            </a:r>
            <a:r>
              <a:rPr lang="ro-RO" dirty="0"/>
              <a:t> </a:t>
            </a:r>
            <a:r>
              <a:rPr lang="ro-RO" dirty="0" err="1"/>
              <a:t>ordered</a:t>
            </a:r>
            <a:r>
              <a:rPr lang="ro-RO" dirty="0"/>
              <a:t> </a:t>
            </a:r>
            <a:r>
              <a:rPr lang="ro-RO" dirty="0" err="1"/>
              <a:t>to</a:t>
            </a:r>
            <a:r>
              <a:rPr lang="ro-RO" dirty="0"/>
              <a:t> create a </a:t>
            </a:r>
            <a:r>
              <a:rPr lang="ro-RO" dirty="0" err="1">
                <a:hlinkClick r:id="rId5" tooltip="Ghetto"/>
              </a:rPr>
              <a:t>ghetto</a:t>
            </a:r>
            <a:r>
              <a:rPr lang="ro-RO" dirty="0"/>
              <a:t> for </a:t>
            </a:r>
            <a:r>
              <a:rPr lang="ro-RO" dirty="0" err="1"/>
              <a:t>the</a:t>
            </a:r>
            <a:r>
              <a:rPr lang="ro-RO" dirty="0"/>
              <a:t> </a:t>
            </a:r>
            <a:r>
              <a:rPr lang="ro-RO" dirty="0" err="1"/>
              <a:t>Jews</a:t>
            </a:r>
            <a:r>
              <a:rPr lang="ro-RO" dirty="0"/>
              <a:t> of Cernăuţi, but Popovici </a:t>
            </a:r>
            <a:r>
              <a:rPr lang="ro-RO" dirty="0" err="1"/>
              <a:t>refused</a:t>
            </a:r>
            <a:r>
              <a:rPr lang="ro-RO" dirty="0"/>
              <a:t> </a:t>
            </a:r>
            <a:r>
              <a:rPr lang="ro-RO" dirty="0" err="1"/>
              <a:t>to</a:t>
            </a:r>
            <a:r>
              <a:rPr lang="ro-RO" dirty="0"/>
              <a:t> accept </a:t>
            </a:r>
            <a:r>
              <a:rPr lang="ro-RO" dirty="0" err="1"/>
              <a:t>that</a:t>
            </a:r>
            <a:r>
              <a:rPr lang="ro-RO" dirty="0"/>
              <a:t> part of </a:t>
            </a:r>
            <a:r>
              <a:rPr lang="ro-RO" dirty="0" err="1"/>
              <a:t>the</a:t>
            </a:r>
            <a:r>
              <a:rPr lang="ro-RO" dirty="0"/>
              <a:t> </a:t>
            </a:r>
            <a:r>
              <a:rPr lang="ro-RO" dirty="0" err="1"/>
              <a:t>city's</a:t>
            </a:r>
            <a:r>
              <a:rPr lang="ro-RO" dirty="0"/>
              <a:t> </a:t>
            </a:r>
            <a:r>
              <a:rPr lang="ro-RO" dirty="0" err="1"/>
              <a:t>population</a:t>
            </a:r>
            <a:r>
              <a:rPr lang="ro-RO" dirty="0"/>
              <a:t> </a:t>
            </a:r>
            <a:r>
              <a:rPr lang="ro-RO" dirty="0" err="1"/>
              <a:t>could</a:t>
            </a:r>
            <a:r>
              <a:rPr lang="ro-RO" dirty="0"/>
              <a:t> </a:t>
            </a:r>
            <a:r>
              <a:rPr lang="ro-RO" dirty="0" err="1"/>
              <a:t>be</a:t>
            </a:r>
            <a:r>
              <a:rPr lang="ro-RO" dirty="0"/>
              <a:t> </a:t>
            </a:r>
            <a:r>
              <a:rPr lang="ro-RO" dirty="0" err="1"/>
              <a:t>confined</a:t>
            </a:r>
            <a:r>
              <a:rPr lang="ro-RO" dirty="0"/>
              <a:t> </a:t>
            </a:r>
            <a:r>
              <a:rPr lang="ro-RO" dirty="0" err="1"/>
              <a:t>behind</a:t>
            </a:r>
            <a:r>
              <a:rPr lang="ro-RO" dirty="0"/>
              <a:t> </a:t>
            </a:r>
            <a:r>
              <a:rPr lang="ro-RO" dirty="0" err="1">
                <a:hlinkClick r:id="rId6" tooltip="Barbed wire"/>
              </a:rPr>
              <a:t>barbed</a:t>
            </a:r>
            <a:r>
              <a:rPr lang="ro-RO" dirty="0">
                <a:hlinkClick r:id="rId6" tooltip="Barbed wire"/>
              </a:rPr>
              <a:t> </a:t>
            </a:r>
            <a:r>
              <a:rPr lang="ro-RO" dirty="0" err="1">
                <a:hlinkClick r:id="rId6" tooltip="Barbed wire"/>
              </a:rPr>
              <a:t>wire</a:t>
            </a:r>
            <a:r>
              <a:rPr lang="ro-RO" dirty="0"/>
              <a:t> </a:t>
            </a:r>
            <a:r>
              <a:rPr lang="ro-RO" dirty="0" err="1"/>
              <a:t>fences</a:t>
            </a:r>
            <a:r>
              <a:rPr lang="ro-RO" dirty="0"/>
              <a:t>. </a:t>
            </a:r>
            <a:r>
              <a:rPr lang="ro-RO" dirty="0" err="1"/>
              <a:t>After</a:t>
            </a:r>
            <a:r>
              <a:rPr lang="ro-RO" dirty="0"/>
              <a:t> </a:t>
            </a:r>
            <a:r>
              <a:rPr lang="ro-RO" dirty="0" err="1"/>
              <a:t>long</a:t>
            </a:r>
            <a:r>
              <a:rPr lang="ro-RO" dirty="0"/>
              <a:t> </a:t>
            </a:r>
            <a:r>
              <a:rPr lang="ro-RO" dirty="0" err="1"/>
              <a:t>debates</a:t>
            </a:r>
            <a:r>
              <a:rPr lang="ro-RO" dirty="0"/>
              <a:t>, </a:t>
            </a:r>
            <a:r>
              <a:rPr lang="ro-RO" dirty="0" err="1"/>
              <a:t>the</a:t>
            </a:r>
            <a:r>
              <a:rPr lang="ro-RO" dirty="0"/>
              <a:t> </a:t>
            </a:r>
            <a:r>
              <a:rPr lang="ro-RO" dirty="0" err="1"/>
              <a:t>governor</a:t>
            </a:r>
            <a:r>
              <a:rPr lang="ro-RO" dirty="0"/>
              <a:t> of </a:t>
            </a:r>
            <a:r>
              <a:rPr lang="ro-RO" dirty="0" err="1"/>
              <a:t>the</a:t>
            </a:r>
            <a:r>
              <a:rPr lang="ro-RO" dirty="0"/>
              <a:t> </a:t>
            </a:r>
            <a:r>
              <a:rPr lang="ro-RO" dirty="0" err="1"/>
              <a:t>region</a:t>
            </a:r>
            <a:r>
              <a:rPr lang="ro-RO" dirty="0"/>
              <a:t> </a:t>
            </a:r>
            <a:r>
              <a:rPr lang="ro-RO" dirty="0" err="1"/>
              <a:t>accepted</a:t>
            </a:r>
            <a:r>
              <a:rPr lang="ro-RO" dirty="0"/>
              <a:t> </a:t>
            </a:r>
            <a:r>
              <a:rPr lang="ro-RO" dirty="0" err="1"/>
              <a:t>his</a:t>
            </a:r>
            <a:r>
              <a:rPr lang="ro-RO" dirty="0"/>
              <a:t> </a:t>
            </a:r>
            <a:r>
              <a:rPr lang="ro-RO" dirty="0" err="1"/>
              <a:t>point</a:t>
            </a:r>
            <a:r>
              <a:rPr lang="ro-RO" dirty="0"/>
              <a:t> </a:t>
            </a:r>
            <a:r>
              <a:rPr lang="ro-RO" dirty="0" err="1"/>
              <a:t>of</a:t>
            </a:r>
            <a:r>
              <a:rPr lang="ro-RO" dirty="0"/>
              <a:t> </a:t>
            </a:r>
            <a:r>
              <a:rPr lang="ro-RO" dirty="0" err="1"/>
              <a:t>view</a:t>
            </a:r>
            <a:r>
              <a:rPr lang="ro-RO" dirty="0"/>
              <a:t>. </a:t>
            </a:r>
            <a:r>
              <a:rPr lang="ro-RO" dirty="0" err="1"/>
              <a:t>Due</a:t>
            </a:r>
            <a:r>
              <a:rPr lang="ro-RO" dirty="0"/>
              <a:t> </a:t>
            </a:r>
            <a:r>
              <a:rPr lang="ro-RO" dirty="0" err="1"/>
              <a:t>to</a:t>
            </a:r>
            <a:r>
              <a:rPr lang="ro-RO" dirty="0"/>
              <a:t> </a:t>
            </a:r>
            <a:r>
              <a:rPr lang="ro-RO" dirty="0" err="1"/>
              <a:t>Popovici's</a:t>
            </a:r>
            <a:r>
              <a:rPr lang="ro-RO" dirty="0"/>
              <a:t> </a:t>
            </a:r>
            <a:r>
              <a:rPr lang="ro-RO" dirty="0" err="1"/>
              <a:t>defense</a:t>
            </a:r>
            <a:r>
              <a:rPr lang="ro-RO" dirty="0"/>
              <a:t> of </a:t>
            </a:r>
            <a:r>
              <a:rPr lang="ro-RO" dirty="0" err="1"/>
              <a:t>Jews</a:t>
            </a:r>
            <a:r>
              <a:rPr lang="ro-RO" dirty="0"/>
              <a:t>, </a:t>
            </a:r>
            <a:r>
              <a:rPr lang="ro-RO" dirty="0" err="1"/>
              <a:t>his</a:t>
            </a:r>
            <a:r>
              <a:rPr lang="ro-RO" dirty="0"/>
              <a:t> political </a:t>
            </a:r>
            <a:r>
              <a:rPr lang="ro-RO" dirty="0" err="1"/>
              <a:t>adversaries</a:t>
            </a:r>
            <a:r>
              <a:rPr lang="ro-RO" dirty="0"/>
              <a:t> </a:t>
            </a:r>
            <a:r>
              <a:rPr lang="ro-RO" dirty="0" err="1"/>
              <a:t>nicknamed</a:t>
            </a:r>
            <a:r>
              <a:rPr lang="ro-RO" dirty="0"/>
              <a:t> </a:t>
            </a:r>
            <a:r>
              <a:rPr lang="ro-RO" dirty="0" err="1"/>
              <a:t>him</a:t>
            </a:r>
            <a:r>
              <a:rPr lang="ro-RO" dirty="0"/>
              <a:t> "</a:t>
            </a:r>
            <a:r>
              <a:rPr lang="ro-RO" i="1" dirty="0" err="1"/>
              <a:t>jidovitul</a:t>
            </a:r>
            <a:r>
              <a:rPr lang="ro-RO" dirty="0"/>
              <a:t>" ("</a:t>
            </a:r>
            <a:r>
              <a:rPr lang="ro-RO" dirty="0" err="1"/>
              <a:t>the</a:t>
            </a:r>
            <a:r>
              <a:rPr lang="ro-RO" dirty="0"/>
              <a:t> </a:t>
            </a:r>
            <a:r>
              <a:rPr lang="ro-RO" dirty="0" err="1"/>
              <a:t>turned-Jewish</a:t>
            </a:r>
            <a:r>
              <a:rPr lang="ro-RO" dirty="0"/>
              <a:t>").</a:t>
            </a:r>
          </a:p>
          <a:p>
            <a:pPr algn="ctr"/>
            <a:endParaRPr lang="ro-RO" dirty="0"/>
          </a:p>
        </p:txBody>
      </p:sp>
      <p:sp>
        <p:nvSpPr>
          <p:cNvPr id="5" name="CasetăText 4"/>
          <p:cNvSpPr txBox="1"/>
          <p:nvPr/>
        </p:nvSpPr>
        <p:spPr>
          <a:xfrm>
            <a:off x="5394970" y="1411210"/>
            <a:ext cx="2888704"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ro-RO" sz="2400" b="1" dirty="0" smtClean="0">
                <a:solidFill>
                  <a:schemeClr val="accent2">
                    <a:lumMod val="75000"/>
                  </a:schemeClr>
                </a:solidFill>
                <a:effectLst>
                  <a:outerShdw blurRad="38100" dist="38100" dir="2700000" algn="tl">
                    <a:srgbClr val="000000">
                      <a:alpha val="43137"/>
                    </a:srgbClr>
                  </a:outerShdw>
                </a:effectLst>
              </a:rPr>
              <a:t>Ion Antonescu</a:t>
            </a:r>
            <a:endParaRPr lang="ro-RO" sz="24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99347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ini pentru ghetoul din CernÄuÈ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276872"/>
            <a:ext cx="4104455"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setăText 3"/>
          <p:cNvSpPr txBox="1"/>
          <p:nvPr/>
        </p:nvSpPr>
        <p:spPr>
          <a:xfrm>
            <a:off x="467544" y="2126641"/>
            <a:ext cx="4248472" cy="2862322"/>
          </a:xfrm>
          <a:prstGeom prst="rect">
            <a:avLst/>
          </a:prstGeom>
          <a:noFill/>
        </p:spPr>
        <p:txBody>
          <a:bodyPr wrap="square" rtlCol="0">
            <a:spAutoFit/>
          </a:bodyPr>
          <a:lstStyle/>
          <a:p>
            <a:r>
              <a:rPr lang="en-US" dirty="0"/>
              <a:t>On October 10, 1941, the new military governor of Bukovina, General </a:t>
            </a:r>
            <a:r>
              <a:rPr lang="en-US" dirty="0" err="1"/>
              <a:t>Corneliu</a:t>
            </a:r>
            <a:r>
              <a:rPr lang="en-US" dirty="0"/>
              <a:t> </a:t>
            </a:r>
            <a:r>
              <a:rPr lang="en-US" dirty="0" err="1"/>
              <a:t>Calotescu</a:t>
            </a:r>
            <a:r>
              <a:rPr lang="en-US" dirty="0"/>
              <a:t>, announced the decision that all Jews from </a:t>
            </a:r>
            <a:r>
              <a:rPr lang="en-US" dirty="0" err="1"/>
              <a:t>Cernăuţi</a:t>
            </a:r>
            <a:r>
              <a:rPr lang="en-US" dirty="0"/>
              <a:t> should also be deported, giving orders for the immediate confiscation of their assets and for setting up the </a:t>
            </a:r>
            <a:r>
              <a:rPr lang="en-US" dirty="0" err="1"/>
              <a:t>Cernăuți</a:t>
            </a:r>
            <a:r>
              <a:rPr lang="en-US" dirty="0"/>
              <a:t> ghetto where the Jews were forced to </a:t>
            </a:r>
            <a:r>
              <a:rPr lang="en-US" dirty="0" smtClean="0"/>
              <a:t>gather</a:t>
            </a:r>
            <a:r>
              <a:rPr lang="ro-RO" dirty="0" smtClean="0"/>
              <a:t> </a:t>
            </a:r>
            <a:r>
              <a:rPr lang="en-US" dirty="0" smtClean="0"/>
              <a:t>until </a:t>
            </a:r>
            <a:r>
              <a:rPr lang="en-US" dirty="0"/>
              <a:t>6 </a:t>
            </a:r>
            <a:r>
              <a:rPr lang="ro-RO" dirty="0" smtClean="0"/>
              <a:t>PM</a:t>
            </a:r>
            <a:r>
              <a:rPr lang="en-US" dirty="0" smtClean="0"/>
              <a:t> </a:t>
            </a:r>
            <a:r>
              <a:rPr lang="en-US" dirty="0"/>
              <a:t>under threat of death penalty.</a:t>
            </a:r>
            <a:endParaRPr lang="ro-RO" dirty="0"/>
          </a:p>
        </p:txBody>
      </p:sp>
      <p:sp>
        <p:nvSpPr>
          <p:cNvPr id="6" name="Titlu 2"/>
          <p:cNvSpPr>
            <a:spLocks noGrp="1"/>
          </p:cNvSpPr>
          <p:nvPr>
            <p:ph type="title"/>
          </p:nvPr>
        </p:nvSpPr>
        <p:spPr>
          <a:xfrm>
            <a:off x="688490" y="570156"/>
            <a:ext cx="7756263" cy="1054250"/>
          </a:xfrm>
        </p:spPr>
        <p:txBody>
          <a:bodyPr/>
          <a:lstStyle/>
          <a:p>
            <a:r>
              <a:rPr lang="en-US" sz="3600" dirty="0"/>
              <a:t>Establishment of the </a:t>
            </a:r>
            <a:r>
              <a:rPr lang="en-US" sz="3600" dirty="0" err="1"/>
              <a:t>Cernăuți</a:t>
            </a:r>
            <a:r>
              <a:rPr lang="en-US" sz="3600" dirty="0"/>
              <a:t> ghetto and the start of deportations</a:t>
            </a:r>
            <a:endParaRPr lang="ro-RO" sz="3600" dirty="0"/>
          </a:p>
        </p:txBody>
      </p:sp>
      <p:sp>
        <p:nvSpPr>
          <p:cNvPr id="5" name="CasetăText 4"/>
          <p:cNvSpPr txBox="1"/>
          <p:nvPr/>
        </p:nvSpPr>
        <p:spPr>
          <a:xfrm>
            <a:off x="1384857" y="4725144"/>
            <a:ext cx="7776864" cy="2308324"/>
          </a:xfrm>
          <a:prstGeom prst="rect">
            <a:avLst/>
          </a:prstGeom>
          <a:noFill/>
        </p:spPr>
        <p:txBody>
          <a:bodyPr wrap="square" rtlCol="0">
            <a:spAutoFit/>
          </a:bodyPr>
          <a:lstStyle/>
          <a:p>
            <a:pPr algn="ctr"/>
            <a:r>
              <a:rPr lang="en-US" dirty="0"/>
              <a:t>This action was to be carried out under the leadership of the City Hall and under the control of the Army </a:t>
            </a:r>
            <a:r>
              <a:rPr lang="en-US" dirty="0" err="1"/>
              <a:t>Pretorat</a:t>
            </a:r>
            <a:r>
              <a:rPr lang="en-US" dirty="0"/>
              <a:t>, against the pleadings of the Mayor and General </a:t>
            </a:r>
            <a:r>
              <a:rPr lang="en-US" dirty="0" err="1"/>
              <a:t>Vasile</a:t>
            </a:r>
            <a:r>
              <a:rPr lang="en-US" dirty="0"/>
              <a:t> </a:t>
            </a:r>
            <a:r>
              <a:rPr lang="en-US" dirty="0" err="1"/>
              <a:t>Ionescu</a:t>
            </a:r>
            <a:r>
              <a:rPr lang="en-US" dirty="0"/>
              <a:t>.</a:t>
            </a:r>
          </a:p>
          <a:p>
            <a:pPr algn="ctr"/>
            <a:r>
              <a:rPr lang="en-US" dirty="0"/>
              <a:t>The ghetto was established in the perimeter of the Jewish quarter. The living conditions in the ghetto were very harsh, the ghetto accommodation spaces could not accommodate more than 10,000 people, here 50,000 Jews were to be imprisoned.</a:t>
            </a:r>
            <a:endParaRPr lang="ro-RO" dirty="0" smtClean="0"/>
          </a:p>
          <a:p>
            <a:endParaRPr lang="ro-RO" dirty="0"/>
          </a:p>
        </p:txBody>
      </p:sp>
    </p:spTree>
    <p:extLst>
      <p:ext uri="{BB962C8B-B14F-4D97-AF65-F5344CB8AC3E}">
        <p14:creationId xmlns:p14="http://schemas.microsoft.com/office/powerpoint/2010/main" val="42125627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1151620" y="2132856"/>
            <a:ext cx="6840760" cy="2585323"/>
          </a:xfrm>
          <a:prstGeom prst="rect">
            <a:avLst/>
          </a:prstGeom>
          <a:noFill/>
        </p:spPr>
        <p:txBody>
          <a:bodyPr wrap="square" rtlCol="0">
            <a:spAutoFit/>
          </a:bodyPr>
          <a:lstStyle/>
          <a:p>
            <a:pPr algn="ctr" fontAlgn="base"/>
            <a:r>
              <a:rPr lang="en-US" dirty="0"/>
              <a:t>The major challenge is to tighten anti-Semitic measures.</a:t>
            </a:r>
          </a:p>
          <a:p>
            <a:pPr algn="ctr" fontAlgn="base"/>
            <a:r>
              <a:rPr lang="en-US" dirty="0"/>
              <a:t>Ethnic Jews are prevented from exercising their profession, they are forbidden to participate in the divine worship, their goods are confiscated, their children are not allowed to attend public schools, they are just some of the anti-Semitic measures.</a:t>
            </a:r>
          </a:p>
          <a:p>
            <a:pPr algn="ctr" fontAlgn="base"/>
            <a:r>
              <a:rPr lang="en-US" dirty="0"/>
              <a:t>Strange and revolting in a city renowned for tolerance. The only refuge for those persecuted, expelled from hospitals and sanatoriums, forced to work in industry, without the right to a card, is the town hall.</a:t>
            </a:r>
            <a:endParaRPr lang="ro-RO" dirty="0"/>
          </a:p>
        </p:txBody>
      </p:sp>
      <p:sp>
        <p:nvSpPr>
          <p:cNvPr id="5" name="Titlu 2"/>
          <p:cNvSpPr>
            <a:spLocks noGrp="1"/>
          </p:cNvSpPr>
          <p:nvPr>
            <p:ph type="title"/>
          </p:nvPr>
        </p:nvSpPr>
        <p:spPr>
          <a:xfrm>
            <a:off x="688490" y="570156"/>
            <a:ext cx="7756263" cy="1054250"/>
          </a:xfrm>
        </p:spPr>
        <p:txBody>
          <a:bodyPr/>
          <a:lstStyle/>
          <a:p>
            <a:r>
              <a:rPr lang="ro-RO" dirty="0" err="1" smtClean="0"/>
              <a:t>Traian’s</a:t>
            </a:r>
            <a:r>
              <a:rPr lang="ro-RO" dirty="0" smtClean="0"/>
              <a:t> </a:t>
            </a:r>
            <a:r>
              <a:rPr lang="ro-RO" dirty="0" err="1" smtClean="0"/>
              <a:t>people</a:t>
            </a:r>
            <a:endParaRPr lang="ro-RO" dirty="0"/>
          </a:p>
        </p:txBody>
      </p:sp>
      <p:pic>
        <p:nvPicPr>
          <p:cNvPr id="7170" name="Picture 2" descr="Imagini pentru ghetoul din CernÄuÈ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450" y="4675390"/>
            <a:ext cx="3683099" cy="210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662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e legată">
  <a:themeElements>
    <a:clrScheme name="Carte legată">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arte legată">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e legată">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1200</TotalTime>
  <Words>1895</Words>
  <Application>Microsoft Office PowerPoint</Application>
  <PresentationFormat>Expunere pe ecran (4:3)</PresentationFormat>
  <Paragraphs>92</Paragraphs>
  <Slides>28</Slides>
  <Notes>0</Notes>
  <HiddenSlides>0</HiddenSlides>
  <MMClips>2</MMClips>
  <ScaleCrop>false</ScaleCrop>
  <HeadingPairs>
    <vt:vector size="4" baseType="variant">
      <vt:variant>
        <vt:lpstr>Temă</vt:lpstr>
      </vt:variant>
      <vt:variant>
        <vt:i4>1</vt:i4>
      </vt:variant>
      <vt:variant>
        <vt:lpstr>Titluri diapozitive</vt:lpstr>
      </vt:variant>
      <vt:variant>
        <vt:i4>28</vt:i4>
      </vt:variant>
    </vt:vector>
  </HeadingPairs>
  <TitlesOfParts>
    <vt:vector size="29" baseType="lpstr">
      <vt:lpstr>Carte legată</vt:lpstr>
      <vt:lpstr>Prezentare PowerPoint</vt:lpstr>
      <vt:lpstr>Introduction</vt:lpstr>
      <vt:lpstr>Prezentare PowerPoint</vt:lpstr>
      <vt:lpstr>Prezentare PowerPoint</vt:lpstr>
      <vt:lpstr>Biography</vt:lpstr>
      <vt:lpstr>Prezentare PowerPoint</vt:lpstr>
      <vt:lpstr>Prezentare PowerPoint</vt:lpstr>
      <vt:lpstr>Establishment of the Cernăuți ghetto and the start of deportations</vt:lpstr>
      <vt:lpstr>Traian’s people</vt:lpstr>
      <vt:lpstr>Prezentare PowerPoint</vt:lpstr>
      <vt:lpstr>Prezentare PowerPoint</vt:lpstr>
      <vt:lpstr>Authorization for a Jewish residence in Cernăuți, offered by Popovici</vt:lpstr>
      <vt:lpstr>Intervention for the partial rescue of Jews from deportations</vt:lpstr>
      <vt:lpstr>Prezentare PowerPoint</vt:lpstr>
      <vt:lpstr>Prezentare PowerPoint</vt:lpstr>
      <vt:lpstr>Prezentare PowerPoint</vt:lpstr>
      <vt:lpstr>Prezentare PowerPoint</vt:lpstr>
      <vt:lpstr>After war</vt:lpstr>
      <vt:lpstr>Prezentare PowerPoint</vt:lpstr>
      <vt:lpstr>Honoring his memory</vt:lpstr>
      <vt:lpstr>Prezentare PowerPoint</vt:lpstr>
      <vt:lpstr>Prezentare PowerPoint</vt:lpstr>
      <vt:lpstr>Prezentare PowerPoint</vt:lpstr>
      <vt:lpstr>Prezentare PowerPoint</vt:lpstr>
      <vt:lpstr>Paragraphs of „Spovedania”</vt:lpstr>
      <vt:lpstr>Prezentare PowerPoint</vt:lpstr>
      <vt:lpstr>Prezentare PowerPoint</vt:lpstr>
      <vt:lpstr>Prezentare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Andreea</dc:creator>
  <cp:lastModifiedBy>Andreea</cp:lastModifiedBy>
  <cp:revision>40</cp:revision>
  <dcterms:created xsi:type="dcterms:W3CDTF">2019-09-18T17:51:47Z</dcterms:created>
  <dcterms:modified xsi:type="dcterms:W3CDTF">2019-10-02T20:23:21Z</dcterms:modified>
</cp:coreProperties>
</file>