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7"/>
  </p:notesMasterIdLst>
  <p:sldIdLst>
    <p:sldId id="256" r:id="rId2"/>
    <p:sldId id="263" r:id="rId3"/>
    <p:sldId id="262" r:id="rId4"/>
    <p:sldId id="270" r:id="rId5"/>
    <p:sldId id="269" r:id="rId6"/>
    <p:sldId id="268" r:id="rId7"/>
    <p:sldId id="267" r:id="rId8"/>
    <p:sldId id="266" r:id="rId9"/>
    <p:sldId id="265" r:id="rId10"/>
    <p:sldId id="264" r:id="rId11"/>
    <p:sldId id="275" r:id="rId12"/>
    <p:sldId id="272" r:id="rId13"/>
    <p:sldId id="274" r:id="rId14"/>
    <p:sldId id="277" r:id="rId15"/>
    <p:sldId id="27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71" d="100"/>
          <a:sy n="71" d="100"/>
        </p:scale>
        <p:origin x="-13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517ABB-F9A4-4B72-8215-539908B4AFC4}" type="datetimeFigureOut">
              <a:rPr lang="en-US"/>
              <a:pPr>
                <a:defRPr/>
              </a:pPr>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A8B4E19-08AF-48BF-9600-4DD9C62B3D8A}" type="slidenum">
              <a:rPr lang="en-US"/>
              <a:pPr>
                <a:defRPr/>
              </a:pPr>
              <a:t>‹#›</a:t>
            </a:fld>
            <a:endParaRPr lang="en-US"/>
          </a:p>
        </p:txBody>
      </p:sp>
    </p:spTree>
    <p:extLst>
      <p:ext uri="{BB962C8B-B14F-4D97-AF65-F5344CB8AC3E}">
        <p14:creationId xmlns:p14="http://schemas.microsoft.com/office/powerpoint/2010/main" val="40004810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6D860F0-4824-4676-8A39-3C3E3B17C5B7}" type="slidenum">
              <a:rPr lang="en-US" altLang="en-US"/>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9E06A2-3C07-4A74-8AB0-ED31D36DE555}"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B7116-4C3F-4743-A499-A914FAAA27BB}" type="slidenum">
              <a:rPr lang="en-US"/>
              <a:pPr>
                <a:defRPr/>
              </a:pPr>
              <a:t>‹#›</a:t>
            </a:fld>
            <a:endParaRPr lang="en-US"/>
          </a:p>
        </p:txBody>
      </p:sp>
    </p:spTree>
    <p:extLst>
      <p:ext uri="{BB962C8B-B14F-4D97-AF65-F5344CB8AC3E}">
        <p14:creationId xmlns:p14="http://schemas.microsoft.com/office/powerpoint/2010/main" val="81080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30FFB-0425-465F-A086-8B91D8E9D732}"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1E536B-C2BC-4DBC-9675-AB5AFFB75D7D}" type="slidenum">
              <a:rPr lang="en-US"/>
              <a:pPr>
                <a:defRPr/>
              </a:pPr>
              <a:t>‹#›</a:t>
            </a:fld>
            <a:endParaRPr lang="en-US"/>
          </a:p>
        </p:txBody>
      </p:sp>
    </p:spTree>
    <p:extLst>
      <p:ext uri="{BB962C8B-B14F-4D97-AF65-F5344CB8AC3E}">
        <p14:creationId xmlns:p14="http://schemas.microsoft.com/office/powerpoint/2010/main" val="202541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3918C7-78B6-4D6E-AB85-2C4233EACD65}"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5B767E-5478-4DB0-822E-F4D18A08CE5D}" type="slidenum">
              <a:rPr lang="en-US"/>
              <a:pPr>
                <a:defRPr/>
              </a:pPr>
              <a:t>‹#›</a:t>
            </a:fld>
            <a:endParaRPr lang="en-US"/>
          </a:p>
        </p:txBody>
      </p:sp>
    </p:spTree>
    <p:extLst>
      <p:ext uri="{BB962C8B-B14F-4D97-AF65-F5344CB8AC3E}">
        <p14:creationId xmlns:p14="http://schemas.microsoft.com/office/powerpoint/2010/main" val="273637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FDB375-1AB1-47B0-8DEE-4996319FC351}"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CC7A53-00FC-4B9A-AC66-B5C821D74C51}" type="slidenum">
              <a:rPr lang="en-US"/>
              <a:pPr>
                <a:defRPr/>
              </a:pPr>
              <a:t>‹#›</a:t>
            </a:fld>
            <a:endParaRPr lang="en-US"/>
          </a:p>
        </p:txBody>
      </p:sp>
    </p:spTree>
    <p:extLst>
      <p:ext uri="{BB962C8B-B14F-4D97-AF65-F5344CB8AC3E}">
        <p14:creationId xmlns:p14="http://schemas.microsoft.com/office/powerpoint/2010/main" val="29397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2AFA60-1C74-4B07-A047-F4C62AB612EF}"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A4FC4A-A655-43FE-B7AC-AC3BDDF5B56B}" type="slidenum">
              <a:rPr lang="en-US"/>
              <a:pPr>
                <a:defRPr/>
              </a:pPr>
              <a:t>‹#›</a:t>
            </a:fld>
            <a:endParaRPr lang="en-US"/>
          </a:p>
        </p:txBody>
      </p:sp>
    </p:spTree>
    <p:extLst>
      <p:ext uri="{BB962C8B-B14F-4D97-AF65-F5344CB8AC3E}">
        <p14:creationId xmlns:p14="http://schemas.microsoft.com/office/powerpoint/2010/main" val="166213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2D7A08-C4BD-411E-9474-15A34A820FB2}"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14CE33-AA47-486E-9EC6-C234D5C261F3}" type="slidenum">
              <a:rPr lang="en-US"/>
              <a:pPr>
                <a:defRPr/>
              </a:pPr>
              <a:t>‹#›</a:t>
            </a:fld>
            <a:endParaRPr lang="en-US"/>
          </a:p>
        </p:txBody>
      </p:sp>
    </p:spTree>
    <p:extLst>
      <p:ext uri="{BB962C8B-B14F-4D97-AF65-F5344CB8AC3E}">
        <p14:creationId xmlns:p14="http://schemas.microsoft.com/office/powerpoint/2010/main" val="144209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178D55-4AAF-42D0-A4A7-7775BB2DDE02}" type="datetimeFigureOut">
              <a:rPr lang="en-US"/>
              <a:pPr>
                <a:defRPr/>
              </a:pPr>
              <a:t>9/25/2019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03DD6-F65C-485C-B979-B562612FF218}" type="slidenum">
              <a:rPr lang="en-US"/>
              <a:pPr>
                <a:defRPr/>
              </a:pPr>
              <a:t>‹#›</a:t>
            </a:fld>
            <a:endParaRPr lang="en-US"/>
          </a:p>
        </p:txBody>
      </p:sp>
    </p:spTree>
    <p:extLst>
      <p:ext uri="{BB962C8B-B14F-4D97-AF65-F5344CB8AC3E}">
        <p14:creationId xmlns:p14="http://schemas.microsoft.com/office/powerpoint/2010/main" val="26014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6C23AC-566A-4C41-8A31-372115723905}" type="datetimeFigureOut">
              <a:rPr lang="en-US"/>
              <a:pPr>
                <a:defRPr/>
              </a:pPr>
              <a:t>9/25/2019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2A7884-EBDF-41BF-839A-F9D84DB23C7A}" type="slidenum">
              <a:rPr lang="en-US"/>
              <a:pPr>
                <a:defRPr/>
              </a:pPr>
              <a:t>‹#›</a:t>
            </a:fld>
            <a:endParaRPr lang="en-US"/>
          </a:p>
        </p:txBody>
      </p:sp>
    </p:spTree>
    <p:extLst>
      <p:ext uri="{BB962C8B-B14F-4D97-AF65-F5344CB8AC3E}">
        <p14:creationId xmlns:p14="http://schemas.microsoft.com/office/powerpoint/2010/main" val="256629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2EDABB-83BD-4E89-A6C5-869E75736516}" type="datetimeFigureOut">
              <a:rPr lang="en-US"/>
              <a:pPr>
                <a:defRPr/>
              </a:pPr>
              <a:t>9/25/2019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0B5BB0-554F-4C89-A9D7-847528D6054C}" type="slidenum">
              <a:rPr lang="en-US"/>
              <a:pPr>
                <a:defRPr/>
              </a:pPr>
              <a:t>‹#›</a:t>
            </a:fld>
            <a:endParaRPr lang="en-US"/>
          </a:p>
        </p:txBody>
      </p:sp>
    </p:spTree>
    <p:extLst>
      <p:ext uri="{BB962C8B-B14F-4D97-AF65-F5344CB8AC3E}">
        <p14:creationId xmlns:p14="http://schemas.microsoft.com/office/powerpoint/2010/main" val="34657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B2D5E4-E3DA-48F1-8EE7-7B027C592869}"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40F157-DA8F-4016-91BE-D3D4C4109984}" type="slidenum">
              <a:rPr lang="en-US"/>
              <a:pPr>
                <a:defRPr/>
              </a:pPr>
              <a:t>‹#›</a:t>
            </a:fld>
            <a:endParaRPr lang="en-US"/>
          </a:p>
        </p:txBody>
      </p:sp>
    </p:spTree>
    <p:extLst>
      <p:ext uri="{BB962C8B-B14F-4D97-AF65-F5344CB8AC3E}">
        <p14:creationId xmlns:p14="http://schemas.microsoft.com/office/powerpoint/2010/main" val="190131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6D44A7-A571-4CE0-A3A0-0C1939D8A463}"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BCF33-FEDD-4C02-8A9A-DB73ADA432BC}" type="slidenum">
              <a:rPr lang="en-US"/>
              <a:pPr>
                <a:defRPr/>
              </a:pPr>
              <a:t>‹#›</a:t>
            </a:fld>
            <a:endParaRPr lang="en-US"/>
          </a:p>
        </p:txBody>
      </p:sp>
    </p:spTree>
    <p:extLst>
      <p:ext uri="{BB962C8B-B14F-4D97-AF65-F5344CB8AC3E}">
        <p14:creationId xmlns:p14="http://schemas.microsoft.com/office/powerpoint/2010/main" val="138173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2C46687-1D20-4CD8-8C83-BA45B9479DC8}" type="datetimeFigureOut">
              <a:rPr lang="en-US"/>
              <a:pPr>
                <a:defRPr/>
              </a:pPr>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C359CA3-B891-438D-80ED-80F7C9C65E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9505332">
            <a:off x="-885825" y="1320800"/>
            <a:ext cx="6010275" cy="935038"/>
          </a:xfrm>
        </p:spPr>
        <p:txBody>
          <a:bodyPr tIns="0" rIns="0" bIns="0" rtlCol="0" anchor="b">
            <a:normAutofit fontScale="90000"/>
          </a:bodyPr>
          <a:lstStyle/>
          <a:p>
            <a:pPr fontAlgn="auto">
              <a:spcAft>
                <a:spcPts val="0"/>
              </a:spcAft>
              <a:defRPr/>
            </a:pPr>
            <a:r>
              <a:rPr lang="ro-RO" sz="8000" b="1" dirty="0" smtClean="0">
                <a:solidFill>
                  <a:schemeClr val="tx2">
                    <a:lumMod val="50000"/>
                  </a:schemeClr>
                </a:solidFill>
                <a:latin typeface="Blackadder ITC" panose="04020505051007020D02" pitchFamily="82" charset="0"/>
              </a:rPr>
              <a:t>Queen</a:t>
            </a:r>
            <a:r>
              <a:rPr lang="ro-RO" b="1" dirty="0" smtClean="0">
                <a:solidFill>
                  <a:schemeClr val="tx2">
                    <a:lumMod val="50000"/>
                  </a:schemeClr>
                </a:solidFill>
                <a:latin typeface="Blackadder ITC" panose="04020505051007020D02" pitchFamily="82" charset="0"/>
              </a:rPr>
              <a:t> </a:t>
            </a:r>
            <a:r>
              <a:rPr lang="ro-RO" sz="8000" b="1" dirty="0" smtClean="0">
                <a:solidFill>
                  <a:schemeClr val="tx2">
                    <a:lumMod val="50000"/>
                  </a:schemeClr>
                </a:solidFill>
                <a:latin typeface="Blackadder ITC" panose="04020505051007020D02" pitchFamily="82" charset="0"/>
              </a:rPr>
              <a:t>Helen</a:t>
            </a:r>
            <a:endParaRPr lang="en-US" sz="4000" b="1" dirty="0">
              <a:solidFill>
                <a:schemeClr val="tx2">
                  <a:lumMod val="50000"/>
                </a:schemeClr>
              </a:solidFill>
              <a:latin typeface="Blackadder ITC" panose="04020505051007020D02" pitchFamily="82" charset="0"/>
            </a:endParaRPr>
          </a:p>
        </p:txBody>
      </p:sp>
      <p:pic>
        <p:nvPicPr>
          <p:cNvPr id="5" name="Stars - Powerful Uplifting Pop Rock Instrumental - Epic Background Music for Video.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60213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4213" y="1052513"/>
            <a:ext cx="7397750" cy="5510212"/>
          </a:xfrm>
          <a:prstGeom prst="rect">
            <a:avLst/>
          </a:prstGeom>
        </p:spPr>
        <p:txBody>
          <a:bodyPr>
            <a:spAutoFit/>
          </a:bodyPr>
          <a:lstStyle/>
          <a:p>
            <a:pPr algn="just" fontAlgn="auto">
              <a:spcBef>
                <a:spcPts val="0"/>
              </a:spcBef>
              <a:spcAft>
                <a:spcPts val="0"/>
              </a:spcAft>
              <a:defRPr/>
            </a:pPr>
            <a:r>
              <a:rPr lang="en-US" sz="3200" b="1" dirty="0">
                <a:solidFill>
                  <a:schemeClr val="bg2">
                    <a:lumMod val="25000"/>
                  </a:schemeClr>
                </a:solidFill>
                <a:latin typeface="Agency FB" panose="020B0503020202020204" pitchFamily="34" charset="0"/>
                <a:cs typeface="+mn-cs"/>
              </a:rPr>
              <a:t>Queen Elena </a:t>
            </a:r>
            <a:r>
              <a:rPr lang="en-US" sz="3200" dirty="0">
                <a:solidFill>
                  <a:schemeClr val="bg2">
                    <a:lumMod val="25000"/>
                  </a:schemeClr>
                </a:solidFill>
                <a:latin typeface="Agency FB" panose="020B0503020202020204" pitchFamily="34" charset="0"/>
                <a:cs typeface="+mn-cs"/>
              </a:rPr>
              <a:t>didn't stop here. </a:t>
            </a:r>
            <a:endParaRPr lang="ro-RO" sz="32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200" dirty="0">
                <a:solidFill>
                  <a:schemeClr val="bg2">
                    <a:lumMod val="25000"/>
                  </a:schemeClr>
                </a:solidFill>
                <a:latin typeface="Agency FB" panose="020B0503020202020204" pitchFamily="34" charset="0"/>
                <a:cs typeface="+mn-cs"/>
              </a:rPr>
              <a:t>In </a:t>
            </a:r>
            <a:r>
              <a:rPr lang="en-US" sz="3200" dirty="0">
                <a:solidFill>
                  <a:schemeClr val="bg2">
                    <a:lumMod val="25000"/>
                  </a:schemeClr>
                </a:solidFill>
                <a:latin typeface="Agency FB" panose="020B0503020202020204" pitchFamily="34" charset="0"/>
                <a:cs typeface="+mn-cs"/>
              </a:rPr>
              <a:t>December 1941, a meeting </a:t>
            </a:r>
            <a:endParaRPr lang="ro-RO" sz="32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200" dirty="0">
                <a:solidFill>
                  <a:schemeClr val="bg2">
                    <a:lumMod val="25000"/>
                  </a:schemeClr>
                </a:solidFill>
                <a:latin typeface="Agency FB" panose="020B0503020202020204" pitchFamily="34" charset="0"/>
                <a:cs typeface="+mn-cs"/>
              </a:rPr>
              <a:t>takes </a:t>
            </a:r>
            <a:r>
              <a:rPr lang="en-US" sz="3200" dirty="0">
                <a:solidFill>
                  <a:schemeClr val="bg2">
                    <a:lumMod val="25000"/>
                  </a:schemeClr>
                </a:solidFill>
                <a:latin typeface="Agency FB" panose="020B0503020202020204" pitchFamily="34" charset="0"/>
                <a:cs typeface="+mn-cs"/>
              </a:rPr>
              <a:t>place at the Vatican </a:t>
            </a:r>
            <a:endParaRPr lang="ro-RO" sz="32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200" dirty="0">
                <a:solidFill>
                  <a:schemeClr val="bg2">
                    <a:lumMod val="25000"/>
                  </a:schemeClr>
                </a:solidFill>
                <a:latin typeface="Agency FB" panose="020B0503020202020204" pitchFamily="34" charset="0"/>
                <a:cs typeface="+mn-cs"/>
              </a:rPr>
              <a:t>with </a:t>
            </a:r>
            <a:r>
              <a:rPr lang="en-US" sz="3200" dirty="0">
                <a:solidFill>
                  <a:schemeClr val="bg2">
                    <a:lumMod val="25000"/>
                  </a:schemeClr>
                </a:solidFill>
                <a:latin typeface="Agency FB" panose="020B0503020202020204" pitchFamily="34" charset="0"/>
                <a:cs typeface="+mn-cs"/>
              </a:rPr>
              <a:t>Papa Pius, following which he is instructed to become more involved in the protection of not only baptized Jews, but also non-baptized </a:t>
            </a:r>
            <a:r>
              <a:rPr lang="en-US" sz="3200" dirty="0" err="1">
                <a:solidFill>
                  <a:schemeClr val="bg2">
                    <a:lumMod val="25000"/>
                  </a:schemeClr>
                </a:solidFill>
                <a:latin typeface="Agency FB" panose="020B0503020202020204" pitchFamily="34" charset="0"/>
                <a:cs typeface="+mn-cs"/>
              </a:rPr>
              <a:t>Jews.In</a:t>
            </a:r>
            <a:r>
              <a:rPr lang="en-US" sz="3200" dirty="0">
                <a:solidFill>
                  <a:schemeClr val="bg2">
                    <a:lumMod val="25000"/>
                  </a:schemeClr>
                </a:solidFill>
                <a:latin typeface="Agency FB" panose="020B0503020202020204" pitchFamily="34" charset="0"/>
                <a:cs typeface="+mn-cs"/>
              </a:rPr>
              <a:t> the following year, </a:t>
            </a:r>
            <a:r>
              <a:rPr lang="en-US" sz="3200" dirty="0">
                <a:solidFill>
                  <a:schemeClr val="bg2">
                    <a:lumMod val="25000"/>
                  </a:schemeClr>
                </a:solidFill>
                <a:latin typeface="Agency FB" panose="020B0503020202020204" pitchFamily="34" charset="0"/>
                <a:cs typeface="+mn-cs"/>
              </a:rPr>
              <a:t>the</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mother </a:t>
            </a:r>
            <a:r>
              <a:rPr lang="en-US" sz="3200" dirty="0">
                <a:solidFill>
                  <a:schemeClr val="bg2">
                    <a:lumMod val="25000"/>
                  </a:schemeClr>
                </a:solidFill>
                <a:latin typeface="Agency FB" panose="020B0503020202020204" pitchFamily="34" charset="0"/>
                <a:cs typeface="+mn-cs"/>
              </a:rPr>
              <a:t>queen saves </a:t>
            </a:r>
            <a:r>
              <a:rPr lang="en-US" sz="3200" dirty="0">
                <a:solidFill>
                  <a:schemeClr val="bg2">
                    <a:lumMod val="25000"/>
                  </a:schemeClr>
                </a:solidFill>
                <a:latin typeface="Agency FB" panose="020B0503020202020204" pitchFamily="34" charset="0"/>
                <a:cs typeface="+mn-cs"/>
              </a:rPr>
              <a:t>the </a:t>
            </a:r>
            <a:r>
              <a:rPr lang="en-US" sz="3200" dirty="0">
                <a:solidFill>
                  <a:schemeClr val="bg2">
                    <a:lumMod val="25000"/>
                  </a:schemeClr>
                </a:solidFill>
                <a:latin typeface="Agency FB" panose="020B0503020202020204" pitchFamily="34" charset="0"/>
                <a:cs typeface="+mn-cs"/>
              </a:rPr>
              <a:t>literary </a:t>
            </a:r>
            <a:r>
              <a:rPr lang="en-US" sz="3200" dirty="0">
                <a:solidFill>
                  <a:schemeClr val="bg2">
                    <a:lumMod val="25000"/>
                  </a:schemeClr>
                </a:solidFill>
                <a:latin typeface="Agency FB" panose="020B0503020202020204" pitchFamily="34" charset="0"/>
                <a:cs typeface="+mn-cs"/>
              </a:rPr>
              <a:t>historian </a:t>
            </a:r>
            <a:r>
              <a:rPr lang="en-US" sz="3200" dirty="0">
                <a:solidFill>
                  <a:schemeClr val="bg2">
                    <a:lumMod val="25000"/>
                  </a:schemeClr>
                </a:solidFill>
                <a:latin typeface="Agency FB" panose="020B0503020202020204" pitchFamily="34" charset="0"/>
                <a:cs typeface="+mn-cs"/>
              </a:rPr>
              <a:t>and </a:t>
            </a:r>
            <a:r>
              <a:rPr lang="en-US" sz="3200" dirty="0">
                <a:solidFill>
                  <a:schemeClr val="bg2">
                    <a:lumMod val="25000"/>
                  </a:schemeClr>
                </a:solidFill>
                <a:latin typeface="Agency FB" panose="020B0503020202020204" pitchFamily="34" charset="0"/>
                <a:cs typeface="+mn-cs"/>
              </a:rPr>
              <a:t>the publicist </a:t>
            </a:r>
            <a:r>
              <a:rPr lang="en-US" sz="3200" dirty="0" err="1">
                <a:solidFill>
                  <a:schemeClr val="bg2">
                    <a:lumMod val="25000"/>
                  </a:schemeClr>
                </a:solidFill>
                <a:latin typeface="Agency FB" panose="020B0503020202020204" pitchFamily="34" charset="0"/>
                <a:cs typeface="+mn-cs"/>
              </a:rPr>
              <a:t>Barbu</a:t>
            </a:r>
            <a:r>
              <a:rPr lang="en-US" sz="3200" dirty="0">
                <a:solidFill>
                  <a:schemeClr val="bg2">
                    <a:lumMod val="25000"/>
                  </a:schemeClr>
                </a:solidFill>
                <a:latin typeface="Agency FB" panose="020B0503020202020204" pitchFamily="34" charset="0"/>
                <a:cs typeface="+mn-cs"/>
              </a:rPr>
              <a:t> </a:t>
            </a:r>
            <a:r>
              <a:rPr lang="en-US" sz="3200" dirty="0" err="1">
                <a:solidFill>
                  <a:schemeClr val="bg2">
                    <a:lumMod val="25000"/>
                  </a:schemeClr>
                </a:solidFill>
                <a:latin typeface="Agency FB" panose="020B0503020202020204" pitchFamily="34" charset="0"/>
                <a:cs typeface="+mn-cs"/>
              </a:rPr>
              <a:t>Lazareanu</a:t>
            </a:r>
            <a:r>
              <a:rPr lang="en-US" sz="3200" dirty="0">
                <a:solidFill>
                  <a:schemeClr val="bg2">
                    <a:lumMod val="25000"/>
                  </a:schemeClr>
                </a:solidFill>
                <a:latin typeface="Agency FB" panose="020B0503020202020204" pitchFamily="34" charset="0"/>
                <a:cs typeface="+mn-cs"/>
              </a:rPr>
              <a:t> from deportation</a:t>
            </a:r>
            <a:r>
              <a:rPr lang="en-US" sz="3200" dirty="0">
                <a:solidFill>
                  <a:schemeClr val="bg2">
                    <a:lumMod val="25000"/>
                  </a:schemeClr>
                </a:solidFill>
                <a:latin typeface="Agency FB" panose="020B0503020202020204" pitchFamily="34" charset="0"/>
                <a:cs typeface="+mn-cs"/>
              </a:rPr>
              <a:t>, but it is not the same success for young people who were part of the Zionist organization </a:t>
            </a:r>
            <a:r>
              <a:rPr lang="en-US" sz="3200" dirty="0" err="1">
                <a:solidFill>
                  <a:schemeClr val="bg2">
                    <a:lumMod val="25000"/>
                  </a:schemeClr>
                </a:solidFill>
                <a:latin typeface="Agency FB" panose="020B0503020202020204" pitchFamily="34" charset="0"/>
                <a:cs typeface="+mn-cs"/>
              </a:rPr>
              <a:t>Hashomer</a:t>
            </a:r>
            <a:r>
              <a:rPr lang="en-US" sz="3200" dirty="0">
                <a:solidFill>
                  <a:schemeClr val="bg2">
                    <a:lumMod val="25000"/>
                  </a:schemeClr>
                </a:solidFill>
                <a:latin typeface="Agency FB" panose="020B0503020202020204" pitchFamily="34" charset="0"/>
                <a:cs typeface="+mn-cs"/>
              </a:rPr>
              <a:t> </a:t>
            </a:r>
            <a:r>
              <a:rPr lang="en-US" sz="3200" dirty="0" err="1">
                <a:solidFill>
                  <a:schemeClr val="bg2">
                    <a:lumMod val="25000"/>
                  </a:schemeClr>
                </a:solidFill>
                <a:latin typeface="Agency FB" panose="020B0503020202020204" pitchFamily="34" charset="0"/>
                <a:cs typeface="+mn-cs"/>
              </a:rPr>
              <a:t>Hatsair</a:t>
            </a:r>
            <a:r>
              <a:rPr lang="en-US" dirty="0">
                <a:latin typeface="Agency FB" panose="020B0503020202020204" pitchFamily="34" charset="0"/>
                <a:cs typeface="+mn-cs"/>
              </a:rPr>
              <a:t>.</a:t>
            </a:r>
            <a:endParaRPr lang="en-US" dirty="0">
              <a:latin typeface="+mn-lt"/>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3375"/>
            <a:ext cx="3886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4213" y="549275"/>
            <a:ext cx="7559675" cy="6000750"/>
          </a:xfrm>
          <a:prstGeom prst="rect">
            <a:avLst/>
          </a:prstGeom>
        </p:spPr>
        <p:txBody>
          <a:bodyPr>
            <a:spAutoFit/>
          </a:bodyPr>
          <a:lstStyle/>
          <a:p>
            <a:pPr algn="just" fontAlgn="auto">
              <a:spcBef>
                <a:spcPts val="0"/>
              </a:spcBef>
              <a:spcAft>
                <a:spcPts val="0"/>
              </a:spcAft>
              <a:defRPr/>
            </a:pPr>
            <a:r>
              <a:rPr lang="en-US" sz="3200" dirty="0">
                <a:solidFill>
                  <a:schemeClr val="bg2">
                    <a:lumMod val="25000"/>
                  </a:schemeClr>
                </a:solidFill>
                <a:latin typeface="Agency FB" panose="020B0503020202020204" pitchFamily="34" charset="0"/>
                <a:cs typeface="+mn-cs"/>
              </a:rPr>
              <a:t>Again, she called on the head of state to commute death sentences, but it proved</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to be unwavering. But her interventions exposed her to considerable risks. Her sister, Princess Irina, was in the German hands and walked through the Austrian and Polish labor camps, while in the </a:t>
            </a:r>
            <a:r>
              <a:rPr lang="en-US" sz="3200" dirty="0" err="1">
                <a:solidFill>
                  <a:schemeClr val="bg2">
                    <a:lumMod val="25000"/>
                  </a:schemeClr>
                </a:solidFill>
                <a:latin typeface="Agency FB" panose="020B0503020202020204" pitchFamily="34" charset="0"/>
                <a:cs typeface="+mn-cs"/>
              </a:rPr>
              <a:t>summer,Princess</a:t>
            </a:r>
            <a:r>
              <a:rPr lang="en-US" sz="3200" dirty="0">
                <a:solidFill>
                  <a:schemeClr val="bg2">
                    <a:lumMod val="25000"/>
                  </a:schemeClr>
                </a:solidFill>
                <a:latin typeface="Agency FB" panose="020B0503020202020204" pitchFamily="34" charset="0"/>
                <a:cs typeface="+mn-cs"/>
              </a:rPr>
              <a:t> Mafalda dies at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Buchenwald</a:t>
            </a:r>
            <a:r>
              <a:rPr lang="en-US" sz="3200" dirty="0">
                <a:solidFill>
                  <a:schemeClr val="bg2">
                    <a:lumMod val="25000"/>
                  </a:schemeClr>
                </a:solidFill>
                <a:latin typeface="Agency FB" panose="020B0503020202020204" pitchFamily="34" charset="0"/>
                <a:cs typeface="+mn-cs"/>
              </a:rPr>
              <a:t>.</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She knew </a:t>
            </a:r>
            <a:r>
              <a:rPr lang="en-US" sz="3200" dirty="0">
                <a:solidFill>
                  <a:schemeClr val="bg2">
                    <a:lumMod val="25000"/>
                  </a:schemeClr>
                </a:solidFill>
                <a:latin typeface="Agency FB" panose="020B0503020202020204" pitchFamily="34" charset="0"/>
                <a:cs typeface="+mn-cs"/>
              </a:rPr>
              <a:t>very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well that </a:t>
            </a:r>
            <a:r>
              <a:rPr lang="en-US" sz="3200" dirty="0">
                <a:solidFill>
                  <a:schemeClr val="bg2">
                    <a:lumMod val="25000"/>
                  </a:schemeClr>
                </a:solidFill>
                <a:latin typeface="Agency FB" panose="020B0503020202020204" pitchFamily="34" charset="0"/>
                <a:cs typeface="+mn-cs"/>
              </a:rPr>
              <a:t>he was in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incredible danger</a:t>
            </a:r>
            <a:r>
              <a:rPr lang="en-US"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especially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since </a:t>
            </a:r>
            <a:r>
              <a:rPr lang="en-US" sz="3200" dirty="0">
                <a:solidFill>
                  <a:schemeClr val="bg2">
                    <a:lumMod val="25000"/>
                  </a:schemeClr>
                </a:solidFill>
                <a:latin typeface="Agency FB" panose="020B0503020202020204" pitchFamily="34" charset="0"/>
                <a:cs typeface="+mn-cs"/>
              </a:rPr>
              <a:t>the </a:t>
            </a:r>
            <a:r>
              <a:rPr lang="en-US" sz="3200" dirty="0">
                <a:solidFill>
                  <a:schemeClr val="bg2">
                    <a:lumMod val="25000"/>
                  </a:schemeClr>
                </a:solidFill>
                <a:latin typeface="Agency FB" panose="020B0503020202020204" pitchFamily="34" charset="0"/>
                <a:cs typeface="+mn-cs"/>
              </a:rPr>
              <a:t>German </a:t>
            </a:r>
            <a:r>
              <a:rPr lang="en-US" sz="3200" dirty="0">
                <a:solidFill>
                  <a:schemeClr val="bg2">
                    <a:lumMod val="25000"/>
                  </a:schemeClr>
                </a:solidFill>
                <a:latin typeface="Agency FB" panose="020B0503020202020204" pitchFamily="34" charset="0"/>
                <a:cs typeface="+mn-cs"/>
              </a:rPr>
              <a:t>secret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services </a:t>
            </a:r>
            <a:r>
              <a:rPr lang="en-US" sz="3200" dirty="0">
                <a:solidFill>
                  <a:schemeClr val="bg2">
                    <a:lumMod val="25000"/>
                  </a:schemeClr>
                </a:solidFill>
                <a:latin typeface="Agency FB" panose="020B0503020202020204" pitchFamily="34" charset="0"/>
                <a:cs typeface="+mn-cs"/>
              </a:rPr>
              <a:t>had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woven </a:t>
            </a:r>
            <a:r>
              <a:rPr lang="en-US" sz="3200" dirty="0">
                <a:solidFill>
                  <a:schemeClr val="bg2">
                    <a:lumMod val="25000"/>
                  </a:schemeClr>
                </a:solidFill>
                <a:latin typeface="Agency FB" panose="020B0503020202020204" pitchFamily="34" charset="0"/>
                <a:cs typeface="+mn-cs"/>
              </a:rPr>
              <a:t>around Queen Elena an entire network of </a:t>
            </a:r>
            <a:r>
              <a:rPr lang="en-US" sz="3200" dirty="0">
                <a:solidFill>
                  <a:schemeClr val="bg2">
                    <a:lumMod val="25000"/>
                  </a:schemeClr>
                </a:solidFill>
                <a:latin typeface="Agency FB" panose="020B0503020202020204" pitchFamily="34" charset="0"/>
                <a:cs typeface="+mn-cs"/>
              </a:rPr>
              <a:t>informants</a:t>
            </a:r>
            <a:r>
              <a:rPr lang="ro-RO" sz="3200" dirty="0">
                <a:solidFill>
                  <a:schemeClr val="bg2">
                    <a:lumMod val="25000"/>
                  </a:schemeClr>
                </a:solidFill>
                <a:latin typeface="Agency FB" panose="020B0503020202020204" pitchFamily="34" charset="0"/>
                <a:cs typeface="+mn-cs"/>
              </a:rPr>
              <a:t>.</a:t>
            </a:r>
            <a:endParaRPr lang="en-US" sz="3200" dirty="0">
              <a:solidFill>
                <a:schemeClr val="bg2">
                  <a:lumMod val="25000"/>
                </a:schemeClr>
              </a:solidFill>
              <a:latin typeface="+mn-lt"/>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630613"/>
            <a:ext cx="32623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5475" y="836613"/>
            <a:ext cx="7975600" cy="5632450"/>
          </a:xfrm>
          <a:prstGeom prst="rect">
            <a:avLst/>
          </a:prstGeom>
        </p:spPr>
        <p:txBody>
          <a:bodyPr>
            <a:spAutoFit/>
          </a:bodyPr>
          <a:lstStyle/>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For </a:t>
            </a:r>
            <a:r>
              <a:rPr lang="en-US" sz="3600" dirty="0">
                <a:solidFill>
                  <a:schemeClr val="bg2">
                    <a:lumMod val="25000"/>
                  </a:schemeClr>
                </a:solidFill>
                <a:latin typeface="Agency FB" panose="020B0503020202020204" pitchFamily="34" charset="0"/>
                <a:cs typeface="+mn-cs"/>
              </a:rPr>
              <a:t>this and all the others, the mother queen remains in the memory of those saved by her a living example of humanity in those troubled times. But it will be half a century before </a:t>
            </a:r>
            <a:r>
              <a:rPr lang="en-US" sz="3600" dirty="0">
                <a:solidFill>
                  <a:schemeClr val="bg2">
                    <a:lumMod val="25000"/>
                  </a:schemeClr>
                </a:solidFill>
                <a:latin typeface="Agency FB" panose="020B0503020202020204" pitchFamily="34" charset="0"/>
                <a:cs typeface="+mn-cs"/>
              </a:rPr>
              <a:t>Queen</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Elena's </a:t>
            </a:r>
            <a:r>
              <a:rPr lang="en-US" sz="3600" dirty="0">
                <a:solidFill>
                  <a:schemeClr val="bg2">
                    <a:lumMod val="25000"/>
                  </a:schemeClr>
                </a:solidFill>
                <a:latin typeface="Agency FB" panose="020B0503020202020204" pitchFamily="34" charset="0"/>
                <a:cs typeface="+mn-cs"/>
              </a:rPr>
              <a:t>merits will be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recognized </a:t>
            </a:r>
            <a:r>
              <a:rPr lang="en-US" sz="3600" dirty="0">
                <a:solidFill>
                  <a:schemeClr val="bg2">
                    <a:lumMod val="25000"/>
                  </a:schemeClr>
                </a:solidFill>
                <a:latin typeface="Agency FB" panose="020B0503020202020204" pitchFamily="34" charset="0"/>
                <a:cs typeface="+mn-cs"/>
              </a:rPr>
              <a:t>by the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Holocaust</a:t>
            </a:r>
            <a:r>
              <a:rPr lang="ro-RO"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Victim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Memorial </a:t>
            </a:r>
            <a:r>
              <a:rPr lang="en-US" sz="3600" dirty="0">
                <a:solidFill>
                  <a:schemeClr val="bg2">
                    <a:lumMod val="25000"/>
                  </a:schemeClr>
                </a:solidFill>
                <a:latin typeface="Agency FB" panose="020B0503020202020204" pitchFamily="34" charset="0"/>
                <a:cs typeface="+mn-cs"/>
              </a:rPr>
              <a:t>and not </a:t>
            </a:r>
            <a:r>
              <a:rPr lang="en-US" sz="3600" dirty="0">
                <a:solidFill>
                  <a:schemeClr val="bg2">
                    <a:lumMod val="25000"/>
                  </a:schemeClr>
                </a:solidFill>
                <a:latin typeface="Agency FB" panose="020B0503020202020204" pitchFamily="34" charset="0"/>
                <a:cs typeface="+mn-cs"/>
              </a:rPr>
              <a:t>by</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a little effort from those </a:t>
            </a:r>
            <a:r>
              <a:rPr lang="ro-RO"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saved </a:t>
            </a:r>
            <a:r>
              <a:rPr lang="en-US" sz="3600" dirty="0">
                <a:solidFill>
                  <a:schemeClr val="bg2">
                    <a:lumMod val="25000"/>
                  </a:schemeClr>
                </a:solidFill>
                <a:latin typeface="Agency FB" panose="020B0503020202020204" pitchFamily="34" charset="0"/>
                <a:cs typeface="+mn-cs"/>
              </a:rPr>
              <a:t>by it. </a:t>
            </a:r>
          </a:p>
          <a:p>
            <a:pPr fontAlgn="auto">
              <a:spcBef>
                <a:spcPts val="0"/>
              </a:spcBef>
              <a:spcAft>
                <a:spcPts val="0"/>
              </a:spcAft>
              <a:defRPr/>
            </a:pPr>
            <a:endParaRPr lang="ro-RO" dirty="0">
              <a:latin typeface="Agency FB" panose="020B0503020202020204" pitchFamily="34" charset="0"/>
              <a:cs typeface="+mn-cs"/>
            </a:endParaRPr>
          </a:p>
          <a:p>
            <a:pPr fontAlgn="auto">
              <a:spcBef>
                <a:spcPts val="0"/>
              </a:spcBef>
              <a:spcAft>
                <a:spcPts val="0"/>
              </a:spcAft>
              <a:defRPr/>
            </a:pPr>
            <a:endParaRPr lang="en-US" dirty="0">
              <a:latin typeface="+mn-lt"/>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708275"/>
            <a:ext cx="380523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6949">
            <a:off x="666224" y="684103"/>
            <a:ext cx="4804767" cy="3004839"/>
          </a:xfrm>
          <a:prstGeom prst="rect">
            <a:avLst/>
          </a:prstGeom>
          <a:ln>
            <a:noFill/>
          </a:ln>
          <a:effectLst>
            <a:outerShdw blurRad="50800" dist="38100" dir="18900000" algn="bl" rotWithShape="0">
              <a:prstClr val="black">
                <a:alpha val="40000"/>
              </a:prstClr>
            </a:outerShdw>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1188">
            <a:off x="3886421" y="3068958"/>
            <a:ext cx="4716016" cy="3274499"/>
          </a:xfrm>
          <a:prstGeom prst="rect">
            <a:avLst/>
          </a:prstGeom>
          <a:ln>
            <a:noFill/>
          </a:ln>
          <a:effectLst>
            <a:outerShdw blurRad="50800" dist="38100" dir="5400000" algn="t" rotWithShape="0">
              <a:prstClr val="black">
                <a:alpha val="40000"/>
              </a:prstClr>
            </a:outerShdw>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video-1569270339.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l="8775" r="7497"/>
          <a:stretch>
            <a:fillRect/>
          </a:stretch>
        </p:blipFill>
        <p:spPr bwMode="auto">
          <a:xfrm>
            <a:off x="539750" y="476250"/>
            <a:ext cx="8135938" cy="5475288"/>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20939030">
            <a:off x="1257300" y="2420938"/>
            <a:ext cx="8642350" cy="1570037"/>
          </a:xfrm>
          <a:prstGeom prst="rect">
            <a:avLst/>
          </a:prstGeom>
          <a:noFill/>
        </p:spPr>
        <p:txBody>
          <a:bodyPr>
            <a:spAutoFit/>
          </a:bodyPr>
          <a:lstStyle/>
          <a:p>
            <a:pPr fontAlgn="auto">
              <a:spcBef>
                <a:spcPts val="0"/>
              </a:spcBef>
              <a:spcAft>
                <a:spcPts val="0"/>
              </a:spcAft>
              <a:defRPr/>
            </a:pPr>
            <a:r>
              <a:rPr lang="ro-RO" sz="9600" b="1" dirty="0">
                <a:solidFill>
                  <a:schemeClr val="bg2">
                    <a:lumMod val="25000"/>
                  </a:schemeClr>
                </a:solidFill>
                <a:latin typeface="Blackadder ITC" panose="04020505051007020D02" pitchFamily="82" charset="0"/>
                <a:cs typeface="+mn-cs"/>
              </a:rPr>
              <a:t>THE  END</a:t>
            </a:r>
            <a:endParaRPr lang="en-US" sz="9600" b="1" dirty="0">
              <a:solidFill>
                <a:schemeClr val="bg2">
                  <a:lumMod val="25000"/>
                </a:schemeClr>
              </a:solidFill>
              <a:latin typeface="Blackadder ITC" panose="04020505051007020D02" pitchFamily="82"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6000" tmFilter="0, 0; .2, .5; .8, .5; 1, 0"/>
                                        <p:tgtEl>
                                          <p:spTgt spid="4">
                                            <p:txEl>
                                              <p:pRg st="0" end="0"/>
                                            </p:txEl>
                                          </p:spTgt>
                                        </p:tgtEl>
                                      </p:cBhvr>
                                    </p:animEffect>
                                    <p:animScale>
                                      <p:cBhvr>
                                        <p:cTn id="7" dur="300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01738" y="449263"/>
            <a:ext cx="3324225" cy="1108075"/>
          </a:xfrm>
          <a:prstGeom prst="rect">
            <a:avLst/>
          </a:prstGeom>
        </p:spPr>
        <p:txBody>
          <a:bodyPr wrap="none">
            <a:spAutoFit/>
          </a:bodyPr>
          <a:lstStyle/>
          <a:p>
            <a:pPr fontAlgn="auto">
              <a:spcBef>
                <a:spcPts val="0"/>
              </a:spcBef>
              <a:spcAft>
                <a:spcPts val="0"/>
              </a:spcAft>
              <a:defRPr/>
            </a:pPr>
            <a:r>
              <a:rPr lang="ro-RO" sz="6600" b="1" dirty="0">
                <a:solidFill>
                  <a:schemeClr val="bg2">
                    <a:lumMod val="25000"/>
                  </a:schemeClr>
                </a:solidFill>
                <a:latin typeface="Blackadder ITC" panose="04020505051007020D02" pitchFamily="82" charset="0"/>
                <a:cs typeface="+mn-cs"/>
              </a:rPr>
              <a:t>B</a:t>
            </a:r>
            <a:r>
              <a:rPr lang="en-US" sz="6600" b="1" dirty="0" err="1">
                <a:solidFill>
                  <a:schemeClr val="bg2">
                    <a:lumMod val="25000"/>
                  </a:schemeClr>
                </a:solidFill>
                <a:latin typeface="Blackadder ITC" panose="04020505051007020D02" pitchFamily="82" charset="0"/>
                <a:cs typeface="+mn-cs"/>
              </a:rPr>
              <a:t>iography</a:t>
            </a:r>
            <a:endParaRPr lang="en-US" sz="6600" dirty="0">
              <a:solidFill>
                <a:schemeClr val="bg2">
                  <a:lumMod val="25000"/>
                </a:schemeClr>
              </a:solidFill>
              <a:latin typeface="+mn-lt"/>
              <a:cs typeface="+mn-cs"/>
            </a:endParaRPr>
          </a:p>
        </p:txBody>
      </p:sp>
      <p:sp>
        <p:nvSpPr>
          <p:cNvPr id="3" name="Rectangle 2"/>
          <p:cNvSpPr/>
          <p:nvPr/>
        </p:nvSpPr>
        <p:spPr>
          <a:xfrm>
            <a:off x="468313" y="1773238"/>
            <a:ext cx="8116887" cy="4573587"/>
          </a:xfrm>
          <a:prstGeom prst="rect">
            <a:avLst/>
          </a:prstGeom>
        </p:spPr>
        <p:txBody>
          <a:bodyPr>
            <a:spAutoFit/>
          </a:bodyPr>
          <a:lstStyle/>
          <a:p>
            <a:pPr marL="64008" algn="just" fontAlgn="auto">
              <a:spcBef>
                <a:spcPct val="20000"/>
              </a:spcBef>
              <a:spcAft>
                <a:spcPts val="0"/>
              </a:spcAft>
              <a:defRPr/>
            </a:pPr>
            <a:r>
              <a:rPr lang="ro-RO" sz="2800" dirty="0">
                <a:solidFill>
                  <a:schemeClr val="bg2">
                    <a:lumMod val="25000"/>
                  </a:schemeClr>
                </a:solidFill>
                <a:latin typeface="Agency FB" panose="020B0503020202020204" pitchFamily="34" charset="0"/>
                <a:ea typeface="Calibri"/>
                <a:cs typeface="Times New Roman"/>
              </a:rPr>
              <a:t>Helen</a:t>
            </a:r>
            <a:r>
              <a:rPr lang="en-US" sz="2800" dirty="0">
                <a:solidFill>
                  <a:schemeClr val="bg2">
                    <a:lumMod val="25000"/>
                  </a:schemeClr>
                </a:solidFill>
                <a:latin typeface="Agency FB" panose="020B0503020202020204" pitchFamily="34" charset="0"/>
                <a:ea typeface="Calibri"/>
                <a:cs typeface="Times New Roman"/>
              </a:rPr>
              <a:t> </a:t>
            </a:r>
            <a:r>
              <a:rPr lang="en-US" sz="2800" dirty="0">
                <a:solidFill>
                  <a:schemeClr val="bg2">
                    <a:lumMod val="25000"/>
                  </a:schemeClr>
                </a:solidFill>
                <a:latin typeface="Agency FB" panose="020B0503020202020204" pitchFamily="34" charset="0"/>
                <a:ea typeface="Calibri"/>
                <a:cs typeface="Times New Roman"/>
              </a:rPr>
              <a:t>was born on May 3, 1896 in Athens, and </a:t>
            </a:r>
            <a:endParaRPr lang="ro-RO" sz="2800" dirty="0">
              <a:solidFill>
                <a:schemeClr val="bg2">
                  <a:lumMod val="25000"/>
                </a:schemeClr>
              </a:solidFill>
              <a:latin typeface="Agency FB" panose="020B0503020202020204" pitchFamily="34" charset="0"/>
              <a:ea typeface="Calibri"/>
              <a:cs typeface="Times New Roman"/>
            </a:endParaRPr>
          </a:p>
          <a:p>
            <a:pPr marL="64008" algn="just" fontAlgn="auto">
              <a:spcBef>
                <a:spcPct val="20000"/>
              </a:spcBef>
              <a:spcAft>
                <a:spcPts val="0"/>
              </a:spcAft>
              <a:defRPr/>
            </a:pPr>
            <a:r>
              <a:rPr lang="en-US" sz="2800" dirty="0">
                <a:solidFill>
                  <a:schemeClr val="bg2">
                    <a:lumMod val="25000"/>
                  </a:schemeClr>
                </a:solidFill>
                <a:latin typeface="Agency FB" panose="020B0503020202020204" pitchFamily="34" charset="0"/>
                <a:ea typeface="Calibri"/>
                <a:cs typeface="Times New Roman"/>
              </a:rPr>
              <a:t>at birth had the title of princess of Greece and </a:t>
            </a:r>
            <a:endParaRPr lang="ro-RO" sz="2800" dirty="0">
              <a:solidFill>
                <a:schemeClr val="bg2">
                  <a:lumMod val="25000"/>
                </a:schemeClr>
              </a:solidFill>
              <a:latin typeface="Agency FB" panose="020B0503020202020204" pitchFamily="34" charset="0"/>
              <a:ea typeface="Calibri"/>
              <a:cs typeface="Times New Roman"/>
            </a:endParaRPr>
          </a:p>
          <a:p>
            <a:pPr marL="64008" algn="just" fontAlgn="auto">
              <a:spcBef>
                <a:spcPct val="20000"/>
              </a:spcBef>
              <a:spcAft>
                <a:spcPts val="0"/>
              </a:spcAft>
              <a:defRPr/>
            </a:pPr>
            <a:r>
              <a:rPr lang="en-US" sz="2800" dirty="0">
                <a:solidFill>
                  <a:schemeClr val="bg2">
                    <a:lumMod val="25000"/>
                  </a:schemeClr>
                </a:solidFill>
                <a:latin typeface="Agency FB" panose="020B0503020202020204" pitchFamily="34" charset="0"/>
                <a:ea typeface="Calibri"/>
                <a:cs typeface="Times New Roman"/>
              </a:rPr>
              <a:t>Denmark.  </a:t>
            </a:r>
            <a:r>
              <a:rPr lang="ro-RO" sz="2800" dirty="0">
                <a:solidFill>
                  <a:schemeClr val="bg2">
                    <a:lumMod val="25000"/>
                  </a:schemeClr>
                </a:solidFill>
                <a:latin typeface="Agency FB" panose="020B0503020202020204" pitchFamily="34" charset="0"/>
                <a:ea typeface="Calibri"/>
                <a:cs typeface="Times New Roman"/>
              </a:rPr>
              <a:t>Sh</a:t>
            </a:r>
            <a:r>
              <a:rPr lang="en-US" sz="2800" dirty="0">
                <a:solidFill>
                  <a:schemeClr val="bg2">
                    <a:lumMod val="25000"/>
                  </a:schemeClr>
                </a:solidFill>
                <a:latin typeface="Agency FB" panose="020B0503020202020204" pitchFamily="34" charset="0"/>
                <a:ea typeface="Calibri"/>
                <a:cs typeface="Times New Roman"/>
              </a:rPr>
              <a:t>e </a:t>
            </a:r>
            <a:r>
              <a:rPr lang="en-US" sz="2800" dirty="0">
                <a:solidFill>
                  <a:schemeClr val="bg2">
                    <a:lumMod val="25000"/>
                  </a:schemeClr>
                </a:solidFill>
                <a:latin typeface="Agency FB" panose="020B0503020202020204" pitchFamily="34" charset="0"/>
                <a:ea typeface="Calibri"/>
                <a:cs typeface="Times New Roman"/>
              </a:rPr>
              <a:t>had three brothers </a:t>
            </a:r>
            <a:r>
              <a:rPr lang="en-US" sz="2800" dirty="0">
                <a:solidFill>
                  <a:schemeClr val="bg2">
                    <a:lumMod val="25000"/>
                  </a:schemeClr>
                </a:solidFill>
                <a:latin typeface="Agency FB" panose="020B0503020202020204" pitchFamily="34" charset="0"/>
                <a:ea typeface="Calibri"/>
                <a:cs typeface="Times New Roman"/>
              </a:rPr>
              <a:t>George</a:t>
            </a:r>
            <a:r>
              <a:rPr lang="ro-RO" sz="2800" dirty="0">
                <a:solidFill>
                  <a:schemeClr val="bg2">
                    <a:lumMod val="25000"/>
                  </a:schemeClr>
                </a:solidFill>
                <a:latin typeface="Agency FB" panose="020B0503020202020204" pitchFamily="34" charset="0"/>
                <a:ea typeface="Calibri"/>
                <a:cs typeface="Times New Roman"/>
              </a:rPr>
              <a:t>,</a:t>
            </a:r>
            <a:r>
              <a:rPr lang="en-US" sz="2800" dirty="0">
                <a:solidFill>
                  <a:schemeClr val="bg2">
                    <a:lumMod val="25000"/>
                  </a:schemeClr>
                </a:solidFill>
                <a:latin typeface="Agency FB" panose="020B0503020202020204" pitchFamily="34" charset="0"/>
                <a:ea typeface="Calibri"/>
                <a:cs typeface="Times New Roman"/>
              </a:rPr>
              <a:t> </a:t>
            </a:r>
            <a:r>
              <a:rPr lang="en-US" sz="2800" dirty="0">
                <a:solidFill>
                  <a:schemeClr val="bg2">
                    <a:lumMod val="25000"/>
                  </a:schemeClr>
                </a:solidFill>
                <a:latin typeface="Agency FB" panose="020B0503020202020204" pitchFamily="34" charset="0"/>
                <a:ea typeface="Calibri"/>
                <a:cs typeface="Times New Roman"/>
              </a:rPr>
              <a:t>Alexander and Paul and two sisters Irina and </a:t>
            </a:r>
            <a:r>
              <a:rPr lang="en-US" sz="2800" dirty="0" err="1">
                <a:solidFill>
                  <a:schemeClr val="bg2">
                    <a:lumMod val="25000"/>
                  </a:schemeClr>
                </a:solidFill>
                <a:latin typeface="Agency FB" panose="020B0503020202020204" pitchFamily="34" charset="0"/>
                <a:ea typeface="Calibri"/>
                <a:cs typeface="Times New Roman"/>
              </a:rPr>
              <a:t>Ecaterina</a:t>
            </a:r>
            <a:r>
              <a:rPr lang="en-US" sz="2800" dirty="0">
                <a:solidFill>
                  <a:schemeClr val="bg2">
                    <a:lumMod val="25000"/>
                  </a:schemeClr>
                </a:solidFill>
                <a:latin typeface="Agency FB" panose="020B0503020202020204" pitchFamily="34" charset="0"/>
                <a:ea typeface="Calibri"/>
                <a:cs typeface="Times New Roman"/>
              </a:rPr>
              <a:t>.  She was the eldest daughter of Constantine I and Sofia.  In her childhood she was raised by an English governess (Miss Nicholls) and served as servant to a peasant Rosa, who would remain in service for decades. From childhood she wore the nickname </a:t>
            </a:r>
            <a:r>
              <a:rPr lang="en-US" sz="2800" dirty="0" err="1">
                <a:solidFill>
                  <a:schemeClr val="bg2">
                    <a:lumMod val="25000"/>
                  </a:schemeClr>
                </a:solidFill>
                <a:latin typeface="Agency FB" panose="020B0503020202020204" pitchFamily="34" charset="0"/>
                <a:ea typeface="Calibri"/>
                <a:cs typeface="Times New Roman"/>
              </a:rPr>
              <a:t>Sitta</a:t>
            </a:r>
            <a:r>
              <a:rPr lang="en-US" sz="2800" dirty="0">
                <a:solidFill>
                  <a:schemeClr val="bg2">
                    <a:lumMod val="25000"/>
                  </a:schemeClr>
                </a:solidFill>
                <a:latin typeface="Agency FB" panose="020B0503020202020204" pitchFamily="34" charset="0"/>
                <a:ea typeface="Calibri"/>
                <a:cs typeface="Times New Roman"/>
              </a:rPr>
              <a:t>, a consequence of her younger brother Alexander's attempts to pronounce the English word "sister" (Romanian sister). </a:t>
            </a:r>
            <a:endParaRPr lang="en-US" sz="2800" dirty="0">
              <a:solidFill>
                <a:schemeClr val="bg2">
                  <a:lumMod val="25000"/>
                </a:schemeClr>
              </a:solidFill>
              <a:latin typeface="Agency FB" panose="020B0503020202020204" pitchFamily="34" charset="0"/>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669" y="237551"/>
            <a:ext cx="2573000" cy="2573000"/>
          </a:xfrm>
          <a:prstGeom prst="rect">
            <a:avLst/>
          </a:prstGeom>
          <a:ln>
            <a:noFill/>
          </a:ln>
          <a:effectLst>
            <a:softEdge rad="112500"/>
          </a:effectLst>
        </p:spPr>
      </p:pic>
      <p:pic>
        <p:nvPicPr>
          <p:cNvPr id="5" name="Stars - Powerful Uplifting Pop Rock Instrumental - Epic Background Music for Video.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13" y="61658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500"/>
                            </p:stCondLst>
                            <p:childTnLst>
                              <p:par>
                                <p:cTn id="29" presetID="3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42988" y="1052513"/>
            <a:ext cx="7561262" cy="5078412"/>
          </a:xfrm>
          <a:prstGeom prst="rect">
            <a:avLst/>
          </a:prstGeom>
        </p:spPr>
        <p:txBody>
          <a:bodyPr>
            <a:spAutoFit/>
          </a:bodyPr>
          <a:lstStyle/>
          <a:p>
            <a:pPr marL="64008" algn="just" fontAlgn="auto">
              <a:spcBef>
                <a:spcPts val="0"/>
              </a:spcBef>
              <a:spcAft>
                <a:spcPts val="0"/>
              </a:spcAft>
              <a:defRPr/>
            </a:pPr>
            <a:r>
              <a:rPr lang="ro-RO" sz="3600" dirty="0">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Her</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childhood </a:t>
            </a:r>
            <a:r>
              <a:rPr lang="en-US" sz="3200" dirty="0">
                <a:solidFill>
                  <a:schemeClr val="bg2">
                    <a:lumMod val="25000"/>
                  </a:schemeClr>
                </a:solidFill>
                <a:latin typeface="Agency FB" panose="020B0503020202020204" pitchFamily="34" charset="0"/>
                <a:cs typeface="+mn-cs"/>
              </a:rPr>
              <a:t>was spent </a:t>
            </a:r>
            <a:r>
              <a:rPr lang="en-US" sz="3200" dirty="0">
                <a:solidFill>
                  <a:schemeClr val="bg2">
                    <a:lumMod val="25000"/>
                  </a:schemeClr>
                </a:solidFill>
                <a:latin typeface="Agency FB" panose="020B0503020202020204" pitchFamily="34" charset="0"/>
                <a:cs typeface="+mn-cs"/>
              </a:rPr>
              <a:t>in</a:t>
            </a:r>
            <a:r>
              <a:rPr lang="ro-RO" sz="3200" dirty="0">
                <a:solidFill>
                  <a:schemeClr val="bg2">
                    <a:lumMod val="25000"/>
                  </a:schemeClr>
                </a:solidFill>
                <a:latin typeface="Agency FB" panose="020B0503020202020204" pitchFamily="34" charset="0"/>
                <a:cs typeface="+mn-cs"/>
              </a:rPr>
              <a:t> Athens, </a:t>
            </a:r>
            <a:r>
              <a:rPr lang="en-US" sz="3200" dirty="0">
                <a:solidFill>
                  <a:schemeClr val="bg2">
                    <a:lumMod val="25000"/>
                  </a:schemeClr>
                </a:solidFill>
                <a:latin typeface="Agency FB" panose="020B0503020202020204" pitchFamily="34" charset="0"/>
                <a:cs typeface="+mn-cs"/>
              </a:rPr>
              <a:t>the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offspring </a:t>
            </a:r>
            <a:r>
              <a:rPr lang="en-US" sz="3200" dirty="0">
                <a:solidFill>
                  <a:schemeClr val="bg2">
                    <a:lumMod val="25000"/>
                  </a:schemeClr>
                </a:solidFill>
                <a:latin typeface="Agency FB" panose="020B0503020202020204" pitchFamily="34" charset="0"/>
                <a:cs typeface="+mn-cs"/>
              </a:rPr>
              <a:t>of the Greek royal family </a:t>
            </a:r>
            <a:r>
              <a:rPr lang="en-US" sz="3200" dirty="0">
                <a:solidFill>
                  <a:schemeClr val="bg2">
                    <a:lumMod val="25000"/>
                  </a:schemeClr>
                </a:solidFill>
                <a:latin typeface="Agency FB" panose="020B0503020202020204" pitchFamily="34" charset="0"/>
                <a:cs typeface="+mn-cs"/>
              </a:rPr>
              <a:t>rarely</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leaving </a:t>
            </a:r>
            <a:r>
              <a:rPr lang="en-US" sz="3200" dirty="0">
                <a:solidFill>
                  <a:schemeClr val="bg2">
                    <a:lumMod val="25000"/>
                  </a:schemeClr>
                </a:solidFill>
                <a:latin typeface="Agency FB" panose="020B0503020202020204" pitchFamily="34" charset="0"/>
                <a:cs typeface="+mn-cs"/>
              </a:rPr>
              <a:t>the capital's surroundings - due to poor conditions in Greece - except for trips on the royal </a:t>
            </a:r>
            <a:r>
              <a:rPr lang="en-US" sz="3200" dirty="0" err="1">
                <a:solidFill>
                  <a:schemeClr val="bg2">
                    <a:lumMod val="25000"/>
                  </a:schemeClr>
                </a:solidFill>
                <a:latin typeface="Agency FB" panose="020B0503020202020204" pitchFamily="34" charset="0"/>
                <a:cs typeface="+mn-cs"/>
              </a:rPr>
              <a:t>Amphitriti</a:t>
            </a:r>
            <a:r>
              <a:rPr lang="en-US" sz="3200" dirty="0">
                <a:solidFill>
                  <a:schemeClr val="bg2">
                    <a:lumMod val="25000"/>
                  </a:schemeClr>
                </a:solidFill>
                <a:latin typeface="Agency FB" panose="020B0503020202020204" pitchFamily="34" charset="0"/>
                <a:cs typeface="+mn-cs"/>
              </a:rPr>
              <a:t> yacht and visits to Germany, to the widow of King Frederick III. In her childhood, Elena was very close to her brother Alexander, who was close </a:t>
            </a: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in </a:t>
            </a:r>
            <a:r>
              <a:rPr lang="en-US" sz="3200" dirty="0">
                <a:solidFill>
                  <a:schemeClr val="bg2">
                    <a:lumMod val="25000"/>
                  </a:schemeClr>
                </a:solidFill>
                <a:latin typeface="Agency FB" panose="020B0503020202020204" pitchFamily="34" charset="0"/>
                <a:cs typeface="+mn-cs"/>
              </a:rPr>
              <a:t>age</a:t>
            </a:r>
            <a:r>
              <a:rPr lang="en-US" sz="3200" dirty="0">
                <a:solidFill>
                  <a:schemeClr val="bg2">
                    <a:lumMod val="25000"/>
                  </a:schemeClr>
                </a:solidFill>
                <a:latin typeface="Agency FB" panose="020B0503020202020204" pitchFamily="34" charset="0"/>
                <a:cs typeface="+mn-cs"/>
              </a:rPr>
              <a:t>.</a:t>
            </a:r>
            <a:endParaRPr lang="ro-RO" sz="3200" dirty="0">
              <a:solidFill>
                <a:schemeClr val="bg2">
                  <a:lumMod val="25000"/>
                </a:schemeClr>
              </a:solidFill>
              <a:latin typeface="Agency FB" panose="020B0503020202020204" pitchFamily="34" charset="0"/>
              <a:cs typeface="+mn-cs"/>
            </a:endParaRPr>
          </a:p>
          <a:p>
            <a:pPr marL="64008" algn="just" fontAlgn="auto">
              <a:spcBef>
                <a:spcPts val="0"/>
              </a:spcBef>
              <a:spcAft>
                <a:spcPts val="0"/>
              </a:spcAft>
              <a:defRPr/>
            </a:pPr>
            <a:r>
              <a:rPr lang="ro-RO" sz="3200" dirty="0">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On </a:t>
            </a:r>
            <a:r>
              <a:rPr lang="en-US" sz="3200" dirty="0">
                <a:solidFill>
                  <a:schemeClr val="bg2">
                    <a:lumMod val="25000"/>
                  </a:schemeClr>
                </a:solidFill>
                <a:latin typeface="Agency FB" panose="020B0503020202020204" pitchFamily="34" charset="0"/>
                <a:cs typeface="+mn-cs"/>
              </a:rPr>
              <a:t>11 June 1917 the Greek royal family secretly fled from their palace, surrounded by a loyalist mob that refused to see them go.</a:t>
            </a:r>
            <a:endParaRPr lang="en-US" sz="3200" dirty="0">
              <a:solidFill>
                <a:schemeClr val="bg2">
                  <a:lumMod val="25000"/>
                </a:schemeClr>
              </a:solidFill>
              <a:latin typeface="+mn-lt"/>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53585"/>
            <a:ext cx="2856252" cy="21564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Stars - Powerful Uplifting Pop Rock Instrumental - Epic Background Music for Video.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6130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7" y="481943"/>
            <a:ext cx="2737309" cy="4479768"/>
          </a:xfrm>
          <a:prstGeom prst="ellipse">
            <a:avLst/>
          </a:prstGeom>
          <a:ln>
            <a:noFill/>
          </a:ln>
          <a:effectLst>
            <a:softEdge rad="112500"/>
          </a:effectLst>
        </p:spPr>
      </p:pic>
      <p:sp>
        <p:nvSpPr>
          <p:cNvPr id="3" name="Rectangle 2"/>
          <p:cNvSpPr/>
          <p:nvPr/>
        </p:nvSpPr>
        <p:spPr>
          <a:xfrm>
            <a:off x="395288" y="908050"/>
            <a:ext cx="7326312" cy="5078413"/>
          </a:xfrm>
          <a:prstGeom prst="rect">
            <a:avLst/>
          </a:prstGeom>
        </p:spPr>
        <p:txBody>
          <a:bodyPr>
            <a:spAutoFit/>
          </a:bodyPr>
          <a:lstStyle/>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In the days that followed, Constantine I</a:t>
            </a:r>
            <a:r>
              <a:rPr lang="en-US" sz="3600" dirty="0">
                <a:solidFill>
                  <a:schemeClr val="bg2">
                    <a:lumMod val="25000"/>
                  </a:schemeClr>
                </a:solidFill>
                <a:latin typeface="Agency FB" panose="020B0503020202020204" pitchFamily="34" charset="0"/>
                <a:cs typeface="+mn-cs"/>
              </a:rPr>
              <a:t>,</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Queen Sophia and five of their </a:t>
            </a:r>
            <a:r>
              <a:rPr lang="en-US" sz="3600" dirty="0">
                <a:solidFill>
                  <a:schemeClr val="bg2">
                    <a:lumMod val="25000"/>
                  </a:schemeClr>
                </a:solidFill>
                <a:latin typeface="Agency FB" panose="020B0503020202020204" pitchFamily="34" charset="0"/>
                <a:cs typeface="+mn-cs"/>
              </a:rPr>
              <a:t>children</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left Greece from the port of </a:t>
            </a:r>
            <a:r>
              <a:rPr lang="en-US" sz="3600" dirty="0" err="1">
                <a:solidFill>
                  <a:schemeClr val="bg2">
                    <a:lumMod val="25000"/>
                  </a:schemeClr>
                </a:solidFill>
                <a:latin typeface="Agency FB" panose="020B0503020202020204" pitchFamily="34" charset="0"/>
                <a:cs typeface="+mn-cs"/>
              </a:rPr>
              <a:t>Oropos</a:t>
            </a:r>
            <a:r>
              <a:rPr lang="en-US" sz="3600" dirty="0">
                <a:solidFill>
                  <a:schemeClr val="bg2">
                    <a:lumMod val="25000"/>
                  </a:schemeClr>
                </a:solidFill>
                <a:latin typeface="Agency FB" panose="020B0503020202020204" pitchFamily="34" charset="0"/>
                <a:cs typeface="+mn-cs"/>
              </a:rPr>
              <a:t> </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and </a:t>
            </a:r>
            <a:r>
              <a:rPr lang="en-US" sz="3600" dirty="0">
                <a:solidFill>
                  <a:schemeClr val="bg2">
                    <a:lumMod val="25000"/>
                  </a:schemeClr>
                </a:solidFill>
                <a:latin typeface="Agency FB" panose="020B0503020202020204" pitchFamily="34" charset="0"/>
                <a:cs typeface="+mn-cs"/>
              </a:rPr>
              <a:t>took the road to exile. This was </a:t>
            </a:r>
            <a:r>
              <a:rPr lang="en-US" sz="3600" dirty="0">
                <a:solidFill>
                  <a:schemeClr val="bg2">
                    <a:lumMod val="25000"/>
                  </a:schemeClr>
                </a:solidFill>
                <a:latin typeface="Agency FB" panose="020B0503020202020204" pitchFamily="34" charset="0"/>
                <a:cs typeface="+mn-cs"/>
              </a:rPr>
              <a:t>the</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last </a:t>
            </a:r>
            <a:r>
              <a:rPr lang="en-US" sz="3600" dirty="0">
                <a:solidFill>
                  <a:schemeClr val="bg2">
                    <a:lumMod val="25000"/>
                  </a:schemeClr>
                </a:solidFill>
                <a:latin typeface="Agency FB" panose="020B0503020202020204" pitchFamily="34" charset="0"/>
                <a:cs typeface="+mn-cs"/>
              </a:rPr>
              <a:t>time </a:t>
            </a:r>
            <a:r>
              <a:rPr lang="en-US" sz="3600" dirty="0">
                <a:solidFill>
                  <a:schemeClr val="bg2">
                    <a:lumMod val="25000"/>
                  </a:schemeClr>
                </a:solidFill>
                <a:latin typeface="Agency FB" panose="020B0503020202020204" pitchFamily="34" charset="0"/>
                <a:cs typeface="+mn-cs"/>
              </a:rPr>
              <a:t>that Helen saw her </a:t>
            </a:r>
            <a:r>
              <a:rPr lang="en-US" sz="3600" dirty="0">
                <a:solidFill>
                  <a:schemeClr val="bg2">
                    <a:lumMod val="25000"/>
                  </a:schemeClr>
                </a:solidFill>
                <a:latin typeface="Agency FB" panose="020B0503020202020204" pitchFamily="34" charset="0"/>
                <a:cs typeface="+mn-cs"/>
              </a:rPr>
              <a:t>favorite</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brother</a:t>
            </a: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In fact, on their return </a:t>
            </a:r>
            <a:r>
              <a:rPr lang="en-US" sz="3600" dirty="0">
                <a:solidFill>
                  <a:schemeClr val="bg2">
                    <a:lumMod val="25000"/>
                  </a:schemeClr>
                </a:solidFill>
                <a:latin typeface="Agency FB" panose="020B0503020202020204" pitchFamily="34" charset="0"/>
                <a:cs typeface="+mn-cs"/>
              </a:rPr>
              <a:t>to</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power, </a:t>
            </a:r>
            <a:r>
              <a:rPr lang="en-US" sz="3600" dirty="0">
                <a:solidFill>
                  <a:schemeClr val="bg2">
                    <a:lumMod val="25000"/>
                  </a:schemeClr>
                </a:solidFill>
                <a:latin typeface="Agency FB" panose="020B0503020202020204" pitchFamily="34" charset="0"/>
                <a:cs typeface="+mn-cs"/>
              </a:rPr>
              <a:t>the </a:t>
            </a:r>
            <a:r>
              <a:rPr lang="en-US" sz="3600" dirty="0" err="1">
                <a:solidFill>
                  <a:schemeClr val="bg2">
                    <a:lumMod val="25000"/>
                  </a:schemeClr>
                </a:solidFill>
                <a:latin typeface="Agency FB" panose="020B0503020202020204" pitchFamily="34" charset="0"/>
                <a:cs typeface="+mn-cs"/>
              </a:rPr>
              <a:t>Venizelists</a:t>
            </a:r>
            <a:r>
              <a:rPr lang="en-US" sz="3600" dirty="0">
                <a:solidFill>
                  <a:schemeClr val="bg2">
                    <a:lumMod val="25000"/>
                  </a:schemeClr>
                </a:solidFill>
                <a:latin typeface="Agency FB" panose="020B0503020202020204" pitchFamily="34" charset="0"/>
                <a:cs typeface="+mn-cs"/>
              </a:rPr>
              <a:t> prohibited any </a:t>
            </a:r>
            <a:endParaRPr lang="ro-RO" sz="3600" dirty="0">
              <a:solidFill>
                <a:schemeClr val="bg2">
                  <a:lumMod val="25000"/>
                </a:schemeClr>
              </a:solidFill>
              <a:latin typeface="Agency FB" panose="020B0503020202020204" pitchFamily="34" charset="0"/>
              <a:cs typeface="+mn-cs"/>
            </a:endParaRPr>
          </a:p>
          <a:p>
            <a:pPr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contact </a:t>
            </a:r>
            <a:r>
              <a:rPr lang="en-US" sz="3600" dirty="0">
                <a:solidFill>
                  <a:schemeClr val="bg2">
                    <a:lumMod val="25000"/>
                  </a:schemeClr>
                </a:solidFill>
                <a:latin typeface="Agency FB" panose="020B0503020202020204" pitchFamily="34" charset="0"/>
                <a:cs typeface="+mn-cs"/>
              </a:rPr>
              <a:t>between King Alexander I and the rest of the royal family. </a:t>
            </a:r>
          </a:p>
        </p:txBody>
      </p:sp>
      <p:pic>
        <p:nvPicPr>
          <p:cNvPr id="2" name="Stars - Powerful Uplifting Pop Rock Instrumental - Epic Background Music for Video.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8"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
                            </p:stCondLst>
                            <p:childTnLst>
                              <p:par>
                                <p:cTn id="46" presetID="2" presetClass="entr" presetSubtype="2"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4213" y="908050"/>
            <a:ext cx="7272337" cy="5078413"/>
          </a:xfrm>
          <a:prstGeom prst="rect">
            <a:avLst/>
          </a:prstGeom>
        </p:spPr>
        <p:txBody>
          <a:bodyPr>
            <a:spAutoFit/>
          </a:bodyPr>
          <a:lstStyle/>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After crossing the Ionian Sea and Italy, Helen and her family settled in Switzerland, mainly among the cities of St. Moritz, Zürich and </a:t>
            </a:r>
            <a:r>
              <a:rPr lang="en-US" sz="3600" dirty="0" err="1">
                <a:solidFill>
                  <a:schemeClr val="bg2">
                    <a:lumMod val="25000"/>
                  </a:schemeClr>
                </a:solidFill>
                <a:latin typeface="Agency FB" panose="020B0503020202020204" pitchFamily="34" charset="0"/>
                <a:cs typeface="+mn-cs"/>
              </a:rPr>
              <a:t>Lucerne.In</a:t>
            </a:r>
            <a:r>
              <a:rPr lang="en-US" sz="3600" dirty="0">
                <a:solidFill>
                  <a:schemeClr val="bg2">
                    <a:lumMod val="25000"/>
                  </a:schemeClr>
                </a:solidFill>
                <a:latin typeface="Agency FB" panose="020B0503020202020204" pitchFamily="34" charset="0"/>
                <a:cs typeface="+mn-cs"/>
              </a:rPr>
              <a:t> exile, Helen's parents were soon followed by almost all members of the royal family, who left their country with the return of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Venizelos </a:t>
            </a:r>
            <a:r>
              <a:rPr lang="en-US" sz="3600" dirty="0">
                <a:solidFill>
                  <a:schemeClr val="bg2">
                    <a:lumMod val="25000"/>
                  </a:schemeClr>
                </a:solidFill>
                <a:latin typeface="Agency FB" panose="020B0503020202020204" pitchFamily="34" charset="0"/>
                <a:cs typeface="+mn-cs"/>
              </a:rPr>
              <a:t>as Prime Minister and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the </a:t>
            </a:r>
            <a:r>
              <a:rPr lang="en-US" sz="3600" dirty="0">
                <a:solidFill>
                  <a:schemeClr val="bg2">
                    <a:lumMod val="25000"/>
                  </a:schemeClr>
                </a:solidFill>
                <a:latin typeface="Agency FB" panose="020B0503020202020204" pitchFamily="34" charset="0"/>
                <a:cs typeface="+mn-cs"/>
              </a:rPr>
              <a:t>entry of Greece to the </a:t>
            </a:r>
            <a:r>
              <a:rPr lang="en-US" sz="3600" dirty="0">
                <a:solidFill>
                  <a:schemeClr val="bg2">
                    <a:lumMod val="25000"/>
                  </a:schemeClr>
                </a:solidFill>
                <a:latin typeface="Agency FB" panose="020B0503020202020204" pitchFamily="34" charset="0"/>
                <a:cs typeface="+mn-cs"/>
              </a:rPr>
              <a:t>war</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alongside the Triple Entente</a:t>
            </a:r>
            <a:r>
              <a:rPr lang="en-US" sz="3200" dirty="0">
                <a:solidFill>
                  <a:schemeClr val="bg2">
                    <a:lumMod val="25000"/>
                  </a:schemeClr>
                </a:solidFill>
                <a:latin typeface="Agency FB" panose="020B0503020202020204" pitchFamily="34" charset="0"/>
                <a:cs typeface="+mn-cs"/>
              </a:rPr>
              <a:t>. </a:t>
            </a:r>
            <a:endParaRPr lang="en-US" sz="3200" dirty="0">
              <a:solidFill>
                <a:schemeClr val="bg2">
                  <a:lumMod val="25000"/>
                </a:schemeClr>
              </a:solidFill>
              <a:latin typeface="+mn-lt"/>
              <a:cs typeface="+mn-cs"/>
            </a:endParaRPr>
          </a:p>
        </p:txBody>
      </p:sp>
      <p:pic>
        <p:nvPicPr>
          <p:cNvPr id="3" name="Picture 2"/>
          <p:cNvPicPr>
            <a:picLocks noChangeAspect="1"/>
          </p:cNvPicPr>
          <p:nvPr/>
        </p:nvPicPr>
        <p:blipFill>
          <a:blip r:embed="rId3"/>
          <a:stretch>
            <a:fillRect/>
          </a:stretch>
        </p:blipFill>
        <p:spPr>
          <a:xfrm>
            <a:off x="5651500" y="3929063"/>
            <a:ext cx="2857500" cy="2057400"/>
          </a:xfrm>
          <a:prstGeom prst="rect">
            <a:avLst/>
          </a:prstGeom>
          <a:ln>
            <a:noFill/>
          </a:ln>
          <a:effectLst>
            <a:outerShdw blurRad="50800" dist="38100" dir="5400000" algn="t"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76375" y="17002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o-RO" altLang="en-US">
                <a:latin typeface="Agency FB" pitchFamily="34" charset="0"/>
              </a:rPr>
              <a:t> </a:t>
            </a:r>
            <a:endParaRPr lang="en-US" altLang="en-US"/>
          </a:p>
        </p:txBody>
      </p:sp>
      <p:sp>
        <p:nvSpPr>
          <p:cNvPr id="3" name="Rectangle 2"/>
          <p:cNvSpPr/>
          <p:nvPr/>
        </p:nvSpPr>
        <p:spPr>
          <a:xfrm>
            <a:off x="611188" y="765175"/>
            <a:ext cx="7805737" cy="5632450"/>
          </a:xfrm>
          <a:prstGeom prst="rect">
            <a:avLst/>
          </a:prstGeom>
        </p:spPr>
        <p:txBody>
          <a:bodyPr>
            <a:spAutoFit/>
          </a:bodyPr>
          <a:lstStyle/>
          <a:p>
            <a:pPr algn="just" fontAlgn="auto">
              <a:spcBef>
                <a:spcPts val="0"/>
              </a:spcBef>
              <a:spcAft>
                <a:spcPts val="0"/>
              </a:spcAft>
              <a:defRPr/>
            </a:pPr>
            <a:r>
              <a:rPr lang="ro-RO"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However</a:t>
            </a:r>
            <a:r>
              <a:rPr lang="en-US" sz="3600" dirty="0">
                <a:solidFill>
                  <a:schemeClr val="bg2">
                    <a:lumMod val="25000"/>
                  </a:schemeClr>
                </a:solidFill>
                <a:latin typeface="Agency FB" panose="020B0503020202020204" pitchFamily="34" charset="0"/>
                <a:cs typeface="+mn-cs"/>
              </a:rPr>
              <a:t>, the financial position of the royal family was precarious and Constantine I, haunted by a deep sense of failure, soon fell ill. In 1918, he contracted Spanish flu and again was close to death</a:t>
            </a:r>
            <a:r>
              <a:rPr lang="en-US" sz="3600" dirty="0">
                <a:solidFill>
                  <a:schemeClr val="bg2">
                    <a:lumMod val="25000"/>
                  </a:schemeClr>
                </a:solidFill>
                <a:latin typeface="Agency FB" panose="020B0503020202020204" pitchFamily="34" charset="0"/>
                <a:cs typeface="+mn-cs"/>
              </a:rPr>
              <a:t>.</a:t>
            </a:r>
            <a:r>
              <a:rPr lang="ro-RO" sz="3600" dirty="0">
                <a:solidFill>
                  <a:schemeClr val="bg2">
                    <a:lumMod val="25000"/>
                  </a:schemeClr>
                </a:solidFill>
                <a:latin typeface="Agency FB" panose="020B0503020202020204" pitchFamily="34" charset="0"/>
                <a:cs typeface="+mn-cs"/>
              </a:rPr>
              <a:t> </a:t>
            </a:r>
          </a:p>
          <a:p>
            <a:pPr algn="just" fontAlgn="auto">
              <a:spcBef>
                <a:spcPts val="0"/>
              </a:spcBef>
              <a:spcAft>
                <a:spcPts val="0"/>
              </a:spcAft>
              <a:defRPr/>
            </a:pPr>
            <a:r>
              <a:rPr lang="ro-RO"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Very </a:t>
            </a:r>
            <a:r>
              <a:rPr lang="en-US" sz="3600" dirty="0">
                <a:solidFill>
                  <a:schemeClr val="bg2">
                    <a:lumMod val="25000"/>
                  </a:schemeClr>
                </a:solidFill>
                <a:latin typeface="Agency FB" panose="020B0503020202020204" pitchFamily="34" charset="0"/>
                <a:cs typeface="+mn-cs"/>
              </a:rPr>
              <a:t>concerned about the fate of their father, Helen and her sisters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Irene </a:t>
            </a:r>
            <a:r>
              <a:rPr lang="en-US" sz="3600" dirty="0">
                <a:solidFill>
                  <a:schemeClr val="bg2">
                    <a:lumMod val="25000"/>
                  </a:schemeClr>
                </a:solidFill>
                <a:latin typeface="Agency FB" panose="020B0503020202020204" pitchFamily="34" charset="0"/>
                <a:cs typeface="+mn-cs"/>
              </a:rPr>
              <a:t>and Katherine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spent </a:t>
            </a:r>
            <a:r>
              <a:rPr lang="en-US" sz="3600" dirty="0">
                <a:solidFill>
                  <a:schemeClr val="bg2">
                    <a:lumMod val="25000"/>
                  </a:schemeClr>
                </a:solidFill>
                <a:latin typeface="Agency FB" panose="020B0503020202020204" pitchFamily="34" charset="0"/>
                <a:cs typeface="+mn-cs"/>
              </a:rPr>
              <a:t>a long time with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him </a:t>
            </a:r>
            <a:r>
              <a:rPr lang="en-US" sz="3600" dirty="0">
                <a:solidFill>
                  <a:schemeClr val="bg2">
                    <a:lumMod val="25000"/>
                  </a:schemeClr>
                </a:solidFill>
                <a:latin typeface="Agency FB" panose="020B0503020202020204" pitchFamily="34" charset="0"/>
                <a:cs typeface="+mn-cs"/>
              </a:rPr>
              <a:t>to distract him </a:t>
            </a:r>
            <a:r>
              <a:rPr lang="en-US" sz="3600" dirty="0">
                <a:solidFill>
                  <a:schemeClr val="bg2">
                    <a:lumMod val="25000"/>
                  </a:schemeClr>
                </a:solidFill>
                <a:latin typeface="Agency FB" panose="020B0503020202020204" pitchFamily="34" charset="0"/>
                <a:cs typeface="+mn-cs"/>
              </a:rPr>
              <a:t>from</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his worries.</a:t>
            </a:r>
          </a:p>
        </p:txBody>
      </p:sp>
      <p:pic>
        <p:nvPicPr>
          <p:cNvPr id="4" name="Picture 3"/>
          <p:cNvPicPr>
            <a:picLocks noChangeAspect="1"/>
          </p:cNvPicPr>
          <p:nvPr/>
        </p:nvPicPr>
        <p:blipFill>
          <a:blip r:embed="rId3"/>
          <a:stretch>
            <a:fillRect/>
          </a:stretch>
        </p:blipFill>
        <p:spPr>
          <a:xfrm>
            <a:off x="4514850" y="3789363"/>
            <a:ext cx="3536950" cy="1970087"/>
          </a:xfrm>
          <a:prstGeom prst="rect">
            <a:avLst/>
          </a:prstGeom>
          <a:effectLst>
            <a:outerShdw blurRad="76200" dist="12700" dir="2700000" sy="-23000" kx="-800400" algn="bl" rotWithShape="0">
              <a:prstClr val="black">
                <a:alpha val="2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92500" y="908050"/>
            <a:ext cx="4967288" cy="4524375"/>
          </a:xfrm>
          <a:prstGeom prst="rect">
            <a:avLst/>
          </a:prstGeom>
        </p:spPr>
        <p:txBody>
          <a:bodyPr>
            <a:spAutoFit/>
          </a:bodyPr>
          <a:lstStyle/>
          <a:p>
            <a:pPr algn="just" fontAlgn="auto">
              <a:spcBef>
                <a:spcPts val="0"/>
              </a:spcBef>
              <a:spcAft>
                <a:spcPts val="0"/>
              </a:spcAft>
              <a:defRPr/>
            </a:pPr>
            <a:r>
              <a:rPr lang="ro-RO" sz="3200" dirty="0">
                <a:solidFill>
                  <a:schemeClr val="bg2">
                    <a:lumMod val="25000"/>
                  </a:schemeClr>
                </a:solidFill>
                <a:latin typeface="Agency FB" panose="020B0503020202020204" pitchFamily="34" charset="0"/>
                <a:cs typeface="+mn-cs"/>
              </a:rPr>
              <a:t>	</a:t>
            </a:r>
            <a:r>
              <a:rPr lang="en-US" sz="3200" dirty="0">
                <a:solidFill>
                  <a:schemeClr val="bg2">
                    <a:lumMod val="25000"/>
                  </a:schemeClr>
                </a:solidFill>
                <a:latin typeface="Agency FB" panose="020B0503020202020204" pitchFamily="34" charset="0"/>
                <a:cs typeface="+mn-cs"/>
              </a:rPr>
              <a:t>Helen also sought to reconnect with Alexander I. She tried to take advantage of the visit of her brother to Paris in 1919 to call him by phone. However, the officer who escorted the king in the French capital refused to pass along either her communications or those of other members of the royal family.</a:t>
            </a:r>
            <a:endParaRPr lang="en-US" sz="3200" dirty="0">
              <a:solidFill>
                <a:schemeClr val="bg2">
                  <a:lumMod val="25000"/>
                </a:schemeClr>
              </a:solidFill>
              <a:latin typeface="Agency FB" panose="020B0503020202020204" pitchFamily="34" charset="0"/>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08" y="1844824"/>
            <a:ext cx="2990950" cy="3843511"/>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088" y="1701800"/>
            <a:ext cx="7561262" cy="4524375"/>
          </a:xfrm>
          <a:prstGeom prst="rect">
            <a:avLst/>
          </a:prstGeom>
        </p:spPr>
        <p:txBody>
          <a:bodyPr>
            <a:spAutoFit/>
          </a:bodyPr>
          <a:lstStyle/>
          <a:p>
            <a:pPr algn="just" fontAlgn="auto">
              <a:spcBef>
                <a:spcPts val="0"/>
              </a:spcBef>
              <a:spcAft>
                <a:spcPts val="0"/>
              </a:spcAft>
              <a:defRPr/>
            </a:pPr>
            <a:r>
              <a:rPr lang="ro-RO" sz="3600" b="1" dirty="0">
                <a:solidFill>
                  <a:schemeClr val="bg2">
                    <a:lumMod val="25000"/>
                  </a:schemeClr>
                </a:solidFill>
                <a:latin typeface="Agency FB" panose="020B0503020202020204" pitchFamily="34" charset="0"/>
                <a:cs typeface="+mn-cs"/>
              </a:rPr>
              <a:t>		</a:t>
            </a:r>
            <a:r>
              <a:rPr lang="en-US" sz="3600" b="1" dirty="0">
                <a:solidFill>
                  <a:schemeClr val="bg2">
                    <a:lumMod val="25000"/>
                  </a:schemeClr>
                </a:solidFill>
                <a:latin typeface="Agency FB" panose="020B0503020202020204" pitchFamily="34" charset="0"/>
                <a:cs typeface="+mn-cs"/>
              </a:rPr>
              <a:t>Queen </a:t>
            </a:r>
            <a:r>
              <a:rPr lang="en-US" sz="3600" b="1" dirty="0">
                <a:solidFill>
                  <a:schemeClr val="bg2">
                    <a:lumMod val="25000"/>
                  </a:schemeClr>
                </a:solidFill>
                <a:latin typeface="Agency FB" panose="020B0503020202020204" pitchFamily="34" charset="0"/>
                <a:cs typeface="+mn-cs"/>
              </a:rPr>
              <a:t>Helen </a:t>
            </a:r>
            <a:r>
              <a:rPr lang="en-US" sz="3600" dirty="0">
                <a:solidFill>
                  <a:schemeClr val="bg2">
                    <a:lumMod val="25000"/>
                  </a:schemeClr>
                </a:solidFill>
                <a:latin typeface="Agency FB" panose="020B0503020202020204" pitchFamily="34" charset="0"/>
                <a:cs typeface="+mn-cs"/>
              </a:rPr>
              <a:t>is the one who confronted </a:t>
            </a:r>
            <a:r>
              <a:rPr lang="ro-RO" sz="3600" dirty="0">
                <a:solidFill>
                  <a:schemeClr val="bg2">
                    <a:lumMod val="25000"/>
                  </a:schemeClr>
                </a:solidFill>
                <a:latin typeface="Agency FB" panose="020B0503020202020204" pitchFamily="34" charset="0"/>
                <a:cs typeface="+mn-cs"/>
              </a:rPr>
              <a:t>	</a:t>
            </a:r>
            <a:r>
              <a:rPr lang="en-US" sz="3600" dirty="0" err="1">
                <a:solidFill>
                  <a:schemeClr val="bg2">
                    <a:lumMod val="25000"/>
                  </a:schemeClr>
                </a:solidFill>
                <a:latin typeface="Agency FB" panose="020B0503020202020204" pitchFamily="34" charset="0"/>
                <a:cs typeface="+mn-cs"/>
              </a:rPr>
              <a:t>Antonescu</a:t>
            </a:r>
            <a:r>
              <a:rPr lang="en-US" sz="3600" dirty="0">
                <a:solidFill>
                  <a:schemeClr val="bg2">
                    <a:lumMod val="25000"/>
                  </a:schemeClr>
                </a:solidFill>
                <a:latin typeface="Agency FB" panose="020B0503020202020204" pitchFamily="34" charset="0"/>
                <a:cs typeface="+mn-cs"/>
              </a:rPr>
              <a:t>,</a:t>
            </a:r>
            <a:r>
              <a:rPr lang="ro-RO"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in </a:t>
            </a:r>
            <a:r>
              <a:rPr lang="en-US" sz="3600" dirty="0">
                <a:solidFill>
                  <a:schemeClr val="bg2">
                    <a:lumMod val="25000"/>
                  </a:schemeClr>
                </a:solidFill>
                <a:latin typeface="Agency FB" panose="020B0503020202020204" pitchFamily="34" charset="0"/>
                <a:cs typeface="+mn-cs"/>
              </a:rPr>
              <a:t>a meeting she has with ion </a:t>
            </a:r>
            <a:r>
              <a:rPr lang="en-US" sz="3600" dirty="0" err="1">
                <a:solidFill>
                  <a:schemeClr val="bg2">
                    <a:lumMod val="25000"/>
                  </a:schemeClr>
                </a:solidFill>
                <a:latin typeface="Agency FB" panose="020B0503020202020204" pitchFamily="34" charset="0"/>
                <a:cs typeface="+mn-cs"/>
              </a:rPr>
              <a:t>antonescu</a:t>
            </a:r>
            <a:r>
              <a:rPr lang="en-US" sz="3600" dirty="0">
                <a:solidFill>
                  <a:schemeClr val="bg2">
                    <a:lumMod val="25000"/>
                  </a:schemeClr>
                </a:solidFill>
                <a:latin typeface="Agency FB" panose="020B0503020202020204" pitchFamily="34" charset="0"/>
                <a:cs typeface="+mn-cs"/>
              </a:rPr>
              <a:t>, at the end </a:t>
            </a:r>
            <a:r>
              <a:rPr lang="en-US" sz="3600" dirty="0">
                <a:solidFill>
                  <a:schemeClr val="bg2">
                    <a:lumMod val="25000"/>
                  </a:schemeClr>
                </a:solidFill>
                <a:latin typeface="Agency FB" panose="020B0503020202020204" pitchFamily="34" charset="0"/>
                <a:cs typeface="+mn-cs"/>
              </a:rPr>
              <a:t>of </a:t>
            </a:r>
            <a:r>
              <a:rPr lang="en-US" sz="3600" dirty="0">
                <a:solidFill>
                  <a:schemeClr val="bg2">
                    <a:lumMod val="25000"/>
                  </a:schemeClr>
                </a:solidFill>
                <a:latin typeface="Agency FB" panose="020B0503020202020204" pitchFamily="34" charset="0"/>
                <a:cs typeface="+mn-cs"/>
              </a:rPr>
              <a:t>1941. She called for the deportation to be stopped. At some point, </a:t>
            </a:r>
            <a:r>
              <a:rPr lang="en-US" sz="3600" dirty="0" err="1">
                <a:solidFill>
                  <a:schemeClr val="bg2">
                    <a:lumMod val="25000"/>
                  </a:schemeClr>
                </a:solidFill>
                <a:latin typeface="Agency FB" panose="020B0503020202020204" pitchFamily="34" charset="0"/>
                <a:cs typeface="+mn-cs"/>
              </a:rPr>
              <a:t>vn</a:t>
            </a:r>
            <a:r>
              <a:rPr lang="en-US" sz="3600" dirty="0">
                <a:solidFill>
                  <a:schemeClr val="bg2">
                    <a:lumMod val="25000"/>
                  </a:schemeClr>
                </a:solidFill>
                <a:latin typeface="Agency FB" panose="020B0503020202020204" pitchFamily="34" charset="0"/>
                <a:cs typeface="+mn-cs"/>
              </a:rPr>
              <a:t> </a:t>
            </a:r>
            <a:r>
              <a:rPr lang="en-US" sz="3600" dirty="0" err="1">
                <a:solidFill>
                  <a:schemeClr val="bg2">
                    <a:lumMod val="25000"/>
                  </a:schemeClr>
                </a:solidFill>
                <a:latin typeface="Agency FB" panose="020B0503020202020204" pitchFamily="34" charset="0"/>
                <a:cs typeface="+mn-cs"/>
              </a:rPr>
              <a:t>Killinger</a:t>
            </a:r>
            <a:r>
              <a:rPr lang="en-US" sz="3600" dirty="0">
                <a:solidFill>
                  <a:schemeClr val="bg2">
                    <a:lumMod val="25000"/>
                  </a:schemeClr>
                </a:solidFill>
                <a:latin typeface="Agency FB" panose="020B0503020202020204" pitchFamily="34" charset="0"/>
                <a:cs typeface="+mn-cs"/>
              </a:rPr>
              <a:t> begins to offend her face to everyone for her daring to ask something like that. Insulted, the queen then threatened to leave the country in protest</a:t>
            </a:r>
            <a:r>
              <a:rPr lang="en-US" sz="2400" dirty="0">
                <a:latin typeface="Agency FB" panose="020B0503020202020204" pitchFamily="34" charset="0"/>
                <a:cs typeface="+mn-cs"/>
              </a:rPr>
              <a:t>.</a:t>
            </a:r>
            <a:endParaRPr lang="ro-RO" sz="2400" dirty="0">
              <a:latin typeface="Agency FB" panose="020B0503020202020204" pitchFamily="34" charset="0"/>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518"/>
          <a:stretch/>
        </p:blipFill>
        <p:spPr>
          <a:xfrm>
            <a:off x="813294" y="332656"/>
            <a:ext cx="1714500" cy="2039772"/>
          </a:xfrm>
          <a:prstGeom prst="ellipse">
            <a:avLst/>
          </a:prstGeom>
          <a:ln w="63500" cap="rnd">
            <a:no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4213" y="692150"/>
            <a:ext cx="7848600" cy="5632450"/>
          </a:xfrm>
          <a:prstGeom prst="rect">
            <a:avLst/>
          </a:prstGeom>
        </p:spPr>
        <p:txBody>
          <a:bodyPr>
            <a:spAutoFit/>
          </a:bodyPr>
          <a:lstStyle/>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One of the great saving actions of the queen is obtaining the agreement of the president of the council of ministers, </a:t>
            </a:r>
            <a:r>
              <a:rPr lang="en-US" sz="3600" dirty="0">
                <a:solidFill>
                  <a:schemeClr val="bg2">
                    <a:lumMod val="25000"/>
                  </a:schemeClr>
                </a:solidFill>
                <a:latin typeface="Agency FB" panose="020B0503020202020204" pitchFamily="34" charset="0"/>
                <a:cs typeface="+mn-cs"/>
              </a:rPr>
              <a:t>Mihai</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 </a:t>
            </a:r>
            <a:r>
              <a:rPr lang="en-US" sz="3600" dirty="0" err="1">
                <a:solidFill>
                  <a:schemeClr val="bg2">
                    <a:lumMod val="25000"/>
                  </a:schemeClr>
                </a:solidFill>
                <a:latin typeface="Agency FB" panose="020B0503020202020204" pitchFamily="34" charset="0"/>
                <a:cs typeface="+mn-cs"/>
              </a:rPr>
              <a:t>Antonescu</a:t>
            </a:r>
            <a:r>
              <a:rPr lang="en-US" sz="3600" dirty="0">
                <a:solidFill>
                  <a:schemeClr val="bg2">
                    <a:lumMod val="25000"/>
                  </a:schemeClr>
                </a:solidFill>
                <a:latin typeface="Agency FB" panose="020B0503020202020204" pitchFamily="34" charset="0"/>
                <a:cs typeface="+mn-cs"/>
              </a:rPr>
              <a:t>, </a:t>
            </a:r>
            <a:r>
              <a:rPr lang="en-US" sz="3600" dirty="0">
                <a:solidFill>
                  <a:schemeClr val="bg2">
                    <a:lumMod val="25000"/>
                  </a:schemeClr>
                </a:solidFill>
                <a:latin typeface="Agency FB" panose="020B0503020202020204" pitchFamily="34" charset="0"/>
                <a:cs typeface="+mn-cs"/>
              </a:rPr>
              <a:t>that </a:t>
            </a:r>
            <a:r>
              <a:rPr lang="en-US" sz="3600" dirty="0">
                <a:solidFill>
                  <a:schemeClr val="bg2">
                    <a:lumMod val="25000"/>
                  </a:schemeClr>
                </a:solidFill>
                <a:latin typeface="Agency FB" panose="020B0503020202020204" pitchFamily="34" charset="0"/>
                <a:cs typeface="+mn-cs"/>
              </a:rPr>
              <a:t>the Jews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of </a:t>
            </a:r>
            <a:r>
              <a:rPr lang="en-US" sz="3600" dirty="0">
                <a:solidFill>
                  <a:schemeClr val="bg2">
                    <a:lumMod val="25000"/>
                  </a:schemeClr>
                </a:solidFill>
                <a:latin typeface="Agency FB" panose="020B0503020202020204" pitchFamily="34" charset="0"/>
                <a:cs typeface="+mn-cs"/>
              </a:rPr>
              <a:t>the Old Kingdom </a:t>
            </a:r>
            <a:r>
              <a:rPr lang="en-US" sz="3600" dirty="0">
                <a:solidFill>
                  <a:schemeClr val="bg2">
                    <a:lumMod val="25000"/>
                  </a:schemeClr>
                </a:solidFill>
                <a:latin typeface="Agency FB" panose="020B0503020202020204" pitchFamily="34" charset="0"/>
                <a:cs typeface="+mn-cs"/>
              </a:rPr>
              <a:t>could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send </a:t>
            </a:r>
            <a:r>
              <a:rPr lang="en-US" sz="3600" dirty="0">
                <a:solidFill>
                  <a:schemeClr val="bg2">
                    <a:lumMod val="25000"/>
                  </a:schemeClr>
                </a:solidFill>
                <a:latin typeface="Agency FB" panose="020B0503020202020204" pitchFamily="34" charset="0"/>
                <a:cs typeface="+mn-cs"/>
              </a:rPr>
              <a:t>aid to the deported </a:t>
            </a:r>
            <a:endParaRPr lang="ro-RO" sz="3600" dirty="0">
              <a:solidFill>
                <a:schemeClr val="bg2">
                  <a:lumMod val="25000"/>
                </a:schemeClr>
              </a:solidFill>
              <a:latin typeface="Agency FB" panose="020B0503020202020204" pitchFamily="34" charset="0"/>
              <a:cs typeface="+mn-cs"/>
            </a:endParaRPr>
          </a:p>
          <a:p>
            <a:pPr algn="just" fontAlgn="auto">
              <a:spcBef>
                <a:spcPts val="0"/>
              </a:spcBef>
              <a:spcAft>
                <a:spcPts val="0"/>
              </a:spcAft>
              <a:defRPr/>
            </a:pPr>
            <a:r>
              <a:rPr lang="en-US" sz="3600" dirty="0">
                <a:solidFill>
                  <a:schemeClr val="bg2">
                    <a:lumMod val="25000"/>
                  </a:schemeClr>
                </a:solidFill>
                <a:latin typeface="Agency FB" panose="020B0503020202020204" pitchFamily="34" charset="0"/>
                <a:cs typeface="+mn-cs"/>
              </a:rPr>
              <a:t>confreres</a:t>
            </a:r>
            <a:r>
              <a:rPr lang="en-US" sz="3600" dirty="0">
                <a:solidFill>
                  <a:schemeClr val="bg2">
                    <a:lumMod val="25000"/>
                  </a:schemeClr>
                </a:solidFill>
                <a:latin typeface="Agency FB" panose="020B0503020202020204" pitchFamily="34" charset="0"/>
                <a:cs typeface="+mn-cs"/>
              </a:rPr>
              <a:t>, escaping from the safe death several tens of thousands of </a:t>
            </a:r>
            <a:r>
              <a:rPr lang="en-US" sz="3600" dirty="0" err="1">
                <a:solidFill>
                  <a:schemeClr val="bg2">
                    <a:lumMod val="25000"/>
                  </a:schemeClr>
                </a:solidFill>
                <a:latin typeface="Agency FB" panose="020B0503020202020204" pitchFamily="34" charset="0"/>
                <a:cs typeface="+mn-cs"/>
              </a:rPr>
              <a:t>souls.The</a:t>
            </a:r>
            <a:r>
              <a:rPr lang="en-US" sz="3600" dirty="0">
                <a:solidFill>
                  <a:schemeClr val="bg2">
                    <a:lumMod val="25000"/>
                  </a:schemeClr>
                </a:solidFill>
                <a:latin typeface="Agency FB" panose="020B0503020202020204" pitchFamily="34" charset="0"/>
                <a:cs typeface="+mn-cs"/>
              </a:rPr>
              <a:t> fact that the Jews of the Old Kingdom did not share the fate of the others is due in part to Queen </a:t>
            </a:r>
            <a:r>
              <a:rPr lang="ro-RO" sz="3600" dirty="0">
                <a:solidFill>
                  <a:schemeClr val="bg2">
                    <a:lumMod val="25000"/>
                  </a:schemeClr>
                </a:solidFill>
                <a:latin typeface="Agency FB" panose="020B0503020202020204" pitchFamily="34" charset="0"/>
                <a:cs typeface="+mn-cs"/>
              </a:rPr>
              <a:t>He</a:t>
            </a:r>
            <a:r>
              <a:rPr lang="en-US" sz="3600" dirty="0" err="1">
                <a:solidFill>
                  <a:schemeClr val="bg2">
                    <a:lumMod val="25000"/>
                  </a:schemeClr>
                </a:solidFill>
                <a:latin typeface="Agency FB" panose="020B0503020202020204" pitchFamily="34" charset="0"/>
                <a:cs typeface="+mn-cs"/>
              </a:rPr>
              <a:t>len</a:t>
            </a:r>
            <a:r>
              <a:rPr lang="ro-RO" sz="3600" dirty="0">
                <a:solidFill>
                  <a:schemeClr val="bg2">
                    <a:lumMod val="25000"/>
                  </a:schemeClr>
                </a:solidFill>
                <a:latin typeface="Agency FB" panose="020B0503020202020204" pitchFamily="34" charset="0"/>
                <a:cs typeface="+mn-cs"/>
              </a:rPr>
              <a:t>.</a:t>
            </a:r>
            <a:endParaRPr lang="en-US" sz="3600" dirty="0">
              <a:solidFill>
                <a:schemeClr val="bg2">
                  <a:lumMod val="25000"/>
                </a:schemeClr>
              </a:solidFill>
              <a:latin typeface="Agency FB" panose="020B0503020202020204" pitchFamily="34" charset="0"/>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916113"/>
            <a:ext cx="34194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par>
                          <p:cTn id="35" fill="hold" nodeType="afterGroup">
                            <p:stCondLst>
                              <p:cond delay="1000"/>
                            </p:stCondLst>
                            <p:childTnLst>
                              <p:par>
                                <p:cTn id="36" presetID="3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90"/>
                                          </p:val>
                                        </p:tav>
                                        <p:tav tm="100000">
                                          <p:val>
                                            <p:fltVal val="0"/>
                                          </p:val>
                                        </p:tav>
                                      </p:tavLst>
                                    </p:anim>
                                    <p:animEffect transition="in" filter="fade">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610</Words>
  <Application>Microsoft Office PowerPoint</Application>
  <PresentationFormat>On-screen Show (4:3)</PresentationFormat>
  <Paragraphs>46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Blackadder ITC</vt:lpstr>
      <vt:lpstr>Agency FB</vt:lpstr>
      <vt:lpstr>Times New Roman</vt:lpstr>
      <vt:lpstr>Office Theme</vt:lpstr>
      <vt:lpstr>Queen Helen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Helen</dc:title>
  <dc:creator>Samsung</dc:creator>
  <cp:lastModifiedBy>Samsung</cp:lastModifiedBy>
  <cp:revision>26</cp:revision>
  <dcterms:created xsi:type="dcterms:W3CDTF">2019-09-19T15:33:01Z</dcterms:created>
  <dcterms:modified xsi:type="dcterms:W3CDTF">2019-09-25T18:04:47Z</dcterms:modified>
</cp:coreProperties>
</file>