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84" r:id="rId3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5143500" type="screen16x9"/>
  <p:notesSz cx="6858000" cy="9144000"/>
  <p:embeddedFontLst>
    <p:embeddedFont>
      <p:font typeface="Short Stack" panose="020B0604020202020204" charset="0"/>
      <p:regular r:id="rId18"/>
    </p:embeddedFont>
    <p:embeddedFont>
      <p:font typeface="Pacifico" panose="020B0604020202020204" charset="0"/>
      <p:regular r:id="rId19"/>
    </p:embeddedFont>
    <p:embeddedFont>
      <p:font typeface="Roboto" panose="020B0604020202020204" charset="0"/>
      <p:regular r:id="rId20"/>
      <p:bold r:id="rId21"/>
      <p:italic r:id="rId22"/>
      <p:boldItalic r:id="rId23"/>
    </p:embeddedFont>
    <p:embeddedFont>
      <p:font typeface="MV Boli" panose="02000500030200090000" pitchFamily="2" charset="0"/>
      <p:regular r:id="rId24"/>
    </p:embeddedFont>
    <p:embeddedFont>
      <p:font typeface="Poor Richard" panose="02080502050505020702" pitchFamily="18" charset="0"/>
      <p:regular r:id="rId25"/>
    </p:embeddedFont>
    <p:embeddedFont>
      <p:font typeface="Jim Nightshade" panose="020B0604020202020204" charset="0"/>
      <p:regular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30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393753f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393753fd5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393753fd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393753fd5_0_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393753fd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393753fd5_0_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393753fd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393753fd5_0_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3937542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3937542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393753fd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393753fd5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c6375829d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c6375829db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c6375829db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c6375829db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c6375829db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c6375829db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c6375829db_1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c6375829db_1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c6375829db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c6375829db_1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c6375829db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c6375829db_1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393753fd5_0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3393753fd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ch undertext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892969" y="1352848"/>
            <a:ext cx="7358100" cy="13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892969" y="2745879"/>
            <a:ext cx="7358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Short Stack"/>
              <a:buNone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Short Stack"/>
              <a:buNone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Short Stack"/>
              <a:buNone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Short Stack"/>
              <a:buNone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Short Stack"/>
              <a:buNone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4455914" y="4883905"/>
            <a:ext cx="231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ch punkter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92969" y="107156"/>
            <a:ext cx="7358100" cy="13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892969" y="1553766"/>
            <a:ext cx="7358100" cy="30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457200" marR="0" lvl="0" indent="-292100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4455914" y="4883905"/>
            <a:ext cx="231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ch punkter - 2 spalter">
  <p:cSld name="Titel och punkter - 2 spalt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892969" y="107156"/>
            <a:ext cx="7358100" cy="13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92969" y="1553766"/>
            <a:ext cx="7358100" cy="30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457200" marR="0" lvl="0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marR="0" lvl="1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marR="0" lvl="2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4455914" y="4883905"/>
            <a:ext cx="231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nkter">
  <p:cSld name="Punkt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892969" y="562570"/>
            <a:ext cx="7358100" cy="4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457200" marR="0" lvl="0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ldNum" idx="12"/>
          </p:nvPr>
        </p:nvSpPr>
        <p:spPr>
          <a:xfrm>
            <a:off x="4455914" y="4883905"/>
            <a:ext cx="231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>
  <p:cSld name="Tom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sldNum" idx="12"/>
          </p:nvPr>
        </p:nvSpPr>
        <p:spPr>
          <a:xfrm>
            <a:off x="4455914" y="4883905"/>
            <a:ext cx="231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- Upptill">
  <p:cSld name="Titel - Upptill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892969" y="107156"/>
            <a:ext cx="7358100" cy="13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4455914" y="4883905"/>
            <a:ext cx="231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- Centrerad">
  <p:cSld name="Titel - Centrerad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892969" y="1902023"/>
            <a:ext cx="7358100" cy="13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sldNum" idx="12"/>
          </p:nvPr>
        </p:nvSpPr>
        <p:spPr>
          <a:xfrm>
            <a:off x="4455914" y="4883905"/>
            <a:ext cx="231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Horisontellt">
  <p:cSld name="Foto - Horisontell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>
            <a:spLocks noGrp="1"/>
          </p:cNvSpPr>
          <p:nvPr>
            <p:ph type="pic" idx="2"/>
          </p:nvPr>
        </p:nvSpPr>
        <p:spPr>
          <a:xfrm>
            <a:off x="2652117" y="1409774"/>
            <a:ext cx="3839700" cy="2176500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74900"/>
              </a:srgbClr>
            </a:outerShdw>
          </a:effectLst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>
            <a:off x="892969" y="3884414"/>
            <a:ext cx="73581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sldNum" idx="12"/>
          </p:nvPr>
        </p:nvSpPr>
        <p:spPr>
          <a:xfrm>
            <a:off x="4455914" y="4883905"/>
            <a:ext cx="231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Vertikalt">
  <p:cSld name="Foto - Vertikal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>
            <a:spLocks noGrp="1"/>
          </p:cNvSpPr>
          <p:nvPr>
            <p:ph type="pic" idx="2"/>
          </p:nvPr>
        </p:nvSpPr>
        <p:spPr>
          <a:xfrm>
            <a:off x="5009555" y="1125141"/>
            <a:ext cx="2911200" cy="2893200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74900"/>
              </a:srgbClr>
            </a:outerShdw>
          </a:effectLst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title"/>
          </p:nvPr>
        </p:nvSpPr>
        <p:spPr>
          <a:xfrm>
            <a:off x="419695" y="944314"/>
            <a:ext cx="4241400" cy="16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Short Stack"/>
              <a:buNone/>
              <a:defRPr sz="39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1"/>
          </p:nvPr>
        </p:nvSpPr>
        <p:spPr>
          <a:xfrm>
            <a:off x="419695" y="2605236"/>
            <a:ext cx="4241400" cy="16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Short Stack"/>
              <a:buNone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ldNum" idx="12"/>
          </p:nvPr>
        </p:nvSpPr>
        <p:spPr>
          <a:xfrm>
            <a:off x="4455914" y="4883905"/>
            <a:ext cx="231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, punkter och bild">
  <p:cSld name="Titel, punkter och bild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>
            <a:spLocks noGrp="1"/>
          </p:cNvSpPr>
          <p:nvPr>
            <p:ph type="pic" idx="2"/>
          </p:nvPr>
        </p:nvSpPr>
        <p:spPr>
          <a:xfrm>
            <a:off x="5009555" y="1620738"/>
            <a:ext cx="2911200" cy="2893200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74900"/>
              </a:srgbClr>
            </a:outerShdw>
          </a:effectLst>
        </p:spPr>
        <p:txBody>
          <a:bodyPr spcFirstLastPara="1" wrap="square" lIns="58925" tIns="29450" rIns="58925" bIns="29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title"/>
          </p:nvPr>
        </p:nvSpPr>
        <p:spPr>
          <a:xfrm>
            <a:off x="892969" y="107156"/>
            <a:ext cx="7358100" cy="13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1"/>
          </p:nvPr>
        </p:nvSpPr>
        <p:spPr>
          <a:xfrm>
            <a:off x="892969" y="1553766"/>
            <a:ext cx="3589800" cy="30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457200" marR="0" lvl="0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marR="0" lvl="1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marR="0" lvl="2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ldNum" idx="12"/>
          </p:nvPr>
        </p:nvSpPr>
        <p:spPr>
          <a:xfrm>
            <a:off x="4455915" y="4883905"/>
            <a:ext cx="231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ch punkter - Vänster">
  <p:cSld name="Titel och punkter - Vänst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>
            <a:spLocks noGrp="1"/>
          </p:cNvSpPr>
          <p:nvPr>
            <p:ph type="title"/>
          </p:nvPr>
        </p:nvSpPr>
        <p:spPr>
          <a:xfrm>
            <a:off x="892969" y="107156"/>
            <a:ext cx="7358100" cy="13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1"/>
          </p:nvPr>
        </p:nvSpPr>
        <p:spPr>
          <a:xfrm>
            <a:off x="892969" y="1553766"/>
            <a:ext cx="3589800" cy="30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457200" marR="0" lvl="0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marR="0" lvl="1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marR="0" lvl="2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4455914" y="4883905"/>
            <a:ext cx="231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ch punkter - Höger">
  <p:cSld name="Titel och punkter - Hög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892969" y="107156"/>
            <a:ext cx="7358100" cy="13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5348883" y="1553766"/>
            <a:ext cx="2902200" cy="30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457200" marR="0" lvl="0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marR="0" lvl="1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marR="0" lvl="2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Gill Sans"/>
              <a:buChar char="•"/>
              <a:defRPr sz="21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4455914" y="4883905"/>
            <a:ext cx="231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6" name="Google Shape;106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892969" y="562570"/>
            <a:ext cx="7358100" cy="4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457200" marR="0" lvl="0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Short Stack"/>
              <a:buChar char="•"/>
              <a:defRPr sz="23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892969" y="107156"/>
            <a:ext cx="7358100" cy="13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Short Stack"/>
              <a:buNone/>
              <a:defRPr sz="4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4455914" y="4883905"/>
            <a:ext cx="231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ort Stack"/>
              <a:buNone/>
              <a:defRPr sz="1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instagram.com/p/BTgvLtKj9i2/?utm_source=ig_web_copy_lin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8"/>
          <p:cNvSpPr txBox="1">
            <a:spLocks noGrp="1"/>
          </p:cNvSpPr>
          <p:nvPr>
            <p:ph type="title"/>
          </p:nvPr>
        </p:nvSpPr>
        <p:spPr>
          <a:xfrm>
            <a:off x="892934" y="324158"/>
            <a:ext cx="7358100" cy="770100"/>
          </a:xfrm>
          <a:prstGeom prst="rect">
            <a:avLst/>
          </a:prstGeom>
        </p:spPr>
        <p:txBody>
          <a:bodyPr spcFirstLastPara="1" wrap="square" lIns="32750" tIns="32750" rIns="32750" bIns="327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Norrköping</a:t>
            </a:r>
            <a:endParaRPr dirty="0">
              <a:latin typeface="Poor Richard" panose="02080502050505020702" pitchFamily="18" charset="0"/>
            </a:endParaRPr>
          </a:p>
        </p:txBody>
      </p:sp>
      <p:sp>
        <p:nvSpPr>
          <p:cNvPr id="149" name="Google Shape;149;p38"/>
          <p:cNvSpPr txBox="1">
            <a:spLocks noGrp="1"/>
          </p:cNvSpPr>
          <p:nvPr>
            <p:ph type="body" idx="1"/>
          </p:nvPr>
        </p:nvSpPr>
        <p:spPr>
          <a:xfrm rot="10800000" flipH="1">
            <a:off x="5666299" y="-2266987"/>
            <a:ext cx="3566700" cy="1771500"/>
          </a:xfrm>
          <a:prstGeom prst="rect">
            <a:avLst/>
          </a:prstGeom>
        </p:spPr>
        <p:txBody>
          <a:bodyPr spcFirstLastPara="1" wrap="square" lIns="32750" tIns="32750" rIns="32750" bIns="327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5583" y="1239906"/>
            <a:ext cx="3932838" cy="2949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7"/>
          <p:cNvSpPr txBox="1">
            <a:spLocks noGrp="1"/>
          </p:cNvSpPr>
          <p:nvPr>
            <p:ph type="title"/>
          </p:nvPr>
        </p:nvSpPr>
        <p:spPr>
          <a:xfrm>
            <a:off x="892934" y="488149"/>
            <a:ext cx="7358100" cy="1339500"/>
          </a:xfrm>
          <a:prstGeom prst="rect">
            <a:avLst/>
          </a:prstGeom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Djäkneparksskolan</a:t>
            </a:r>
            <a:endParaRPr dirty="0">
              <a:latin typeface="Poor Richard" panose="02080502050505020702" pitchFamily="18" charset="0"/>
            </a:endParaRPr>
          </a:p>
        </p:txBody>
      </p:sp>
      <p:sp>
        <p:nvSpPr>
          <p:cNvPr id="229" name="Google Shape;229;p47"/>
          <p:cNvSpPr txBox="1">
            <a:spLocks noGrp="1"/>
          </p:cNvSpPr>
          <p:nvPr>
            <p:ph type="body" idx="1"/>
          </p:nvPr>
        </p:nvSpPr>
        <p:spPr>
          <a:xfrm>
            <a:off x="194730" y="811661"/>
            <a:ext cx="8754600" cy="3027300"/>
          </a:xfrm>
          <a:prstGeom prst="rect">
            <a:avLst/>
          </a:prstGeom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sv" sz="3100" dirty="0">
                <a:latin typeface="Poor Richard" panose="02080502050505020702" pitchFamily="18" charset="0"/>
              </a:rPr>
              <a:t>Djäkne = Youngling (young boy/man)</a:t>
            </a:r>
            <a:endParaRPr sz="3100" dirty="0">
              <a:latin typeface="Poor Richard" panose="02080502050505020702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8"/>
          <p:cNvSpPr txBox="1">
            <a:spLocks noGrp="1"/>
          </p:cNvSpPr>
          <p:nvPr>
            <p:ph type="title"/>
          </p:nvPr>
        </p:nvSpPr>
        <p:spPr>
          <a:xfrm>
            <a:off x="892969" y="107156"/>
            <a:ext cx="7358100" cy="1339500"/>
          </a:xfrm>
          <a:prstGeom prst="rect">
            <a:avLst/>
          </a:prstGeom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48"/>
          <p:cNvSpPr txBox="1">
            <a:spLocks noGrp="1"/>
          </p:cNvSpPr>
          <p:nvPr>
            <p:ph type="body" idx="1"/>
          </p:nvPr>
        </p:nvSpPr>
        <p:spPr>
          <a:xfrm>
            <a:off x="892969" y="533395"/>
            <a:ext cx="3814500" cy="4047600"/>
          </a:xfrm>
          <a:prstGeom prst="rect">
            <a:avLst/>
          </a:prstGeom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Centrally situated 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450 pupils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40 nationalities 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Aged 13-16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Inclusive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5x3 classes year 7-9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40 teachers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36" name="Google Shape;23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5258" y="1767946"/>
            <a:ext cx="3949717" cy="176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9"/>
          <p:cNvSpPr txBox="1">
            <a:spLocks noGrp="1"/>
          </p:cNvSpPr>
          <p:nvPr>
            <p:ph type="title"/>
          </p:nvPr>
        </p:nvSpPr>
        <p:spPr>
          <a:xfrm>
            <a:off x="892969" y="107156"/>
            <a:ext cx="7358100" cy="1339500"/>
          </a:xfrm>
          <a:prstGeom prst="rect">
            <a:avLst/>
          </a:prstGeom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Profiled classes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3100" dirty="0">
                <a:latin typeface="Poor Richard" panose="02080502050505020702" pitchFamily="18" charset="0"/>
              </a:rPr>
              <a:t>2-4h/week</a:t>
            </a:r>
            <a:endParaRPr sz="3100" dirty="0">
              <a:latin typeface="Poor Richard" panose="02080502050505020702" pitchFamily="18" charset="0"/>
            </a:endParaRPr>
          </a:p>
        </p:txBody>
      </p:sp>
      <p:sp>
        <p:nvSpPr>
          <p:cNvPr id="242" name="Google Shape;242;p49"/>
          <p:cNvSpPr txBox="1">
            <a:spLocks noGrp="1"/>
          </p:cNvSpPr>
          <p:nvPr>
            <p:ph type="body" idx="1"/>
          </p:nvPr>
        </p:nvSpPr>
        <p:spPr>
          <a:xfrm>
            <a:off x="1299375" y="1701800"/>
            <a:ext cx="7725900" cy="2599800"/>
          </a:xfrm>
          <a:prstGeom prst="rect">
            <a:avLst/>
          </a:prstGeom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Basketball				Music class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Football					Art class	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Dance classes		</a:t>
            </a:r>
            <a:r>
              <a:rPr lang="sv" dirty="0" smtClean="0">
                <a:latin typeface="Poor Richard" panose="02080502050505020702" pitchFamily="18" charset="0"/>
              </a:rPr>
              <a:t>		Handicraft </a:t>
            </a:r>
            <a:r>
              <a:rPr lang="sv" dirty="0">
                <a:latin typeface="Poor Richard" panose="02080502050505020702" pitchFamily="18" charset="0"/>
              </a:rPr>
              <a:t>class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IT-media				International class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Writer’s class</a:t>
            </a:r>
            <a:endParaRPr dirty="0">
              <a:latin typeface="Poor Richard" panose="02080502050505020702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0"/>
          <p:cNvSpPr txBox="1">
            <a:spLocks noGrp="1"/>
          </p:cNvSpPr>
          <p:nvPr>
            <p:ph type="title"/>
          </p:nvPr>
        </p:nvSpPr>
        <p:spPr>
          <a:xfrm>
            <a:off x="892969" y="107156"/>
            <a:ext cx="7358100" cy="1339500"/>
          </a:xfrm>
          <a:prstGeom prst="rect">
            <a:avLst/>
          </a:prstGeom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Digital</a:t>
            </a:r>
            <a:r>
              <a:rPr lang="sv" dirty="0"/>
              <a:t> School</a:t>
            </a:r>
            <a:endParaRPr dirty="0"/>
          </a:p>
        </p:txBody>
      </p:sp>
      <p:sp>
        <p:nvSpPr>
          <p:cNvPr id="248" name="Google Shape;248;p50"/>
          <p:cNvSpPr txBox="1">
            <a:spLocks noGrp="1"/>
          </p:cNvSpPr>
          <p:nvPr>
            <p:ph type="body" idx="1"/>
          </p:nvPr>
        </p:nvSpPr>
        <p:spPr>
          <a:xfrm>
            <a:off x="892971" y="1553775"/>
            <a:ext cx="3082200" cy="3027300"/>
          </a:xfrm>
          <a:prstGeom prst="rect">
            <a:avLst/>
          </a:prstGeom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Computers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Digital teaching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49" name="Google Shape;24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7971" y="1700219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9"/>
          <p:cNvSpPr txBox="1">
            <a:spLocks noGrp="1"/>
          </p:cNvSpPr>
          <p:nvPr>
            <p:ph type="title"/>
          </p:nvPr>
        </p:nvSpPr>
        <p:spPr>
          <a:xfrm>
            <a:off x="892969" y="1352848"/>
            <a:ext cx="7358100" cy="1339500"/>
          </a:xfrm>
          <a:prstGeom prst="rect">
            <a:avLst/>
          </a:prstGeom>
        </p:spPr>
        <p:txBody>
          <a:bodyPr spcFirstLastPara="1" wrap="square" lIns="32750" tIns="32750" rIns="32750" bIns="327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9"/>
          <p:cNvSpPr txBox="1">
            <a:spLocks noGrp="1"/>
          </p:cNvSpPr>
          <p:nvPr>
            <p:ph type="body" idx="1"/>
          </p:nvPr>
        </p:nvSpPr>
        <p:spPr>
          <a:xfrm>
            <a:off x="892969" y="2745879"/>
            <a:ext cx="7358100" cy="770100"/>
          </a:xfrm>
          <a:prstGeom prst="rect">
            <a:avLst/>
          </a:prstGeom>
        </p:spPr>
        <p:txBody>
          <a:bodyPr spcFirstLastPara="1" wrap="square" lIns="32750" tIns="32750" rIns="32750" bIns="327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379" y="596810"/>
            <a:ext cx="4847239" cy="3949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0"/>
          <p:cNvSpPr txBox="1">
            <a:spLocks noGrp="1"/>
          </p:cNvSpPr>
          <p:nvPr>
            <p:ph type="title"/>
          </p:nvPr>
        </p:nvSpPr>
        <p:spPr>
          <a:xfrm>
            <a:off x="892969" y="1352848"/>
            <a:ext cx="7358100" cy="1339500"/>
          </a:xfrm>
          <a:prstGeom prst="rect">
            <a:avLst/>
          </a:prstGeom>
        </p:spPr>
        <p:txBody>
          <a:bodyPr spcFirstLastPara="1" wrap="square" lIns="32750" tIns="32750" rIns="32750" bIns="327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0"/>
          <p:cNvSpPr txBox="1">
            <a:spLocks noGrp="1"/>
          </p:cNvSpPr>
          <p:nvPr>
            <p:ph type="body" idx="1"/>
          </p:nvPr>
        </p:nvSpPr>
        <p:spPr>
          <a:xfrm>
            <a:off x="892950" y="483484"/>
            <a:ext cx="7358100" cy="3887400"/>
          </a:xfrm>
          <a:prstGeom prst="rect">
            <a:avLst/>
          </a:prstGeom>
        </p:spPr>
        <p:txBody>
          <a:bodyPr spcFirstLastPara="1" wrap="square" lIns="32750" tIns="32750" rIns="32750" bIns="32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Norrköping is an old industrial city, centered along a river. 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About 140 000 inhabitants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Univeristy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latin typeface="Poor Richard" panose="02080502050505020702" pitchFamily="18" charset="0"/>
              </a:rPr>
              <a:t>Many restaurants</a:t>
            </a:r>
            <a:endParaRPr dirty="0">
              <a:latin typeface="Poor Richard" panose="02080502050505020702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Google Shape;1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1"/>
          <p:cNvSpPr txBox="1"/>
          <p:nvPr/>
        </p:nvSpPr>
        <p:spPr>
          <a:xfrm>
            <a:off x="7279875" y="4768875"/>
            <a:ext cx="186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200">
                <a:solidFill>
                  <a:srgbClr val="FFFFFF"/>
                </a:solidFill>
              </a:rPr>
              <a:t>zoranfoto</a:t>
            </a:r>
            <a:r>
              <a:rPr lang="sv">
                <a:solidFill>
                  <a:srgbClr val="FFFFFF"/>
                </a:solidFill>
              </a:rPr>
              <a:t> </a:t>
            </a:r>
            <a:r>
              <a:rPr lang="sv" sz="1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https://www.instagram.com/p/BTgvLtKj9i2/?utm_source=ig_web_copy_link</a:t>
            </a:r>
            <a:r>
              <a:rPr lang="sv" sz="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00">
              <a:solidFill>
                <a:srgbClr val="FFFFFF"/>
              </a:solidFill>
            </a:endParaRPr>
          </a:p>
        </p:txBody>
      </p:sp>
      <p:sp>
        <p:nvSpPr>
          <p:cNvPr id="172" name="Google Shape;172;p41"/>
          <p:cNvSpPr txBox="1"/>
          <p:nvPr/>
        </p:nvSpPr>
        <p:spPr>
          <a:xfrm>
            <a:off x="3453600" y="61125"/>
            <a:ext cx="5690400" cy="64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500" dirty="0">
                <a:solidFill>
                  <a:srgbClr val="990000"/>
                </a:solidFill>
              </a:rPr>
              <a:t>Norrköping is known for its yellow trams, beautiful old industrial buildings and the stream that rushes through the city center. </a:t>
            </a:r>
            <a:endParaRPr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42"/>
          <p:cNvPicPr preferRelativeResize="0"/>
          <p:nvPr/>
        </p:nvPicPr>
        <p:blipFill rotWithShape="1">
          <a:blip r:embed="rId3">
            <a:alphaModFix/>
          </a:blip>
          <a:srcRect l="34197"/>
          <a:stretch/>
        </p:blipFill>
        <p:spPr>
          <a:xfrm>
            <a:off x="0" y="0"/>
            <a:ext cx="5074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2"/>
          <p:cNvSpPr txBox="1"/>
          <p:nvPr/>
        </p:nvSpPr>
        <p:spPr>
          <a:xfrm>
            <a:off x="716300" y="4700425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050">
                <a:solidFill>
                  <a:srgbClr val="F3F3F3"/>
                </a:solidFill>
              </a:rPr>
              <a:t>Angus Muir Design, Nya Zeeland</a:t>
            </a:r>
            <a:endParaRPr sz="1100">
              <a:solidFill>
                <a:srgbClr val="F3F3F3"/>
              </a:solidFill>
            </a:endParaRPr>
          </a:p>
        </p:txBody>
      </p:sp>
      <p:pic>
        <p:nvPicPr>
          <p:cNvPr id="179" name="Google Shape;179;p42"/>
          <p:cNvPicPr preferRelativeResize="0"/>
          <p:nvPr/>
        </p:nvPicPr>
        <p:blipFill rotWithShape="1">
          <a:blip r:embed="rId4">
            <a:alphaModFix/>
          </a:blip>
          <a:srcRect l="39679"/>
          <a:stretch/>
        </p:blipFill>
        <p:spPr>
          <a:xfrm>
            <a:off x="4572000" y="0"/>
            <a:ext cx="46446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42"/>
          <p:cNvCxnSpPr/>
          <p:nvPr/>
        </p:nvCxnSpPr>
        <p:spPr>
          <a:xfrm>
            <a:off x="4573400" y="700"/>
            <a:ext cx="0" cy="5262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" name="Google Shape;181;p42"/>
          <p:cNvSpPr txBox="1"/>
          <p:nvPr/>
        </p:nvSpPr>
        <p:spPr>
          <a:xfrm>
            <a:off x="3553875" y="415125"/>
            <a:ext cx="5113200" cy="55396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200" dirty="0">
                <a:solidFill>
                  <a:srgbClr val="121212"/>
                </a:solidFill>
              </a:rPr>
              <a:t>The first building in the Industrial Landscape is the Louis De Geer Concert &amp; Congress, housed in an old paper mill.</a:t>
            </a:r>
            <a:endParaRPr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43"/>
          <p:cNvPicPr preferRelativeResize="0"/>
          <p:nvPr/>
        </p:nvPicPr>
        <p:blipFill rotWithShape="1">
          <a:blip r:embed="rId3">
            <a:alphaModFix/>
          </a:blip>
          <a:srcRect l="18970" t="22372" r="35806"/>
          <a:stretch/>
        </p:blipFill>
        <p:spPr>
          <a:xfrm>
            <a:off x="4632775" y="0"/>
            <a:ext cx="45112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3"/>
          <p:cNvPicPr preferRelativeResize="0"/>
          <p:nvPr/>
        </p:nvPicPr>
        <p:blipFill rotWithShape="1">
          <a:blip r:embed="rId4">
            <a:alphaModFix/>
          </a:blip>
          <a:srcRect l="18838" r="18844" b="1302"/>
          <a:stretch/>
        </p:blipFill>
        <p:spPr>
          <a:xfrm>
            <a:off x="-63644" y="0"/>
            <a:ext cx="48695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3"/>
          <p:cNvSpPr txBox="1"/>
          <p:nvPr/>
        </p:nvSpPr>
        <p:spPr>
          <a:xfrm>
            <a:off x="961875" y="4191750"/>
            <a:ext cx="222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4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5" name="Google Shape;19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7048" y="3090900"/>
            <a:ext cx="3080466" cy="205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7622" y="54213"/>
            <a:ext cx="5159902" cy="3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5850" y="3487550"/>
            <a:ext cx="2433075" cy="165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4"/>
          <p:cNvSpPr txBox="1"/>
          <p:nvPr/>
        </p:nvSpPr>
        <p:spPr>
          <a:xfrm>
            <a:off x="2465775" y="3116812"/>
            <a:ext cx="5573325" cy="29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050" dirty="0">
                <a:solidFill>
                  <a:srgbClr val="121212"/>
                </a:solidFill>
                <a:latin typeface="Poor Richard" panose="02080502050505020702" pitchFamily="18" charset="0"/>
                <a:ea typeface="Comic Sans MS"/>
                <a:cs typeface="Comic Sans MS"/>
                <a:sym typeface="Comic Sans MS"/>
              </a:rPr>
              <a:t>In the middle of Norrköping City, is a unique historic neighborhood, where the oldest buildings are from 1767.</a:t>
            </a:r>
            <a:endParaRPr sz="2500" dirty="0">
              <a:latin typeface="Poor Richard" panose="02080502050505020702" pitchFamily="18" charset="0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46450"/>
            <a:ext cx="2581349" cy="12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1875"/>
            <a:ext cx="1752600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1250" y="1814950"/>
            <a:ext cx="385762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4988" y="71875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7013" y="2643625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81350" y="3417975"/>
            <a:ext cx="312420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15150" y="-12"/>
            <a:ext cx="1895475" cy="24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2400" y="3351300"/>
            <a:ext cx="2857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5"/>
          <p:cNvSpPr txBox="1"/>
          <p:nvPr/>
        </p:nvSpPr>
        <p:spPr>
          <a:xfrm>
            <a:off x="232875" y="2804625"/>
            <a:ext cx="3594300" cy="64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500" dirty="0">
                <a:solidFill>
                  <a:srgbClr val="134F5C"/>
                </a:solidFill>
              </a:rPr>
              <a:t>Outside the city center you will find Kolmården Zoo</a:t>
            </a:r>
            <a:endParaRPr dirty="0">
              <a:solidFill>
                <a:srgbClr val="134F5C"/>
              </a:solidFill>
            </a:endParaRPr>
          </a:p>
        </p:txBody>
      </p:sp>
      <p:sp>
        <p:nvSpPr>
          <p:cNvPr id="213" name="Google Shape;213;p45"/>
          <p:cNvSpPr txBox="1"/>
          <p:nvPr/>
        </p:nvSpPr>
        <p:spPr>
          <a:xfrm>
            <a:off x="6166125" y="4303125"/>
            <a:ext cx="2916000" cy="7233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750" dirty="0">
                <a:solidFill>
                  <a:srgbClr val="121212"/>
                </a:solidFill>
              </a:rPr>
              <a:t>Kolmården is the largest zoo in Nordic region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6"/>
          <p:cNvSpPr txBox="1">
            <a:spLocks noGrp="1"/>
          </p:cNvSpPr>
          <p:nvPr>
            <p:ph type="ctrTitle" idx="4294967295"/>
          </p:nvPr>
        </p:nvSpPr>
        <p:spPr>
          <a:xfrm rot="-285271">
            <a:off x="-1709423" y="-152023"/>
            <a:ext cx="7358220" cy="133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Lemon"/>
              <a:buNone/>
            </a:pPr>
            <a:r>
              <a:rPr lang="sv" sz="3100" dirty="0">
                <a:latin typeface="Poor Richard" panose="02080502050505020702" pitchFamily="18" charset="0"/>
                <a:ea typeface="Pacifico"/>
                <a:cs typeface="MV Boli" panose="02000500030200090000" pitchFamily="2" charset="0"/>
                <a:sym typeface="Pacifico"/>
              </a:rPr>
              <a:t>Our School</a:t>
            </a:r>
            <a:endParaRPr sz="3900" i="0" u="none" strike="noStrike" cap="none" dirty="0">
              <a:solidFill>
                <a:srgbClr val="FFFFFF"/>
              </a:solidFill>
              <a:latin typeface="Poor Richard" panose="02080502050505020702" pitchFamily="18" charset="0"/>
              <a:ea typeface="Pacifico"/>
              <a:cs typeface="MV Boli" panose="02000500030200090000" pitchFamily="2" charset="0"/>
              <a:sym typeface="Pacifico"/>
            </a:endParaRPr>
          </a:p>
        </p:txBody>
      </p:sp>
      <p:sp>
        <p:nvSpPr>
          <p:cNvPr id="219" name="Google Shape;219;p46"/>
          <p:cNvSpPr txBox="1">
            <a:spLocks noGrp="1"/>
          </p:cNvSpPr>
          <p:nvPr>
            <p:ph type="subTitle" idx="4294967295"/>
          </p:nvPr>
        </p:nvSpPr>
        <p:spPr>
          <a:xfrm>
            <a:off x="892969" y="2745879"/>
            <a:ext cx="7358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Jim Nightshade"/>
              <a:buNone/>
            </a:pPr>
            <a:r>
              <a:rPr lang="sv">
                <a:latin typeface="Jim Nightshade"/>
                <a:ea typeface="Jim Nightshade"/>
                <a:cs typeface="Jim Nightshade"/>
                <a:sym typeface="Jim Nightshade"/>
              </a:rPr>
              <a:t>E</a:t>
            </a:r>
            <a:endParaRPr sz="2300" b="0" i="0" u="none" strike="noStrike" cap="none">
              <a:solidFill>
                <a:srgbClr val="FFFFFF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</p:txBody>
      </p:sp>
      <p:pic>
        <p:nvPicPr>
          <p:cNvPr id="220" name="Google Shape;220;p46" descr="DP_vag.png"/>
          <p:cNvPicPr preferRelativeResize="0"/>
          <p:nvPr/>
        </p:nvPicPr>
        <p:blipFill rotWithShape="1">
          <a:blip r:embed="rId3">
            <a:alphaModFix amt="35000"/>
          </a:blip>
          <a:srcRect/>
          <a:stretch/>
        </p:blipFill>
        <p:spPr>
          <a:xfrm rot="-97775">
            <a:off x="-631790" y="3145920"/>
            <a:ext cx="7175329" cy="256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6" descr="DP_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44635">
            <a:off x="5615940" y="-1387"/>
            <a:ext cx="2502200" cy="1038350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rotWithShape="0">
              <a:srgbClr val="000000">
                <a:alpha val="74900"/>
              </a:srgbClr>
            </a:outerShdw>
            <a:reflection stA="50000" endPos="40000" fadeDir="5400012" sy="-100000" algn="bl" rotWithShape="0"/>
          </a:effectLst>
        </p:spPr>
      </p:pic>
      <p:pic>
        <p:nvPicPr>
          <p:cNvPr id="222" name="Google Shape;22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2484" y="1742776"/>
            <a:ext cx="6365632" cy="202783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6"/>
          <p:cNvSpPr txBox="1"/>
          <p:nvPr/>
        </p:nvSpPr>
        <p:spPr>
          <a:xfrm>
            <a:off x="2438402" y="3327394"/>
            <a:ext cx="59268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182</Words>
  <Application>Microsoft Office PowerPoint</Application>
  <PresentationFormat>Bildspel på skärmen (16:9)</PresentationFormat>
  <Paragraphs>36</Paragraphs>
  <Slides>13</Slides>
  <Notes>13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13</vt:i4>
      </vt:variant>
    </vt:vector>
  </HeadingPairs>
  <TitlesOfParts>
    <vt:vector size="26" baseType="lpstr">
      <vt:lpstr>Short Stack</vt:lpstr>
      <vt:lpstr>Lemon</vt:lpstr>
      <vt:lpstr>Pacifico</vt:lpstr>
      <vt:lpstr>Roboto</vt:lpstr>
      <vt:lpstr>MV Boli</vt:lpstr>
      <vt:lpstr>Poor Richard</vt:lpstr>
      <vt:lpstr>Jim Nightshade</vt:lpstr>
      <vt:lpstr>Comic Sans MS</vt:lpstr>
      <vt:lpstr>Gill Sans</vt:lpstr>
      <vt:lpstr>Arial</vt:lpstr>
      <vt:lpstr>Simple Light</vt:lpstr>
      <vt:lpstr>Chalkboard</vt:lpstr>
      <vt:lpstr>Simple Light</vt:lpstr>
      <vt:lpstr>Norrköping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Our School</vt:lpstr>
      <vt:lpstr>Djäkneparksskolan</vt:lpstr>
      <vt:lpstr>PowerPoint-presentation</vt:lpstr>
      <vt:lpstr>Profiled classes 2-4h/week</vt:lpstr>
      <vt:lpstr>Digital School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Norrköping</dc:title>
  <dc:creator>Gabriella Aldén</dc:creator>
  <cp:lastModifiedBy>Gabriella Aldén</cp:lastModifiedBy>
  <cp:revision>4</cp:revision>
  <dcterms:modified xsi:type="dcterms:W3CDTF">2021-03-14T14:36:26Z</dcterms:modified>
</cp:coreProperties>
</file>