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40D54-CC5B-43A5-BFD8-5BF5EC074BA4}" v="184" dt="2020-03-20T17:52:19.096"/>
    <p1510:client id="{740DF086-94A1-464B-896C-79895D165EA1}" v="2264" dt="2020-03-27T20:43:0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27.3.2020.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r-HR" sz="8800" dirty="0" err="1">
                <a:solidFill>
                  <a:srgbClr val="FFFFFF"/>
                </a:solidFill>
                <a:cs typeface="Calibri Light"/>
              </a:rPr>
              <a:t>Mein</a:t>
            </a:r>
            <a:r>
              <a:rPr lang="hr-HR" sz="88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hr-HR" sz="8800" dirty="0" err="1">
                <a:solidFill>
                  <a:srgbClr val="FFFFFF"/>
                </a:solidFill>
                <a:cs typeface="Calibri Light"/>
              </a:rPr>
              <a:t>Ort</a:t>
            </a:r>
            <a:endParaRPr lang="en-US" sz="8800" dirty="0" err="1">
              <a:solidFill>
                <a:srgbClr val="FFFFFF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  <a:cs typeface="Calibri"/>
              </a:rPr>
              <a:t>Gradac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1EA9FB-CF2F-4744-9F98-0D733438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Arial Black"/>
                <a:cs typeface="Calibri Light"/>
              </a:rPr>
              <a:t>Mein Ort im Sommer</a:t>
            </a:r>
            <a:endParaRPr lang="en-US" sz="400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94BD-E315-47FA-8009-6D5D3214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Arial Black"/>
                <a:cs typeface="Calibri"/>
              </a:rPr>
              <a:t>Gradac</a:t>
            </a:r>
            <a:r>
              <a:rPr lang="en-US" sz="2400" dirty="0">
                <a:latin typeface="Arial Black"/>
                <a:cs typeface="Calibri"/>
              </a:rPr>
              <a:t> hat </a:t>
            </a:r>
            <a:r>
              <a:rPr lang="en-US" sz="2400" dirty="0" err="1">
                <a:latin typeface="Arial Black"/>
                <a:cs typeface="Calibri"/>
              </a:rPr>
              <a:t>im</a:t>
            </a:r>
            <a:r>
              <a:rPr lang="en-US" sz="2400" dirty="0">
                <a:latin typeface="Arial Black"/>
                <a:cs typeface="Calibri"/>
              </a:rPr>
              <a:t> Sommer </a:t>
            </a:r>
            <a:r>
              <a:rPr lang="en-US" sz="2400" dirty="0" err="1">
                <a:latin typeface="Arial Black"/>
                <a:cs typeface="Calibri"/>
              </a:rPr>
              <a:t>viele</a:t>
            </a:r>
            <a:r>
              <a:rPr lang="en-US" sz="2400" dirty="0">
                <a:latin typeface="Arial Black"/>
                <a:cs typeface="Calibri"/>
              </a:rPr>
              <a:t> </a:t>
            </a:r>
            <a:r>
              <a:rPr lang="en-US" sz="2400" dirty="0" err="1">
                <a:latin typeface="Arial Black"/>
                <a:cs typeface="Calibri"/>
              </a:rPr>
              <a:t>Touristen</a:t>
            </a:r>
            <a:r>
              <a:rPr lang="en-US" sz="2400" dirty="0">
                <a:latin typeface="Arial Black"/>
                <a:cs typeface="Calibri"/>
              </a:rPr>
              <a:t>.</a:t>
            </a:r>
          </a:p>
          <a:p>
            <a:r>
              <a:rPr lang="de" sz="2400" dirty="0">
                <a:latin typeface="Arial Black"/>
                <a:cs typeface="Calibri"/>
              </a:rPr>
              <a:t>Es gibt viele Hotels, Apartments und Restaurants.</a:t>
            </a:r>
            <a:endParaRPr lang="en-US" sz="2400" dirty="0">
              <a:latin typeface="Arial Black"/>
              <a:cs typeface="Calibri"/>
            </a:endParaRPr>
          </a:p>
          <a:p>
            <a:r>
              <a:rPr lang="en-US" sz="2400" dirty="0">
                <a:latin typeface="Arial Black"/>
                <a:ea typeface="+mn-lt"/>
                <a:cs typeface="+mn-lt"/>
              </a:rPr>
              <a:t>Das Meer und die </a:t>
            </a:r>
            <a:r>
              <a:rPr lang="en-US" sz="2400" dirty="0" err="1">
                <a:latin typeface="Arial Black"/>
                <a:ea typeface="+mn-lt"/>
                <a:cs typeface="+mn-lt"/>
              </a:rPr>
              <a:t>Strände</a:t>
            </a:r>
            <a:r>
              <a:rPr lang="en-US" sz="2400" dirty="0">
                <a:latin typeface="Arial Black"/>
                <a:ea typeface="+mn-lt"/>
                <a:cs typeface="+mn-lt"/>
              </a:rPr>
              <a:t> </a:t>
            </a:r>
            <a:r>
              <a:rPr lang="en-US" sz="2400" dirty="0" err="1">
                <a:latin typeface="Arial Black"/>
                <a:ea typeface="+mn-lt"/>
                <a:cs typeface="+mn-lt"/>
              </a:rPr>
              <a:t>sind</a:t>
            </a:r>
            <a:r>
              <a:rPr lang="en-US" sz="2400" dirty="0">
                <a:latin typeface="Arial Black"/>
                <a:ea typeface="+mn-lt"/>
                <a:cs typeface="+mn-lt"/>
              </a:rPr>
              <a:t> </a:t>
            </a:r>
            <a:r>
              <a:rPr lang="en-US" sz="2400" dirty="0" err="1">
                <a:latin typeface="Arial Black"/>
                <a:ea typeface="+mn-lt"/>
                <a:cs typeface="+mn-lt"/>
              </a:rPr>
              <a:t>schön</a:t>
            </a:r>
            <a:r>
              <a:rPr lang="en-US" sz="2400" dirty="0">
                <a:latin typeface="Arial Black"/>
                <a:ea typeface="+mn-lt"/>
                <a:cs typeface="+mn-lt"/>
              </a:rPr>
              <a:t>.</a:t>
            </a:r>
          </a:p>
          <a:p>
            <a:endParaRPr lang="en-US" sz="2400" dirty="0">
              <a:latin typeface="Arial Black"/>
              <a:cs typeface="Calibri"/>
            </a:endParaRPr>
          </a:p>
          <a:p>
            <a:endParaRPr lang="en-US" sz="2400" dirty="0">
              <a:latin typeface="Arial Black"/>
              <a:cs typeface="Calibri"/>
            </a:endParaRPr>
          </a:p>
        </p:txBody>
      </p:sp>
      <p:pic>
        <p:nvPicPr>
          <p:cNvPr id="4" name="Slika 4" descr="Slika na kojoj se prikazuje na otvorenom, voda, planina, ljudi&#10;&#10;Opis je generiran uz vrlo visoku pouzdanost">
            <a:extLst>
              <a:ext uri="{FF2B5EF4-FFF2-40B4-BE49-F238E27FC236}">
                <a16:creationId xmlns:a16="http://schemas.microsoft.com/office/drawing/2014/main" id="{962571D5-8966-4363-899C-8A374A6A2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0"/>
          <a:stretch/>
        </p:blipFill>
        <p:spPr>
          <a:xfrm>
            <a:off x="6415194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7BA2418-9D00-4C6F-BBA7-4F1F069C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 dirty="0" err="1">
                <a:solidFill>
                  <a:srgbClr val="FFFFFF"/>
                </a:solidFill>
                <a:latin typeface="Arial Black"/>
                <a:cs typeface="Calibri Light"/>
              </a:rPr>
              <a:t>Was</a:t>
            </a:r>
            <a:r>
              <a:rPr lang="hr-HR" sz="4000" dirty="0">
                <a:solidFill>
                  <a:srgbClr val="FFFFFF"/>
                </a:solidFill>
                <a:latin typeface="Arial Black"/>
                <a:cs typeface="Calibri Light"/>
              </a:rPr>
              <a:t> </a:t>
            </a:r>
            <a:r>
              <a:rPr lang="hr-HR" sz="4000" dirty="0" err="1">
                <a:solidFill>
                  <a:srgbClr val="FFFFFF"/>
                </a:solidFill>
                <a:latin typeface="Arial Black"/>
                <a:cs typeface="Calibri Light"/>
              </a:rPr>
              <a:t>ist</a:t>
            </a:r>
            <a:r>
              <a:rPr lang="hr-HR" sz="4000" dirty="0">
                <a:solidFill>
                  <a:srgbClr val="FFFFFF"/>
                </a:solidFill>
                <a:latin typeface="Arial Black"/>
                <a:cs typeface="Calibri Light"/>
              </a:rPr>
              <a:t> </a:t>
            </a:r>
            <a:r>
              <a:rPr lang="hr-HR" sz="4000" dirty="0" err="1">
                <a:solidFill>
                  <a:srgbClr val="FFFFFF"/>
                </a:solidFill>
                <a:latin typeface="Arial Black"/>
                <a:cs typeface="Calibri Light"/>
              </a:rPr>
              <a:t>alles</a:t>
            </a:r>
            <a:r>
              <a:rPr lang="hr-HR" sz="4000" dirty="0">
                <a:solidFill>
                  <a:srgbClr val="FFFFFF"/>
                </a:solidFill>
                <a:latin typeface="Arial Black"/>
                <a:cs typeface="Calibri Light"/>
              </a:rPr>
              <a:t> im Gradac</a:t>
            </a:r>
            <a:endParaRPr lang="hr-HR" sz="400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9376EA-917D-44BE-8E41-F8AEEB8E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sz="2200" dirty="0">
                <a:latin typeface="Arial Black"/>
                <a:cs typeface="Calibri"/>
              </a:rPr>
              <a:t>Im Gradac </a:t>
            </a:r>
            <a:r>
              <a:rPr lang="hr-HR" sz="2200" err="1">
                <a:latin typeface="Arial Black"/>
                <a:cs typeface="Calibri"/>
              </a:rPr>
              <a:t>gibt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es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ein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Schule</a:t>
            </a:r>
            <a:r>
              <a:rPr lang="hr-HR" sz="2200" dirty="0">
                <a:latin typeface="Arial Black"/>
                <a:cs typeface="Calibri"/>
              </a:rPr>
              <a:t>, </a:t>
            </a:r>
            <a:r>
              <a:rPr lang="hr-HR" sz="2200" err="1">
                <a:latin typeface="Arial Black"/>
                <a:cs typeface="Calibri"/>
              </a:rPr>
              <a:t>ein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Museum</a:t>
            </a:r>
            <a:r>
              <a:rPr lang="hr-HR" sz="2200" dirty="0">
                <a:latin typeface="Arial Black"/>
                <a:cs typeface="Calibri"/>
              </a:rPr>
              <a:t>, </a:t>
            </a:r>
            <a:r>
              <a:rPr lang="hr-HR" sz="2200" err="1">
                <a:latin typeface="Arial Black"/>
                <a:cs typeface="Calibri"/>
              </a:rPr>
              <a:t>ein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kleiner</a:t>
            </a:r>
            <a:r>
              <a:rPr lang="hr-HR" sz="2200" dirty="0">
                <a:latin typeface="Arial Black"/>
                <a:cs typeface="Calibri"/>
              </a:rPr>
              <a:t> </a:t>
            </a:r>
            <a:r>
              <a:rPr lang="hr-HR" sz="2200" err="1">
                <a:latin typeface="Arial Black"/>
                <a:cs typeface="Calibri"/>
              </a:rPr>
              <a:t>Hafen</a:t>
            </a:r>
            <a:r>
              <a:rPr lang="hr-HR" sz="2200" dirty="0">
                <a:latin typeface="Arial Black"/>
                <a:cs typeface="Calibri"/>
              </a:rPr>
              <a:t>, </a:t>
            </a:r>
            <a:r>
              <a:rPr lang="hr-HR" sz="2200" err="1">
                <a:latin typeface="Arial Black"/>
                <a:cs typeface="Calibri"/>
              </a:rPr>
              <a:t>vier</a:t>
            </a:r>
            <a:r>
              <a:rPr lang="hr-HR" sz="2200" dirty="0">
                <a:latin typeface="Arial Black"/>
                <a:cs typeface="Calibri"/>
              </a:rPr>
              <a:t> </a:t>
            </a:r>
            <a:r>
              <a:rPr lang="de" sz="2200" dirty="0">
                <a:latin typeface="Arial Black"/>
                <a:cs typeface="Calibri"/>
              </a:rPr>
              <a:t>Märkte, viele Hotels, viele Cafés, viele Restaurants, zwei Kirchen, ein Friedhof, ein Brunnen, ein groß </a:t>
            </a:r>
            <a:r>
              <a:rPr lang="de" sz="2200">
                <a:latin typeface="Arial Black"/>
                <a:cs typeface="Calibri"/>
              </a:rPr>
              <a:t>Denkmal, ein </a:t>
            </a:r>
            <a:r>
              <a:rPr lang="de" sz="2200">
                <a:latin typeface="Arial Black"/>
                <a:ea typeface="+mn-lt"/>
                <a:cs typeface="+mn-lt"/>
              </a:rPr>
              <a:t>Feuerwehr</a:t>
            </a:r>
            <a:r>
              <a:rPr lang="de" sz="2200">
                <a:latin typeface="Arial Black"/>
                <a:cs typeface="Calibri"/>
              </a:rPr>
              <a:t>, ein </a:t>
            </a:r>
            <a:r>
              <a:rPr lang="de" sz="2200" dirty="0">
                <a:latin typeface="Arial Black"/>
                <a:cs typeface="Calibri"/>
              </a:rPr>
              <a:t>Kindergarten und Spielplatz.</a:t>
            </a:r>
          </a:p>
        </p:txBody>
      </p:sp>
      <p:pic>
        <p:nvPicPr>
          <p:cNvPr id="4" name="Slika 4" descr="Slika na kojoj se prikazuje planina, na otvorenom, voda, zeleno&#10;&#10;Opis je generiran uz vrlo visoku pouzdanost">
            <a:extLst>
              <a:ext uri="{FF2B5EF4-FFF2-40B4-BE49-F238E27FC236}">
                <a16:creationId xmlns:a16="http://schemas.microsoft.com/office/drawing/2014/main" id="{204B46E6-0DD0-4AFE-925A-FEFB8106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9" r="3995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CAC979F-2BFF-4AE2-8E1F-B33EB11A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Arial Black"/>
                <a:cs typeface="Calibri Light"/>
              </a:rPr>
              <a:t>Geschichte</a:t>
            </a:r>
            <a:endParaRPr lang="en-US" sz="4000" dirty="0" err="1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55B127-A3DB-42EA-A07D-C1EC5E07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36" y="2494450"/>
            <a:ext cx="4053545" cy="356315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r-HR" sz="2400" dirty="0" err="1">
                <a:latin typeface="Arial Black"/>
                <a:cs typeface="Calibri"/>
              </a:rPr>
              <a:t>Auf</a:t>
            </a:r>
            <a:r>
              <a:rPr lang="hr-HR" sz="2400" dirty="0">
                <a:latin typeface="Arial Black"/>
                <a:cs typeface="Calibri"/>
              </a:rPr>
              <a:t> Čista (</a:t>
            </a:r>
            <a:r>
              <a:rPr lang="hr-HR" sz="2400" dirty="0" err="1">
                <a:latin typeface="Arial Black"/>
                <a:cs typeface="Calibri"/>
              </a:rPr>
              <a:t>ein</a:t>
            </a:r>
            <a:r>
              <a:rPr lang="hr-HR" sz="2400" dirty="0">
                <a:latin typeface="Arial Black"/>
                <a:cs typeface="Calibri"/>
              </a:rPr>
              <a:t> </a:t>
            </a:r>
            <a:r>
              <a:rPr lang="hr-HR" sz="2400" dirty="0" err="1">
                <a:latin typeface="Arial Black"/>
                <a:cs typeface="Calibri"/>
              </a:rPr>
              <a:t>Teil</a:t>
            </a:r>
            <a:r>
              <a:rPr lang="hr-HR" sz="2400" dirty="0">
                <a:latin typeface="Arial Black"/>
                <a:cs typeface="Calibri"/>
              </a:rPr>
              <a:t> </a:t>
            </a:r>
            <a:r>
              <a:rPr lang="hr-HR" sz="2400" dirty="0" err="1">
                <a:latin typeface="Arial Black"/>
                <a:cs typeface="Calibri"/>
              </a:rPr>
              <a:t>der</a:t>
            </a:r>
            <a:r>
              <a:rPr lang="hr-HR" sz="2400" dirty="0">
                <a:latin typeface="Arial Black"/>
                <a:cs typeface="Calibri"/>
              </a:rPr>
              <a:t> Gradac </a:t>
            </a:r>
            <a:r>
              <a:rPr lang="hr-HR" sz="2400" dirty="0" err="1">
                <a:latin typeface="Arial Black"/>
                <a:cs typeface="Calibri"/>
              </a:rPr>
              <a:t>auf</a:t>
            </a:r>
            <a:r>
              <a:rPr lang="hr-HR" sz="2400" dirty="0">
                <a:latin typeface="Arial Black"/>
                <a:cs typeface="Calibri"/>
              </a:rPr>
              <a:t> </a:t>
            </a:r>
            <a:r>
              <a:rPr lang="de" sz="2400" dirty="0">
                <a:latin typeface="Arial Black"/>
                <a:cs typeface="Calibri"/>
              </a:rPr>
              <a:t>dem Hügel) ist ein alte Turm </a:t>
            </a:r>
            <a:r>
              <a:rPr lang="de" sz="2400" dirty="0">
                <a:latin typeface="Arial Black"/>
                <a:ea typeface="+mn-lt"/>
                <a:cs typeface="+mn-lt"/>
              </a:rPr>
              <a:t>aus dem 16. Jahrhundert.</a:t>
            </a:r>
            <a:endParaRPr lang="de" sz="2400">
              <a:latin typeface="Arial Black"/>
              <a:ea typeface="+mn-lt"/>
              <a:cs typeface="+mn-lt"/>
            </a:endParaRPr>
          </a:p>
          <a:p>
            <a:r>
              <a:rPr lang="de" sz="2400" dirty="0">
                <a:latin typeface="Arial Black"/>
                <a:cs typeface="Calibri"/>
              </a:rPr>
              <a:t>Die neue Kirche in </a:t>
            </a:r>
            <a:r>
              <a:rPr lang="de" sz="2400" dirty="0" err="1">
                <a:latin typeface="Arial Black"/>
                <a:cs typeface="Calibri"/>
              </a:rPr>
              <a:t>Gradac</a:t>
            </a:r>
            <a:r>
              <a:rPr lang="de" sz="2400" dirty="0">
                <a:latin typeface="Arial Black"/>
                <a:cs typeface="Calibri"/>
              </a:rPr>
              <a:t> ist gemacht 1852. Alte Kirche in </a:t>
            </a:r>
            <a:r>
              <a:rPr lang="de" sz="2400" dirty="0" err="1">
                <a:latin typeface="Arial Black"/>
                <a:cs typeface="Calibri"/>
              </a:rPr>
              <a:t>Gradac</a:t>
            </a:r>
            <a:r>
              <a:rPr lang="de" sz="2400" dirty="0">
                <a:latin typeface="Arial Black"/>
                <a:cs typeface="Calibri"/>
              </a:rPr>
              <a:t> ist gemacht 1751.</a:t>
            </a:r>
          </a:p>
          <a:p>
            <a:r>
              <a:rPr lang="de" sz="2400" dirty="0">
                <a:latin typeface="Arial Black"/>
                <a:cs typeface="Calibri"/>
              </a:rPr>
              <a:t>In Vorgeschichte </a:t>
            </a:r>
            <a:r>
              <a:rPr lang="de" sz="2400" err="1">
                <a:latin typeface="Arial Black"/>
                <a:cs typeface="Calibri"/>
              </a:rPr>
              <a:t>Gradac</a:t>
            </a:r>
            <a:r>
              <a:rPr lang="de" sz="2400" dirty="0">
                <a:latin typeface="Arial Black"/>
                <a:cs typeface="Calibri"/>
              </a:rPr>
              <a:t> war besiedelt.</a:t>
            </a:r>
          </a:p>
          <a:p>
            <a:r>
              <a:rPr lang="de" sz="2400" dirty="0">
                <a:latin typeface="Arial Black"/>
                <a:cs typeface="Calibri"/>
              </a:rPr>
              <a:t>Und in </a:t>
            </a:r>
            <a:r>
              <a:rPr lang="de" sz="2400" dirty="0" err="1">
                <a:latin typeface="Arial Black"/>
                <a:cs typeface="Calibri"/>
              </a:rPr>
              <a:t>Gradac</a:t>
            </a:r>
            <a:r>
              <a:rPr lang="de" sz="2400" dirty="0">
                <a:latin typeface="Arial Black"/>
                <a:cs typeface="Calibri"/>
              </a:rPr>
              <a:t> ist gemacht ein Denkmal für Opfer wer sind gestorben in Zweiter Weltkrieg</a:t>
            </a:r>
            <a:r>
              <a:rPr lang="de" sz="1300" dirty="0">
                <a:latin typeface="Consolas"/>
                <a:cs typeface="Calibri"/>
              </a:rPr>
              <a:t>.</a:t>
            </a:r>
          </a:p>
          <a:p>
            <a:endParaRPr lang="de" sz="1300">
              <a:latin typeface="Consolas"/>
              <a:cs typeface="Calibri"/>
            </a:endParaRPr>
          </a:p>
          <a:p>
            <a:pPr marL="0" indent="0">
              <a:buNone/>
            </a:pPr>
            <a:br>
              <a:rPr lang="en-US" sz="1300" dirty="0"/>
            </a:br>
            <a:endParaRPr lang="en-US" sz="1300">
              <a:cs typeface="Calibri" panose="020F0502020204030204"/>
            </a:endParaRPr>
          </a:p>
          <a:p>
            <a:endParaRPr lang="de" sz="1300">
              <a:latin typeface="Consolas"/>
              <a:cs typeface="Calibri"/>
            </a:endParaRPr>
          </a:p>
        </p:txBody>
      </p:sp>
      <p:pic>
        <p:nvPicPr>
          <p:cNvPr id="4" name="Slika 4" descr="Slika na kojoj se prikazuje na otvorenom, planina, zgrada, stijena&#10;&#10;Opis je generiran uz vrlo visoku pouzdanost">
            <a:extLst>
              <a:ext uri="{FF2B5EF4-FFF2-40B4-BE49-F238E27FC236}">
                <a16:creationId xmlns:a16="http://schemas.microsoft.com/office/drawing/2014/main" id="{8FC34A28-49D8-404E-90C1-1A26DD475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6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1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F9D36997-FC38-4D20-A77C-95458C19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 dirty="0" err="1">
                <a:solidFill>
                  <a:srgbClr val="FFFFFF"/>
                </a:solidFill>
                <a:latin typeface="Arial Black"/>
                <a:cs typeface="Calibri Light"/>
              </a:rPr>
              <a:t>Erleichterung</a:t>
            </a:r>
            <a:endParaRPr lang="hr-HR" sz="4000" dirty="0" err="1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B6ED86-D042-4F35-9E53-0D23CCDC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de" sz="2400" dirty="0">
                <a:latin typeface="Arial Black"/>
              </a:rPr>
              <a:t>Die Gemeinde </a:t>
            </a:r>
            <a:r>
              <a:rPr lang="de" sz="2400" dirty="0" err="1">
                <a:latin typeface="Arial Black"/>
              </a:rPr>
              <a:t>Gradac</a:t>
            </a:r>
            <a:r>
              <a:rPr lang="de" sz="2400" dirty="0">
                <a:latin typeface="Arial Black"/>
              </a:rPr>
              <a:t> hat </a:t>
            </a:r>
            <a:r>
              <a:rPr lang="de" sz="2400" dirty="0">
                <a:latin typeface="Arial Black"/>
                <a:ea typeface="+mn-lt"/>
                <a:cs typeface="+mn-lt"/>
              </a:rPr>
              <a:t>49 km² Oberfläche</a:t>
            </a:r>
            <a:r>
              <a:rPr lang="de" sz="2400" dirty="0">
                <a:latin typeface="Arial Black"/>
                <a:cs typeface="Calibri"/>
              </a:rPr>
              <a:t>.</a:t>
            </a:r>
            <a:endParaRPr lang="de" sz="2400" dirty="0">
              <a:latin typeface="Arial Black"/>
              <a:ea typeface="+mn-lt"/>
              <a:cs typeface="+mn-lt"/>
            </a:endParaRPr>
          </a:p>
          <a:p>
            <a:r>
              <a:rPr lang="de" sz="2400" dirty="0">
                <a:latin typeface="Arial Black"/>
                <a:ea typeface="+mn-lt"/>
                <a:cs typeface="+mn-lt"/>
              </a:rPr>
              <a:t>Die größte Top aus </a:t>
            </a:r>
            <a:r>
              <a:rPr lang="de" sz="2400" err="1">
                <a:latin typeface="Arial Black"/>
                <a:ea typeface="+mn-lt"/>
                <a:cs typeface="+mn-lt"/>
              </a:rPr>
              <a:t>Gradac</a:t>
            </a:r>
            <a:r>
              <a:rPr lang="de" sz="2400" dirty="0">
                <a:latin typeface="Arial Black"/>
                <a:ea typeface="+mn-lt"/>
                <a:cs typeface="+mn-lt"/>
              </a:rPr>
              <a:t> ist </a:t>
            </a:r>
            <a:r>
              <a:rPr lang="de" sz="2400" err="1">
                <a:latin typeface="Arial Black"/>
                <a:ea typeface="+mn-lt"/>
                <a:cs typeface="+mn-lt"/>
              </a:rPr>
              <a:t>Sv</a:t>
            </a:r>
            <a:r>
              <a:rPr lang="de" sz="2400" dirty="0">
                <a:latin typeface="Arial Black"/>
                <a:ea typeface="+mn-lt"/>
                <a:cs typeface="+mn-lt"/>
              </a:rPr>
              <a:t>. Ilija (773 m) auf Hügel </a:t>
            </a:r>
            <a:r>
              <a:rPr lang="de" sz="2400" err="1">
                <a:latin typeface="Arial Black"/>
                <a:ea typeface="+mn-lt"/>
                <a:cs typeface="+mn-lt"/>
              </a:rPr>
              <a:t>Rilić</a:t>
            </a:r>
            <a:r>
              <a:rPr lang="de" sz="2400" dirty="0">
                <a:latin typeface="Arial Black"/>
                <a:ea typeface="+mn-lt"/>
                <a:cs typeface="+mn-lt"/>
              </a:rPr>
              <a:t>. </a:t>
            </a:r>
          </a:p>
          <a:p>
            <a:r>
              <a:rPr lang="de" sz="2400" dirty="0" err="1">
                <a:latin typeface="Arial Black"/>
                <a:cs typeface="Calibri"/>
              </a:rPr>
              <a:t>Gradac</a:t>
            </a:r>
            <a:r>
              <a:rPr lang="de" sz="2400" dirty="0">
                <a:latin typeface="Arial Black"/>
                <a:cs typeface="Calibri"/>
              </a:rPr>
              <a:t> ist </a:t>
            </a:r>
            <a:r>
              <a:rPr lang="de" sz="2400" dirty="0">
                <a:latin typeface="Arial Black"/>
                <a:ea typeface="+mn-lt"/>
                <a:cs typeface="+mn-lt"/>
              </a:rPr>
              <a:t>südlichste Ort in </a:t>
            </a:r>
            <a:r>
              <a:rPr lang="de" sz="2400" dirty="0" err="1">
                <a:latin typeface="Arial Black"/>
                <a:ea typeface="+mn-lt"/>
                <a:cs typeface="+mn-lt"/>
              </a:rPr>
              <a:t>Splitsko-Dalmatinska</a:t>
            </a:r>
            <a:r>
              <a:rPr lang="de" sz="2400" dirty="0">
                <a:latin typeface="Arial Black"/>
                <a:ea typeface="+mn-lt"/>
                <a:cs typeface="+mn-lt"/>
              </a:rPr>
              <a:t> Grafschaft</a:t>
            </a:r>
          </a:p>
          <a:p>
            <a:endParaRPr lang="de" sz="2400">
              <a:cs typeface="Calibri"/>
            </a:endParaRPr>
          </a:p>
        </p:txBody>
      </p:sp>
      <p:pic>
        <p:nvPicPr>
          <p:cNvPr id="16" name="Slika 16" descr="Slika na kojoj se prikazuje na otvorenom, voda, priroda, muškarac&#10;&#10;Opis je generiran uz vrlo visoku pouzdanost">
            <a:extLst>
              <a:ext uri="{FF2B5EF4-FFF2-40B4-BE49-F238E27FC236}">
                <a16:creationId xmlns:a16="http://schemas.microsoft.com/office/drawing/2014/main" id="{9BFBCB80-52D1-41E3-8774-40B0515B6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5" r="15833" b="1"/>
          <a:stretch/>
        </p:blipFill>
        <p:spPr>
          <a:xfrm>
            <a:off x="6098892" y="2492376"/>
            <a:ext cx="5046819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93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1201BE-9E59-4C09-BF10-5158748B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 fontScale="90000"/>
          </a:bodyPr>
          <a:lstStyle/>
          <a:p>
            <a:r>
              <a:rPr lang="hr-HR" sz="5400" err="1">
                <a:latin typeface="Arial"/>
                <a:cs typeface="Calibri Light"/>
              </a:rPr>
              <a:t>Wirtschaft</a:t>
            </a:r>
            <a:r>
              <a:rPr lang="hr-HR" sz="5400">
                <a:latin typeface="Arial"/>
                <a:cs typeface="Calibri Light"/>
              </a:rPr>
              <a:t>, </a:t>
            </a:r>
            <a:r>
              <a:rPr lang="hr-HR" sz="5400" err="1">
                <a:latin typeface="Arial"/>
                <a:cs typeface="Calibri Light"/>
              </a:rPr>
              <a:t>Tourismus</a:t>
            </a:r>
            <a:endParaRPr lang="hr-HR" sz="5400" err="1">
              <a:latin typeface="Arial"/>
            </a:endParaRPr>
          </a:p>
        </p:txBody>
      </p:sp>
      <p:pic>
        <p:nvPicPr>
          <p:cNvPr id="4" name="Slika 4" descr="Slika na kojoj se prikazuje na otvorenom, voda, sjedenje, daska&#10;&#10;Opis je generiran uz vrlo visoku pouzdanost">
            <a:extLst>
              <a:ext uri="{FF2B5EF4-FFF2-40B4-BE49-F238E27FC236}">
                <a16:creationId xmlns:a16="http://schemas.microsoft.com/office/drawing/2014/main" id="{02BC502E-369F-470F-BB89-497E83FF7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1" b="2122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4D703B-6067-42DF-B079-88CED081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359" y="4155416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>
                <a:cs typeface="Calibri"/>
              </a:rPr>
              <a:t>In </a:t>
            </a:r>
            <a:r>
              <a:rPr lang="hr-HR" err="1">
                <a:cs typeface="Calibri"/>
              </a:rPr>
              <a:t>die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Gemeinde</a:t>
            </a:r>
            <a:r>
              <a:rPr lang="hr-HR">
                <a:cs typeface="Calibri"/>
              </a:rPr>
              <a:t> Gradac im </a:t>
            </a:r>
            <a:r>
              <a:rPr lang="hr-HR" err="1">
                <a:cs typeface="Calibri"/>
              </a:rPr>
              <a:t>Sommer</a:t>
            </a:r>
            <a:r>
              <a:rPr lang="hr-HR">
                <a:cs typeface="Calibri"/>
              </a:rPr>
              <a:t> </a:t>
            </a:r>
            <a:r>
              <a:rPr lang="hr-HR" err="1">
                <a:cs typeface="Calibri"/>
              </a:rPr>
              <a:t>hat</a:t>
            </a:r>
            <a:r>
              <a:rPr lang="hr-HR">
                <a:cs typeface="Calibri"/>
              </a:rPr>
              <a:t> 30 000 </a:t>
            </a:r>
            <a:r>
              <a:rPr lang="hr-HR" err="1">
                <a:cs typeface="Calibri"/>
              </a:rPr>
              <a:t>Touristen</a:t>
            </a:r>
            <a:r>
              <a:rPr lang="hr-HR">
                <a:cs typeface="Calibri"/>
              </a:rPr>
              <a:t>.</a:t>
            </a:r>
          </a:p>
          <a:p>
            <a:r>
              <a:rPr lang="hr-HR">
                <a:cs typeface="Calibri"/>
              </a:rPr>
              <a:t>In Gradac </a:t>
            </a:r>
            <a:r>
              <a:rPr lang="hr-HR" err="1">
                <a:cs typeface="Calibri"/>
              </a:rPr>
              <a:t>viele</a:t>
            </a:r>
            <a:r>
              <a:rPr lang="hr-HR">
                <a:cs typeface="Calibri"/>
              </a:rPr>
              <a:t> Leute </a:t>
            </a:r>
            <a:r>
              <a:rPr lang="hr-HR">
                <a:ea typeface="+mn-lt"/>
                <a:cs typeface="+mn-lt"/>
              </a:rPr>
              <a:t>beschäftigen sich mit oliv, Angeln, Landwirtschaft, Tourismus und Verpflegung.</a:t>
            </a:r>
          </a:p>
          <a:p>
            <a:endParaRPr lang="hr-HR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60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09CC696-C966-40BE-874A-441D853A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latin typeface="Arial Black"/>
                <a:ea typeface="+mj-lt"/>
                <a:cs typeface="+mj-lt"/>
              </a:rPr>
              <a:t>Kuriositäten</a:t>
            </a:r>
            <a:endParaRPr lang="sr-Latn-RS" sz="400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8EA8DE-03C3-416B-BA41-557E4636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" sz="2200">
                <a:latin typeface="Arial Black"/>
              </a:rPr>
              <a:t>In die Gemeinde Gradac wohns 3261 Einwohners und hat 49 km² Oberfläche, aber in sich </a:t>
            </a:r>
            <a:r>
              <a:rPr lang="de" sz="2200" err="1">
                <a:latin typeface="Arial Black"/>
              </a:rPr>
              <a:t>Gradac</a:t>
            </a:r>
            <a:r>
              <a:rPr lang="de" sz="2200">
                <a:latin typeface="Arial Black"/>
              </a:rPr>
              <a:t> wohnst 1308 Einwohners.</a:t>
            </a:r>
          </a:p>
          <a:p>
            <a:r>
              <a:rPr lang="de" sz="2200">
                <a:latin typeface="Arial Black"/>
              </a:rPr>
              <a:t>In der Gemeinde Gradac sind 5 Orte (Gradac, Brist, Podaca, Zaostrog und Drvenik).</a:t>
            </a:r>
          </a:p>
          <a:p>
            <a:endParaRPr lang="de" sz="2200">
              <a:latin typeface="Consolas"/>
            </a:endParaRPr>
          </a:p>
          <a:p>
            <a:endParaRPr lang="de" sz="2200">
              <a:latin typeface="Consolas"/>
            </a:endParaRPr>
          </a:p>
          <a:p>
            <a:endParaRPr lang="de" sz="2200">
              <a:latin typeface="Consolas"/>
            </a:endParaRPr>
          </a:p>
        </p:txBody>
      </p:sp>
      <p:pic>
        <p:nvPicPr>
          <p:cNvPr id="4" name="Slika 4" descr="Slika na kojoj se prikazuje voda, na otvorenom, trava, zgrada&#10;&#10;Opis je generiran uz vrlo visoku pouzdanost">
            <a:extLst>
              <a:ext uri="{FF2B5EF4-FFF2-40B4-BE49-F238E27FC236}">
                <a16:creationId xmlns:a16="http://schemas.microsoft.com/office/drawing/2014/main" id="{7DFB25E5-A828-4E1C-B56A-C793947E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88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Široki zaslon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Mein Ort</vt:lpstr>
      <vt:lpstr>Mein Ort im Sommer</vt:lpstr>
      <vt:lpstr>Was ist alles im Gradac</vt:lpstr>
      <vt:lpstr>Geschichte</vt:lpstr>
      <vt:lpstr>Erleichterung</vt:lpstr>
      <vt:lpstr>Wirtschaft, Tourismus</vt:lpstr>
      <vt:lpstr>Kuriositäten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535</cp:revision>
  <dcterms:created xsi:type="dcterms:W3CDTF">2020-03-20T17:41:42Z</dcterms:created>
  <dcterms:modified xsi:type="dcterms:W3CDTF">2020-03-27T20:43:01Z</dcterms:modified>
</cp:coreProperties>
</file>