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3268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418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9505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6746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1791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074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9657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1261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0203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1656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502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7367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9965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5009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676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4598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9604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870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478929C-1DC6-4F2B-B794-44C1B4AFAE3E}" type="datetimeFigureOut">
              <a:rPr lang="hr-HR" smtClean="0"/>
              <a:pPr/>
              <a:t>27.3.2020.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EAA638F-A3CE-4C13-81C7-E92CD1B6F1E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870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161D8E-FB76-4C52-9620-EC1617C1A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hr-HR" sz="5400" dirty="0" err="1"/>
              <a:t>Unsere</a:t>
            </a:r>
            <a:r>
              <a:rPr lang="hr-HR" sz="5400" dirty="0"/>
              <a:t> </a:t>
            </a:r>
            <a:r>
              <a:rPr lang="hr-HR" sz="5400" dirty="0" err="1"/>
              <a:t>Ort</a:t>
            </a:r>
            <a:r>
              <a:rPr lang="hr-HR" sz="5400" dirty="0"/>
              <a:t> Gradac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51271A5-CEA2-4B9E-AE1A-74CB639A0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hr-HR" sz="2000" dirty="0"/>
              <a:t>Luna </a:t>
            </a:r>
            <a:r>
              <a:rPr lang="hr-HR" sz="2000" dirty="0" err="1"/>
              <a:t>und</a:t>
            </a:r>
            <a:r>
              <a:rPr lang="hr-HR" sz="2000" dirty="0"/>
              <a:t> Lara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55D5348-9358-4684-9689-302F978FC8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1" r="-1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2711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3C06C3-3A97-4A33-BC5E-073CF707B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Gradac </a:t>
            </a:r>
            <a:r>
              <a:rPr lang="hr-HR" dirty="0" err="1"/>
              <a:t>vor</a:t>
            </a:r>
            <a:r>
              <a:rPr lang="hr-HR" dirty="0"/>
              <a:t> </a:t>
            </a:r>
            <a:r>
              <a:rPr lang="hr-HR" dirty="0" err="1"/>
              <a:t>und</a:t>
            </a:r>
            <a:r>
              <a:rPr lang="hr-HR" dirty="0"/>
              <a:t> </a:t>
            </a:r>
            <a:r>
              <a:rPr lang="hr-HR" dirty="0" err="1"/>
              <a:t>später</a:t>
            </a:r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F1F0AC5-412A-4737-BDD7-85376E298C2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19" y="2870491"/>
            <a:ext cx="3424237" cy="3289240"/>
          </a:xfr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23FDEAE6-365D-4A9C-B9F7-F6CE931C87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C6AE2175-8070-4D1A-AB18-6E7ECCDD0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81" y="1690688"/>
            <a:ext cx="3424238" cy="310896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C403F52B-47F3-49F0-A234-38AE42B5C7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534" y="1027906"/>
            <a:ext cx="3275938" cy="2518575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A3BEBD54-D094-42AD-B37E-8DC05FFAE9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819" y="3896138"/>
            <a:ext cx="3159981" cy="272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474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Vielen Dank für Ihre Aufmerksamkeit. Ich hoffe, Ihnen hat die Präsentation gefallen</a:t>
            </a:r>
            <a:r>
              <a:rPr lang="hr-HR" sz="4000" dirty="0">
                <a:sym typeface="Wingdings" pitchFamily="2" charset="2"/>
              </a:rPr>
              <a:t></a:t>
            </a:r>
            <a:endParaRPr lang="hr-HR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LARA I LUNA</a:t>
            </a:r>
          </a:p>
        </p:txBody>
      </p:sp>
    </p:spTree>
    <p:extLst>
      <p:ext uri="{BB962C8B-B14F-4D97-AF65-F5344CB8AC3E}">
        <p14:creationId xmlns:p14="http://schemas.microsoft.com/office/powerpoint/2010/main" val="27985059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C1F10B-1490-4C18-B01C-F96528538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err="1"/>
              <a:t>Allgemein</a:t>
            </a:r>
            <a:r>
              <a:rPr lang="hr-HR" dirty="0"/>
              <a:t>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418D2BE-D679-496D-8185-E6393C71277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/>
              <a:t>Gradac </a:t>
            </a:r>
            <a:r>
              <a:rPr lang="hr-HR" dirty="0" err="1"/>
              <a:t>befindet</a:t>
            </a:r>
            <a:r>
              <a:rPr lang="hr-HR" dirty="0"/>
              <a:t> </a:t>
            </a:r>
            <a:r>
              <a:rPr lang="hr-HR" dirty="0" err="1"/>
              <a:t>sich</a:t>
            </a:r>
            <a:r>
              <a:rPr lang="hr-HR" dirty="0"/>
              <a:t> im Split-</a:t>
            </a:r>
            <a:r>
              <a:rPr lang="hr-HR" dirty="0" err="1"/>
              <a:t>dalmatinischen</a:t>
            </a:r>
            <a:r>
              <a:rPr lang="hr-HR" dirty="0"/>
              <a:t> </a:t>
            </a:r>
            <a:r>
              <a:rPr lang="hr-HR" dirty="0" err="1"/>
              <a:t>grafschaft</a:t>
            </a:r>
            <a:endParaRPr lang="hr-HR" dirty="0"/>
          </a:p>
          <a:p>
            <a:r>
              <a:rPr lang="hr-H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Bürgermeister</a:t>
            </a:r>
            <a:r>
              <a:rPr lang="hr-H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der</a:t>
            </a:r>
            <a:r>
              <a:rPr lang="hr-H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Gemeinde</a:t>
            </a:r>
            <a:r>
              <a:rPr lang="hr-H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ist</a:t>
            </a:r>
            <a:r>
              <a:rPr lang="hr-H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Matko Burić</a:t>
            </a:r>
          </a:p>
          <a:p>
            <a:r>
              <a:rPr lang="de-DE" altLang="sr-Latn-RS" dirty="0">
                <a:solidFill>
                  <a:srgbClr val="222222"/>
                </a:solidFill>
                <a:latin typeface="inherit"/>
              </a:rPr>
              <a:t>Fläche ist 49 Quadratkilometer</a:t>
            </a:r>
            <a:r>
              <a:rPr kumimoji="0" lang="de-DE" altLang="sr-Latn-R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sr-Latn-R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lang="de-DE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Postleitzahl ist 21330</a:t>
            </a:r>
            <a:endParaRPr kumimoji="0" lang="de-DE" altLang="sr-Latn-R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hr-HR" dirty="0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D69347B0-E456-4EFA-8B7D-C704A9A49BF8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hr-HR" dirty="0"/>
            </a:br>
            <a:endParaRPr lang="hr-HR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0A51B78-A130-4AAB-AC0C-301E568C4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12DBACB-C8C6-4671-9A33-038AB5BF8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1068"/>
            <a:ext cx="65" cy="28213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r-Latn-RS" altLang="sr-Latn-RS" sz="1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sr-Latn-RS" altLang="sr-Latn-RS" sz="1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4547827-E14C-4928-80B2-4536FDA02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676" y="2117003"/>
            <a:ext cx="3633673" cy="240852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F5D4897-BB11-4E92-815C-CF33B4829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91" y="3196377"/>
            <a:ext cx="3633673" cy="286129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699E0601-57D5-4387-B39B-0AD24065A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4" y="3816456"/>
            <a:ext cx="4039261" cy="242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804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79F21F-0AF3-455D-9883-084B6C28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 gradac </a:t>
            </a:r>
            <a:r>
              <a:rPr lang="hr-HR" dirty="0" err="1"/>
              <a:t>Geschichte</a:t>
            </a:r>
            <a:r>
              <a:rPr lang="hr-HR" dirty="0"/>
              <a:t>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0C1ED08-9C81-41FF-91F6-49CB141B53A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 err="1"/>
              <a:t>Die</a:t>
            </a:r>
            <a:r>
              <a:rPr lang="hr-HR" dirty="0"/>
              <a:t> </a:t>
            </a:r>
            <a:r>
              <a:rPr lang="hr-HR" dirty="0" err="1"/>
              <a:t>erste</a:t>
            </a:r>
            <a:r>
              <a:rPr lang="hr-HR" dirty="0"/>
              <a:t> </a:t>
            </a:r>
            <a:r>
              <a:rPr lang="hr-HR" dirty="0" err="1"/>
              <a:t>Erwahnung</a:t>
            </a:r>
            <a:r>
              <a:rPr lang="hr-HR" dirty="0"/>
              <a:t> </a:t>
            </a:r>
            <a:r>
              <a:rPr lang="hr-HR" dirty="0" err="1"/>
              <a:t>des</a:t>
            </a:r>
            <a:r>
              <a:rPr lang="hr-HR" dirty="0"/>
              <a:t> </a:t>
            </a:r>
            <a:r>
              <a:rPr lang="hr-HR" dirty="0" err="1"/>
              <a:t>Namens</a:t>
            </a:r>
            <a:r>
              <a:rPr lang="hr-HR" dirty="0"/>
              <a:t> Gradac </a:t>
            </a:r>
            <a:r>
              <a:rPr lang="hr-HR" dirty="0" err="1"/>
              <a:t>bezieht</a:t>
            </a:r>
            <a:r>
              <a:rPr lang="hr-HR" dirty="0"/>
              <a:t> </a:t>
            </a:r>
            <a:r>
              <a:rPr lang="hr-HR" dirty="0" err="1"/>
              <a:t>sich</a:t>
            </a:r>
            <a:r>
              <a:rPr lang="hr-HR" dirty="0"/>
              <a:t> </a:t>
            </a:r>
            <a:r>
              <a:rPr lang="hr-HR" dirty="0" err="1"/>
              <a:t>auf</a:t>
            </a:r>
            <a:r>
              <a:rPr lang="hr-HR" dirty="0"/>
              <a:t> </a:t>
            </a:r>
            <a:r>
              <a:rPr lang="hr-HR" dirty="0" err="1"/>
              <a:t>das</a:t>
            </a:r>
            <a:r>
              <a:rPr lang="hr-HR" dirty="0"/>
              <a:t> 1649. </a:t>
            </a:r>
            <a:r>
              <a:rPr lang="hr-HR" dirty="0" err="1"/>
              <a:t>Yahre</a:t>
            </a:r>
            <a:endParaRPr lang="hr-HR" dirty="0"/>
          </a:p>
          <a:p>
            <a:r>
              <a:rPr lang="de-DE" dirty="0"/>
              <a:t>Die </a:t>
            </a:r>
            <a:r>
              <a:rPr lang="hr-HR" dirty="0"/>
              <a:t>Gradac</a:t>
            </a:r>
            <a:r>
              <a:rPr lang="de-DE" dirty="0"/>
              <a:t> hieß früher </a:t>
            </a:r>
            <a:r>
              <a:rPr lang="de-DE" dirty="0" err="1"/>
              <a:t>Labineca</a:t>
            </a:r>
            <a:r>
              <a:rPr lang="de-DE" dirty="0"/>
              <a:t> und </a:t>
            </a:r>
            <a:r>
              <a:rPr lang="de-DE" dirty="0" err="1"/>
              <a:t>Biston</a:t>
            </a:r>
            <a:endParaRPr lang="hr-HR" dirty="0"/>
          </a:p>
          <a:p>
            <a:r>
              <a:rPr lang="de-DE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Über den </a:t>
            </a:r>
            <a:r>
              <a:rPr lang="hr-HR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Gradca</a:t>
            </a:r>
            <a:r>
              <a:rPr lang="de-DE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 auf einer Wiese befinden sich die Überreste eines alten Turms aus dem 16. Jahrhundert und die Überreste einer Reihe verlassener Häuser</a:t>
            </a:r>
            <a:r>
              <a:rPr lang="hr-HR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.</a:t>
            </a:r>
          </a:p>
          <a:p>
            <a:r>
              <a:rPr lang="hr-HR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Es </a:t>
            </a:r>
            <a:r>
              <a:rPr lang="hr-HR" dirty="0" err="1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gibt</a:t>
            </a:r>
            <a:r>
              <a:rPr lang="hr-HR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hr-HR" dirty="0" err="1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eine</a:t>
            </a:r>
            <a:r>
              <a:rPr lang="hr-HR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hr-HR" dirty="0" err="1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kirsche</a:t>
            </a:r>
            <a:r>
              <a:rPr lang="hr-HR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hr-HR" dirty="0" err="1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aus</a:t>
            </a:r>
            <a:r>
              <a:rPr lang="hr-HR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hr-HR" dirty="0" err="1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dem</a:t>
            </a:r>
            <a:r>
              <a:rPr lang="hr-HR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hr-HR" dirty="0" err="1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yahr</a:t>
            </a:r>
            <a:r>
              <a:rPr lang="hr-HR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 1852. </a:t>
            </a:r>
            <a:br>
              <a:rPr lang="de-DE" dirty="0"/>
            </a:b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A68B62C-DAC1-447D-90B0-7E38D0B6FF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083" y="4233810"/>
            <a:ext cx="3148717" cy="2259065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4D061C7-B06D-4A3E-8FA9-F751C1F42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88" y="4979049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920E1E-A503-4E47-B97F-BB66999BE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1068"/>
            <a:ext cx="65" cy="28213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r-Latn-RS" altLang="sr-Latn-RS" sz="1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sr-Latn-RS" altLang="sr-Latn-RS" sz="1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FB3555-B1F8-4471-9243-1E5AE5A06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1068"/>
            <a:ext cx="65" cy="28213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r-Latn-RS" altLang="sr-Latn-RS" sz="1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sr-Latn-RS" altLang="sr-Latn-RS" sz="1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5124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60A980-08FD-4514-985C-1C802904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Bevölkerung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917350-3E67-40E8-929E-F42DEDA8609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 err="1"/>
              <a:t>Laut</a:t>
            </a:r>
            <a:r>
              <a:rPr lang="hr-HR" dirty="0"/>
              <a:t> </a:t>
            </a:r>
            <a:r>
              <a:rPr lang="hr-HR" dirty="0" err="1"/>
              <a:t>den</a:t>
            </a:r>
            <a:r>
              <a:rPr lang="hr-HR" dirty="0"/>
              <a:t> </a:t>
            </a:r>
            <a:r>
              <a:rPr lang="hr-HR" dirty="0" err="1"/>
              <a:t>letzen</a:t>
            </a:r>
            <a:r>
              <a:rPr lang="hr-HR" dirty="0"/>
              <a:t> </a:t>
            </a:r>
            <a:r>
              <a:rPr lang="hr-HR" dirty="0" err="1"/>
              <a:t>volkszahlug</a:t>
            </a:r>
            <a:r>
              <a:rPr lang="hr-HR" dirty="0"/>
              <a:t> </a:t>
            </a:r>
            <a:r>
              <a:rPr lang="hr-HR" dirty="0" err="1"/>
              <a:t>hatte</a:t>
            </a:r>
            <a:r>
              <a:rPr lang="hr-HR" dirty="0"/>
              <a:t> </a:t>
            </a:r>
            <a:r>
              <a:rPr lang="hr-HR" dirty="0" err="1"/>
              <a:t>die</a:t>
            </a:r>
            <a:r>
              <a:rPr lang="hr-HR" dirty="0"/>
              <a:t> </a:t>
            </a:r>
            <a:r>
              <a:rPr lang="hr-HR" dirty="0" err="1"/>
              <a:t>gemeinde</a:t>
            </a:r>
            <a:r>
              <a:rPr lang="hr-HR" dirty="0"/>
              <a:t> gradac 3 261 </a:t>
            </a:r>
            <a:r>
              <a:rPr lang="hr-HR" dirty="0" err="1"/>
              <a:t>einwohner</a:t>
            </a:r>
            <a:r>
              <a:rPr lang="hr-HR" dirty="0"/>
              <a:t>, </a:t>
            </a:r>
            <a:r>
              <a:rPr lang="hr-HR" dirty="0" err="1"/>
              <a:t>verteiltbauf</a:t>
            </a:r>
            <a:r>
              <a:rPr lang="hr-HR" dirty="0"/>
              <a:t> </a:t>
            </a:r>
            <a:r>
              <a:rPr lang="hr-HR" dirty="0" err="1"/>
              <a:t>funf</a:t>
            </a:r>
            <a:r>
              <a:rPr lang="hr-HR" dirty="0"/>
              <a:t> </a:t>
            </a:r>
            <a:r>
              <a:rPr lang="hr-HR" dirty="0" err="1"/>
              <a:t>siedlungen</a:t>
            </a:r>
            <a:r>
              <a:rPr lang="hr-HR" dirty="0"/>
              <a:t>:	</a:t>
            </a:r>
          </a:p>
          <a:p>
            <a:pPr lvl="1"/>
            <a:r>
              <a:rPr lang="hr-HR" dirty="0"/>
              <a:t>Brist - 400</a:t>
            </a:r>
          </a:p>
          <a:p>
            <a:pPr lvl="1"/>
            <a:r>
              <a:rPr lang="hr-HR" dirty="0"/>
              <a:t>Drvenik - 494</a:t>
            </a:r>
          </a:p>
          <a:p>
            <a:pPr lvl="1"/>
            <a:r>
              <a:rPr lang="hr-HR" dirty="0"/>
              <a:t>Gradac -1308</a:t>
            </a:r>
          </a:p>
          <a:p>
            <a:pPr lvl="1"/>
            <a:r>
              <a:rPr lang="hr-HR" dirty="0" err="1"/>
              <a:t>Podaca</a:t>
            </a:r>
            <a:r>
              <a:rPr lang="hr-HR" dirty="0"/>
              <a:t> - 729</a:t>
            </a:r>
          </a:p>
          <a:p>
            <a:pPr lvl="1"/>
            <a:r>
              <a:rPr lang="hr-HR" dirty="0"/>
              <a:t>Zaostrog - 330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A8FD9F5-B51A-4FE6-B975-2E124FAFE5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991" y="3155342"/>
            <a:ext cx="3387255" cy="24768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D114FBD-0CD9-4CA3-A711-75A8C1009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25" y="3409783"/>
            <a:ext cx="2917134" cy="22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169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8E7225-769E-4EB3-B2F6-908C9AD3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wirtschaft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97225AB-ED61-4F24-839A-92D95B31E2D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hr-HR" dirty="0" err="1"/>
              <a:t>Die</a:t>
            </a:r>
            <a:r>
              <a:rPr lang="hr-HR" dirty="0"/>
              <a:t> </a:t>
            </a:r>
            <a:r>
              <a:rPr lang="hr-HR" dirty="0" err="1"/>
              <a:t>traditionellen</a:t>
            </a:r>
            <a:r>
              <a:rPr lang="hr-HR" dirty="0"/>
              <a:t> </a:t>
            </a:r>
            <a:r>
              <a:rPr lang="hr-HR" dirty="0" err="1"/>
              <a:t>zweige</a:t>
            </a:r>
            <a:r>
              <a:rPr lang="hr-HR" dirty="0"/>
              <a:t> </a:t>
            </a:r>
            <a:r>
              <a:rPr lang="hr-HR" dirty="0" err="1"/>
              <a:t>landwirtschaft</a:t>
            </a:r>
            <a:r>
              <a:rPr lang="hr-HR" dirty="0"/>
              <a:t> </a:t>
            </a:r>
            <a:r>
              <a:rPr lang="hr-HR" dirty="0" err="1"/>
              <a:t>sind</a:t>
            </a:r>
            <a:r>
              <a:rPr lang="hr-HR" dirty="0"/>
              <a:t>:		</a:t>
            </a:r>
          </a:p>
          <a:p>
            <a:pPr lvl="1"/>
            <a:r>
              <a:rPr lang="hr-HR" dirty="0" err="1"/>
              <a:t>Fischerei</a:t>
            </a:r>
            <a:endParaRPr lang="hr-HR" dirty="0"/>
          </a:p>
          <a:p>
            <a:pPr lvl="1"/>
            <a:r>
              <a:rPr lang="hr-HR" dirty="0" err="1"/>
              <a:t>Oliveanbau</a:t>
            </a:r>
            <a:endParaRPr lang="hr-HR" dirty="0"/>
          </a:p>
          <a:p>
            <a:r>
              <a:rPr lang="hr-HR" dirty="0" err="1"/>
              <a:t>Tourismus</a:t>
            </a:r>
            <a:r>
              <a:rPr lang="hr-HR" dirty="0"/>
              <a:t> </a:t>
            </a:r>
            <a:r>
              <a:rPr lang="hr-HR" dirty="0" err="1"/>
              <a:t>und</a:t>
            </a:r>
            <a:r>
              <a:rPr lang="hr-HR" dirty="0"/>
              <a:t> </a:t>
            </a:r>
            <a:r>
              <a:rPr lang="hr-HR" dirty="0" err="1"/>
              <a:t>gastfreundschaft</a:t>
            </a:r>
            <a:r>
              <a:rPr lang="hr-HR" dirty="0"/>
              <a:t> </a:t>
            </a:r>
            <a:r>
              <a:rPr lang="hr-HR" dirty="0" err="1"/>
              <a:t>sind</a:t>
            </a:r>
            <a:r>
              <a:rPr lang="hr-HR" dirty="0"/>
              <a:t> am </a:t>
            </a:r>
            <a:r>
              <a:rPr lang="hr-HR" dirty="0" err="1"/>
              <a:t>weitesten</a:t>
            </a:r>
            <a:r>
              <a:rPr lang="hr-HR" dirty="0"/>
              <a:t> </a:t>
            </a:r>
            <a:r>
              <a:rPr lang="hr-HR" dirty="0" err="1"/>
              <a:t>entwickelt</a:t>
            </a:r>
            <a:endParaRPr lang="hr-HR" dirty="0"/>
          </a:p>
          <a:p>
            <a:r>
              <a:rPr lang="hr-HR" dirty="0" err="1"/>
              <a:t>Viele</a:t>
            </a:r>
            <a:r>
              <a:rPr lang="hr-HR" dirty="0"/>
              <a:t> </a:t>
            </a:r>
            <a:r>
              <a:rPr lang="hr-HR" dirty="0" err="1"/>
              <a:t>touristen</a:t>
            </a:r>
            <a:r>
              <a:rPr lang="hr-HR" dirty="0"/>
              <a:t> </a:t>
            </a:r>
            <a:r>
              <a:rPr lang="hr-HR" dirty="0" err="1"/>
              <a:t>besuchen</a:t>
            </a:r>
            <a:r>
              <a:rPr lang="hr-HR" dirty="0"/>
              <a:t> </a:t>
            </a:r>
            <a:r>
              <a:rPr lang="hr-HR" dirty="0" err="1"/>
              <a:t>es</a:t>
            </a:r>
            <a:r>
              <a:rPr lang="hr-HR" dirty="0"/>
              <a:t> im </a:t>
            </a:r>
            <a:r>
              <a:rPr lang="hr-HR" dirty="0" err="1"/>
              <a:t>sommer</a:t>
            </a:r>
            <a:endParaRPr lang="hr-HR" dirty="0"/>
          </a:p>
          <a:p>
            <a:pPr lvl="1"/>
            <a:endParaRPr lang="hr-HR" dirty="0"/>
          </a:p>
          <a:p>
            <a:pPr lvl="1"/>
            <a:endParaRPr lang="hr-HR" dirty="0"/>
          </a:p>
          <a:p>
            <a:pPr lvl="1"/>
            <a:endParaRPr lang="hr-HR" dirty="0"/>
          </a:p>
          <a:p>
            <a:pPr lvl="1"/>
            <a:endParaRPr lang="hr-HR" dirty="0"/>
          </a:p>
          <a:p>
            <a:pPr marL="457200" lvl="1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63FF473-1708-4934-A1F7-994596069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889" y="4079145"/>
            <a:ext cx="3745063" cy="263585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6261DAE-F05A-418F-B771-D9F078E70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12" y="4627659"/>
            <a:ext cx="3248440" cy="208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742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E6FA3F-A40F-4456-9241-656DE5CC9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Es </a:t>
            </a:r>
            <a:r>
              <a:rPr lang="hr-HR" dirty="0" err="1"/>
              <a:t>gibt</a:t>
            </a:r>
            <a:r>
              <a:rPr lang="hr-HR" dirty="0"/>
              <a:t> </a:t>
            </a:r>
            <a:r>
              <a:rPr lang="hr-HR" dirty="0" err="1"/>
              <a:t>es</a:t>
            </a:r>
            <a:r>
              <a:rPr lang="hr-HR" dirty="0"/>
              <a:t>…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34DBB75-3934-4A2B-8474-F2C09464AB3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/>
              <a:t>Es </a:t>
            </a:r>
            <a:r>
              <a:rPr lang="hr-HR" dirty="0" err="1"/>
              <a:t>gibt</a:t>
            </a:r>
            <a:r>
              <a:rPr lang="hr-HR" dirty="0"/>
              <a:t> </a:t>
            </a:r>
            <a:r>
              <a:rPr lang="hr-HR" dirty="0" err="1"/>
              <a:t>viele</a:t>
            </a:r>
            <a:r>
              <a:rPr lang="hr-HR" dirty="0"/>
              <a:t> </a:t>
            </a:r>
            <a:r>
              <a:rPr lang="hr-HR" dirty="0" err="1"/>
              <a:t>restaurants</a:t>
            </a:r>
            <a:r>
              <a:rPr lang="hr-HR" dirty="0"/>
              <a:t>, </a:t>
            </a:r>
            <a:r>
              <a:rPr lang="hr-HR" dirty="0" err="1"/>
              <a:t>cafes</a:t>
            </a:r>
            <a:r>
              <a:rPr lang="hr-HR" dirty="0"/>
              <a:t>, </a:t>
            </a:r>
            <a:r>
              <a:rPr lang="hr-HR" dirty="0" err="1"/>
              <a:t>einen</a:t>
            </a:r>
            <a:r>
              <a:rPr lang="hr-HR" dirty="0"/>
              <a:t> </a:t>
            </a:r>
            <a:r>
              <a:rPr lang="hr-HR" dirty="0" err="1"/>
              <a:t>kindergarten</a:t>
            </a:r>
            <a:r>
              <a:rPr lang="hr-HR" dirty="0"/>
              <a:t>, </a:t>
            </a:r>
            <a:r>
              <a:rPr lang="hr-HR" dirty="0" err="1"/>
              <a:t>drei</a:t>
            </a:r>
            <a:r>
              <a:rPr lang="hr-HR" dirty="0"/>
              <a:t> </a:t>
            </a:r>
            <a:r>
              <a:rPr lang="hr-HR" dirty="0" err="1"/>
              <a:t>supermarkte</a:t>
            </a:r>
            <a:r>
              <a:rPr lang="hr-HR" dirty="0"/>
              <a:t>, </a:t>
            </a:r>
            <a:r>
              <a:rPr lang="hr-HR" dirty="0" err="1"/>
              <a:t>ein</a:t>
            </a:r>
            <a:r>
              <a:rPr lang="hr-HR" dirty="0"/>
              <a:t> </a:t>
            </a:r>
            <a:r>
              <a:rPr lang="hr-HR" dirty="0" err="1"/>
              <a:t>bibliothek</a:t>
            </a:r>
            <a:r>
              <a:rPr lang="hr-HR" dirty="0"/>
              <a:t>, </a:t>
            </a:r>
            <a:r>
              <a:rPr lang="hr-HR" dirty="0" err="1"/>
              <a:t>einen</a:t>
            </a:r>
            <a:r>
              <a:rPr lang="hr-HR" dirty="0"/>
              <a:t> </a:t>
            </a:r>
            <a:r>
              <a:rPr lang="hr-HR" dirty="0" err="1"/>
              <a:t>spotplatz</a:t>
            </a:r>
            <a:r>
              <a:rPr lang="hr-HR" dirty="0"/>
              <a:t>, </a:t>
            </a:r>
            <a:r>
              <a:rPr lang="hr-HR" dirty="0" err="1"/>
              <a:t>drei</a:t>
            </a:r>
            <a:r>
              <a:rPr lang="hr-HR" dirty="0"/>
              <a:t> </a:t>
            </a:r>
            <a:r>
              <a:rPr lang="hr-HR" dirty="0" err="1"/>
              <a:t>spielplatz</a:t>
            </a:r>
            <a:r>
              <a:rPr lang="hr-HR" dirty="0"/>
              <a:t>, </a:t>
            </a:r>
            <a:r>
              <a:rPr lang="hr-HR" dirty="0" err="1"/>
              <a:t>viele</a:t>
            </a:r>
            <a:r>
              <a:rPr lang="hr-HR" dirty="0"/>
              <a:t> </a:t>
            </a:r>
            <a:r>
              <a:rPr lang="hr-HR" dirty="0" err="1"/>
              <a:t>parks</a:t>
            </a:r>
            <a:r>
              <a:rPr lang="hr-HR" dirty="0"/>
              <a:t>, </a:t>
            </a:r>
            <a:r>
              <a:rPr lang="hr-HR" dirty="0" err="1"/>
              <a:t>eine</a:t>
            </a:r>
            <a:r>
              <a:rPr lang="hr-HR" dirty="0"/>
              <a:t> </a:t>
            </a:r>
            <a:r>
              <a:rPr lang="hr-HR" dirty="0" err="1"/>
              <a:t>schule</a:t>
            </a:r>
            <a:r>
              <a:rPr lang="hr-HR" dirty="0"/>
              <a:t>, </a:t>
            </a:r>
            <a:r>
              <a:rPr lang="hr-HR" dirty="0" err="1"/>
              <a:t>vier</a:t>
            </a:r>
            <a:r>
              <a:rPr lang="hr-HR" dirty="0"/>
              <a:t> </a:t>
            </a:r>
            <a:r>
              <a:rPr lang="hr-HR" dirty="0" err="1"/>
              <a:t>backereien</a:t>
            </a:r>
            <a:r>
              <a:rPr lang="hr-HR" dirty="0"/>
              <a:t>, </a:t>
            </a:r>
            <a:r>
              <a:rPr lang="hr-HR" dirty="0" err="1"/>
              <a:t>zwei</a:t>
            </a:r>
            <a:r>
              <a:rPr lang="hr-HR" dirty="0"/>
              <a:t> </a:t>
            </a:r>
            <a:r>
              <a:rPr lang="hr-HR" dirty="0" err="1"/>
              <a:t>zeitungskioske</a:t>
            </a:r>
            <a:endParaRPr lang="hr-HR" dirty="0"/>
          </a:p>
          <a:p>
            <a:r>
              <a:rPr lang="hr-HR" dirty="0" err="1"/>
              <a:t>Uns</a:t>
            </a:r>
            <a:r>
              <a:rPr lang="hr-HR" dirty="0"/>
              <a:t> </a:t>
            </a:r>
            <a:r>
              <a:rPr lang="hr-HR" dirty="0" err="1"/>
              <a:t>fehlen</a:t>
            </a:r>
            <a:r>
              <a:rPr lang="hr-HR" dirty="0"/>
              <a:t> </a:t>
            </a:r>
            <a:r>
              <a:rPr lang="hr-HR" dirty="0" err="1"/>
              <a:t>eine</a:t>
            </a:r>
            <a:r>
              <a:rPr lang="hr-HR" dirty="0"/>
              <a:t> </a:t>
            </a:r>
            <a:r>
              <a:rPr lang="hr-HR" dirty="0" err="1"/>
              <a:t>sporthalle</a:t>
            </a:r>
            <a:r>
              <a:rPr lang="hr-HR" dirty="0"/>
              <a:t> </a:t>
            </a:r>
            <a:r>
              <a:rPr lang="hr-HR" dirty="0" err="1"/>
              <a:t>und</a:t>
            </a:r>
            <a:r>
              <a:rPr lang="hr-HR" dirty="0"/>
              <a:t> </a:t>
            </a:r>
            <a:r>
              <a:rPr lang="hr-HR" dirty="0" err="1"/>
              <a:t>ein</a:t>
            </a:r>
            <a:r>
              <a:rPr lang="hr-HR" dirty="0"/>
              <a:t> </a:t>
            </a:r>
            <a:r>
              <a:rPr lang="hr-HR" dirty="0" err="1"/>
              <a:t>kaufszentrum</a:t>
            </a:r>
            <a:r>
              <a:rPr lang="hr-HR" dirty="0"/>
              <a:t>.</a:t>
            </a:r>
          </a:p>
        </p:txBody>
      </p:sp>
      <p:pic>
        <p:nvPicPr>
          <p:cNvPr id="2050" name="Picture 2" descr="Slikovni rezultat za gradac studenac">
            <a:extLst>
              <a:ext uri="{FF2B5EF4-FFF2-40B4-BE49-F238E27FC236}">
                <a16:creationId xmlns:a16="http://schemas.microsoft.com/office/drawing/2014/main" id="{510477C9-208A-450A-9ADF-BDD79EC47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890" y="3665178"/>
            <a:ext cx="3676401" cy="230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likovni rezultat za gradac restorani">
            <a:extLst>
              <a:ext uri="{FF2B5EF4-FFF2-40B4-BE49-F238E27FC236}">
                <a16:creationId xmlns:a16="http://schemas.microsoft.com/office/drawing/2014/main" id="{805EA6B7-7332-47C8-8DB5-56B5DEB72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9" y="4261899"/>
            <a:ext cx="3343938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likovni rezultat za gradac sladoled">
            <a:extLst>
              <a:ext uri="{FF2B5EF4-FFF2-40B4-BE49-F238E27FC236}">
                <a16:creationId xmlns:a16="http://schemas.microsoft.com/office/drawing/2014/main" id="{DC801E56-97F8-42B3-9B22-C44A9F1E9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11" y="4120929"/>
            <a:ext cx="233395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754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2EE2D8-6C4B-42DB-A57C-4EB8D19E7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err="1"/>
              <a:t>Wasserball</a:t>
            </a:r>
            <a:r>
              <a:rPr lang="hr-HR" dirty="0"/>
              <a:t> Club gradac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DCBEA1B-5EC1-4B22-A247-6FF6FA36E31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In der </a:t>
            </a:r>
            <a:r>
              <a:rPr lang="hr-HR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Gradac</a:t>
            </a:r>
            <a:r>
              <a:rPr lang="de-DE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 gibt es seit 1956 Wasserball</a:t>
            </a:r>
            <a:endParaRPr lang="hr-HR" altLang="sr-Latn-RS" dirty="0">
              <a:solidFill>
                <a:srgbClr val="222222"/>
              </a:solidFill>
              <a:latin typeface="inherit"/>
              <a:cs typeface="Arial" panose="020B0604020202020204" pitchFamily="34" charset="0"/>
            </a:endParaRPr>
          </a:p>
          <a:p>
            <a:r>
              <a:rPr lang="de-DE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Es heißt </a:t>
            </a:r>
            <a:r>
              <a:rPr lang="de-DE" altLang="sr-Latn-RS" dirty="0" err="1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Gradac</a:t>
            </a:r>
            <a:r>
              <a:rPr lang="de-DE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 Wasserball Club</a:t>
            </a:r>
            <a:endParaRPr kumimoji="0" lang="de-DE" altLang="sr-Latn-RS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Der Verein hat viele erfolgreiche Spiele und Turniere gespielt</a:t>
            </a:r>
            <a:endParaRPr kumimoji="0" lang="de-DE" altLang="sr-Latn-RS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de-DE" altLang="sr-Latn-RS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41A25EC-C0F0-42B9-B770-4B5C2002C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45"/>
            <a:ext cx="65" cy="4001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sr-Latn-R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de-DE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3174848-4E22-403D-BF9F-78162C67C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33037"/>
            <a:ext cx="65" cy="72327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sr-Latn-RS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anose="020B0604020202020204" pitchFamily="34" charset="0"/>
              </a:rPr>
            </a:br>
            <a:br>
              <a:rPr kumimoji="0" lang="de-DE" altLang="sr-Latn-R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de-DE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B6ADEB9-C343-4312-95EE-BE2253A3C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45"/>
            <a:ext cx="65" cy="4001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sr-Latn-R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de-DE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099826D-8976-43A4-B09F-5809A2E97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341" y="898497"/>
            <a:ext cx="2981740" cy="2399505"/>
          </a:xfrm>
          <a:prstGeom prst="rect">
            <a:avLst/>
          </a:prstGeom>
        </p:spPr>
      </p:pic>
      <p:pic>
        <p:nvPicPr>
          <p:cNvPr id="1031" name="Picture 7" descr="WATERPOLO TOURNAMENTS IN GRADAC IN SUMMER 2013">
            <a:extLst>
              <a:ext uri="{FF2B5EF4-FFF2-40B4-BE49-F238E27FC236}">
                <a16:creationId xmlns:a16="http://schemas.microsoft.com/office/drawing/2014/main" id="{DBE022A4-FEE7-41AF-93EA-49BCA15D3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093" y="3996291"/>
            <a:ext cx="3544295" cy="249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B067211-5667-4832-97B1-8C41392A8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00" y="4072083"/>
            <a:ext cx="3333265" cy="2345000"/>
          </a:xfrm>
          <a:prstGeom prst="rect">
            <a:avLst/>
          </a:prstGeom>
        </p:spPr>
      </p:pic>
      <p:sp>
        <p:nvSpPr>
          <p:cNvPr id="13" name="AutoShape 9">
            <a:extLst>
              <a:ext uri="{FF2B5EF4-FFF2-40B4-BE49-F238E27FC236}">
                <a16:creationId xmlns:a16="http://schemas.microsoft.com/office/drawing/2014/main" id="{CEE02E4A-0563-470E-B4C9-8379195488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4" name="AutoShape 11">
            <a:extLst>
              <a:ext uri="{FF2B5EF4-FFF2-40B4-BE49-F238E27FC236}">
                <a16:creationId xmlns:a16="http://schemas.microsoft.com/office/drawing/2014/main" id="{325397BE-A1B7-470D-984E-2ED0C1530E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AC60E1E7-447C-4CA0-99F9-E1002CF21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2" y="4072083"/>
            <a:ext cx="2903087" cy="23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059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67988B-A77E-4212-9FEE-266BB557C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D</a:t>
            </a:r>
            <a:r>
              <a:rPr lang="de-DE" altLang="sr-Latn-RS" dirty="0" err="1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ie</a:t>
            </a:r>
            <a:r>
              <a:rPr lang="de-DE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 natürliche Schönheit der Stadt</a:t>
            </a:r>
            <a:br>
              <a:rPr kumimoji="0" lang="de-DE" altLang="sr-Latn-RS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5E8A1DF-274C-4B5D-A5D6-2C1BF33E6EC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Die Stadt hat viele Naturschönheiten</a:t>
            </a:r>
            <a:endParaRPr lang="hr-H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einer von ihnen ist ein Ausguckschrei</a:t>
            </a:r>
            <a:endParaRPr lang="hr-H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de-DE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Die Stadt hat viele schöne und große Strände entlang </a:t>
            </a:r>
            <a:r>
              <a:rPr lang="hr-HR" altLang="sr-Latn-RS" dirty="0" err="1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an</a:t>
            </a:r>
            <a:r>
              <a:rPr lang="hr-HR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hr-HR" altLang="sr-Latn-RS" dirty="0" err="1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der</a:t>
            </a:r>
            <a:r>
              <a:rPr lang="de-DE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 warmen Adria</a:t>
            </a:r>
            <a:endParaRPr kumimoji="0" lang="de-DE" altLang="sr-Latn-RS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F63B176-AF4C-47D6-8B79-64CFA5E50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45"/>
            <a:ext cx="65" cy="4001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sr-Latn-R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de-DE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3151116E-9D79-4D08-B3FA-07BCAF6C566D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de-DE" dirty="0"/>
            </a:br>
            <a:endParaRPr lang="hr-HR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0A61EAC0-D32C-4BF0-BED5-898E9E20D555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de-DE" dirty="0"/>
            </a:br>
            <a:endParaRPr lang="hr-HR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5E06F85-28EB-4BF9-BE85-049CB2C62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45"/>
            <a:ext cx="65" cy="4001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sr-Latn-R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de-DE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8096F540-8FE3-4E90-9E20-98B4E85FE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165" y="3975653"/>
            <a:ext cx="4500439" cy="265091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94A0698A-C767-4E35-BC9D-A3DCCDC8D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23" y="3975653"/>
            <a:ext cx="3485322" cy="26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244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FFE85E-5589-4240-AEBF-D35E3C7D3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err="1"/>
              <a:t>prominente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5850C8F-333D-4E14-9FD8-6FB7F4600D3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/>
              <a:t>Fra </a:t>
            </a:r>
            <a:r>
              <a:rPr lang="hr-HR" dirty="0" err="1"/>
              <a:t>niko</a:t>
            </a:r>
            <a:r>
              <a:rPr lang="hr-HR" dirty="0"/>
              <a:t> </a:t>
            </a:r>
            <a:r>
              <a:rPr lang="hr-HR" dirty="0" err="1"/>
              <a:t>andrijašević</a:t>
            </a:r>
            <a:r>
              <a:rPr lang="hr-HR" dirty="0"/>
              <a:t>-</a:t>
            </a:r>
            <a:r>
              <a:rPr lang="de-DE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Kroatischer Schriftsteller</a:t>
            </a:r>
            <a:endParaRPr lang="hr-HR" altLang="sr-Latn-RS" dirty="0">
              <a:solidFill>
                <a:srgbClr val="222222"/>
              </a:solidFill>
              <a:latin typeface="inherit"/>
              <a:cs typeface="Arial" panose="020B0604020202020204" pitchFamily="34" charset="0"/>
            </a:endParaRPr>
          </a:p>
          <a:p>
            <a:r>
              <a:rPr lang="hr-HR" altLang="sr-Latn-RS" dirty="0" err="1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fedor</a:t>
            </a:r>
            <a:r>
              <a:rPr lang="hr-HR" altLang="sr-Latn-RS" dirty="0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hr-HR" altLang="sr-Latn-RS" dirty="0" err="1">
                <a:solidFill>
                  <a:srgbClr val="222222"/>
                </a:solidFill>
                <a:latin typeface="inherit"/>
                <a:cs typeface="Arial" panose="020B0604020202020204" pitchFamily="34" charset="0"/>
              </a:rPr>
              <a:t>rocco-</a:t>
            </a:r>
            <a:r>
              <a:rPr lang="hr-H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Kroatischer</a:t>
            </a:r>
            <a:r>
              <a:rPr lang="hr-H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Wissenschaftler</a:t>
            </a:r>
            <a:r>
              <a:rPr lang="hr-H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und</a:t>
            </a:r>
            <a:r>
              <a:rPr lang="hr-H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Ökonom</a:t>
            </a:r>
            <a:endParaRPr lang="hr-H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hr-HR" dirty="0">
                <a:solidFill>
                  <a:srgbClr val="222222"/>
                </a:solidFill>
                <a:latin typeface="arial" panose="020B0604020202020204" pitchFamily="34" charset="0"/>
              </a:rPr>
              <a:t>Branimir </a:t>
            </a:r>
            <a:r>
              <a:rPr lang="hr-HR" dirty="0" err="1">
                <a:solidFill>
                  <a:srgbClr val="222222"/>
                </a:solidFill>
                <a:latin typeface="arial" panose="020B0604020202020204" pitchFamily="34" charset="0"/>
              </a:rPr>
              <a:t>radelić-kroatischer</a:t>
            </a:r>
            <a:r>
              <a:rPr lang="hr-HR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hr-HR" dirty="0" err="1">
                <a:solidFill>
                  <a:srgbClr val="222222"/>
                </a:solidFill>
                <a:latin typeface="arial" panose="020B0604020202020204" pitchFamily="34" charset="0"/>
              </a:rPr>
              <a:t>konteradmiral</a:t>
            </a:r>
            <a:endParaRPr lang="hr-H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hr-HR" dirty="0">
                <a:solidFill>
                  <a:srgbClr val="222222"/>
                </a:solidFill>
                <a:latin typeface="arial" panose="020B0604020202020204" pitchFamily="34" charset="0"/>
              </a:rPr>
              <a:t>Milko peko-</a:t>
            </a:r>
            <a:r>
              <a:rPr lang="hr-HR" dirty="0" err="1">
                <a:solidFill>
                  <a:srgbClr val="222222"/>
                </a:solidFill>
                <a:latin typeface="arial" panose="020B0604020202020204" pitchFamily="34" charset="0"/>
              </a:rPr>
              <a:t>kroatischer</a:t>
            </a:r>
            <a:r>
              <a:rPr lang="hr-HR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hr-HR" dirty="0" err="1">
                <a:solidFill>
                  <a:srgbClr val="222222"/>
                </a:solidFill>
                <a:latin typeface="arial" panose="020B0604020202020204" pitchFamily="34" charset="0"/>
              </a:rPr>
              <a:t>comicautor</a:t>
            </a:r>
            <a:endParaRPr lang="hr-H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kumimoji="0" lang="de-DE" altLang="sr-Latn-R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0F4360F-B3E1-4459-88F2-385BF7C25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1068"/>
            <a:ext cx="65" cy="28213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r-Latn-RS" altLang="sr-Latn-RS" sz="1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sr-Latn-RS" altLang="sr-Latn-RS" sz="1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13D8AEDD-DC4A-4A9E-A488-37ED001308CE}"/>
              </a:ext>
            </a:extLst>
          </p:cNvPr>
          <p:cNvSpPr/>
          <p:nvPr/>
        </p:nvSpPr>
        <p:spPr>
          <a:xfrm>
            <a:off x="2698143" y="34328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hr-HR" dirty="0"/>
            </a:br>
            <a:endParaRPr lang="hr-HR" dirty="0"/>
          </a:p>
        </p:txBody>
      </p:sp>
      <p:pic>
        <p:nvPicPr>
          <p:cNvPr id="4099" name="Picture 3" descr="KNJIŽEVNIK IZ GRADCA Milku Peki u tjedan dana izlaze dva povijesna ...">
            <a:extLst>
              <a:ext uri="{FF2B5EF4-FFF2-40B4-BE49-F238E27FC236}">
                <a16:creationId xmlns:a16="http://schemas.microsoft.com/office/drawing/2014/main" id="{D5D39401-AA00-4097-8564-3640F0E93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00" y="3805667"/>
            <a:ext cx="3392556" cy="251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Milko Peko | STRIPFORUM">
            <a:extLst>
              <a:ext uri="{FF2B5EF4-FFF2-40B4-BE49-F238E27FC236}">
                <a16:creationId xmlns:a16="http://schemas.microsoft.com/office/drawing/2014/main" id="{B2437802-B41A-4ED8-9700-46CF5E3B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903" y="3425186"/>
            <a:ext cx="2654410" cy="324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9642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Kapljica</Template>
  <TotalTime>237</TotalTime>
  <Words>296</Words>
  <Application>Microsoft Office PowerPoint</Application>
  <PresentationFormat>Široki zaslon</PresentationFormat>
  <Paragraphs>60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6" baseType="lpstr">
      <vt:lpstr>Arial</vt:lpstr>
      <vt:lpstr>Arial</vt:lpstr>
      <vt:lpstr>inherit</vt:lpstr>
      <vt:lpstr>Tw Cen MT</vt:lpstr>
      <vt:lpstr>Kapljica</vt:lpstr>
      <vt:lpstr>Unsere Ort Gradac</vt:lpstr>
      <vt:lpstr>Allgemein </vt:lpstr>
      <vt:lpstr> gradac Geschichte </vt:lpstr>
      <vt:lpstr>Bevölkerung</vt:lpstr>
      <vt:lpstr>wirtschaft</vt:lpstr>
      <vt:lpstr>Es gibt es…</vt:lpstr>
      <vt:lpstr>Wasserball Club gradac</vt:lpstr>
      <vt:lpstr>Die natürliche Schönheit der Stadt </vt:lpstr>
      <vt:lpstr>prominente</vt:lpstr>
      <vt:lpstr>Gradac vor und später</vt:lpstr>
      <vt:lpstr>Vielen Dank für Ihre Aufmerksamkeit. Ich hoffe, Ihnen hat die Präsentation gefallen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 Ort Gradac</dc:title>
  <dc:creator>Srecko</dc:creator>
  <cp:lastModifiedBy>Srecko</cp:lastModifiedBy>
  <cp:revision>24</cp:revision>
  <dcterms:created xsi:type="dcterms:W3CDTF">2020-03-26T16:17:20Z</dcterms:created>
  <dcterms:modified xsi:type="dcterms:W3CDTF">2020-03-27T19:36:49Z</dcterms:modified>
</cp:coreProperties>
</file>