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8" r:id="rId1"/>
    <p:sldMasterId id="2147483894" r:id="rId2"/>
  </p:sldMasterIdLst>
  <p:notesMasterIdLst>
    <p:notesMasterId r:id="rId20"/>
  </p:notesMasterIdLst>
  <p:sldIdLst>
    <p:sldId id="256" r:id="rId3"/>
    <p:sldId id="257" r:id="rId4"/>
    <p:sldId id="258" r:id="rId5"/>
    <p:sldId id="259" r:id="rId6"/>
    <p:sldId id="271" r:id="rId7"/>
    <p:sldId id="264" r:id="rId8"/>
    <p:sldId id="260" r:id="rId9"/>
    <p:sldId id="269" r:id="rId10"/>
    <p:sldId id="268" r:id="rId11"/>
    <p:sldId id="270" r:id="rId12"/>
    <p:sldId id="267" r:id="rId13"/>
    <p:sldId id="262" r:id="rId14"/>
    <p:sldId id="273" r:id="rId15"/>
    <p:sldId id="265" r:id="rId16"/>
    <p:sldId id="272" r:id="rId17"/>
    <p:sldId id="266" r:id="rId18"/>
    <p:sldId id="26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2C8E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ABA3AF-CA72-4656-867D-29F89B126FF8}" type="datetimeFigureOut">
              <a:rPr lang="de-DE" smtClean="0"/>
              <a:t>29.10.2019</a:t>
            </a:fld>
            <a:endParaRPr lang="de-DE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de-DE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01281-F287-4DA0-AA42-222CB31592A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122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01281-F287-4DA0-AA42-222CB31592A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4496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de-DE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3521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de-DE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180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de-DE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6091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7780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408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712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8790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1715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6148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7993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6389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de-DE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52673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5074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8400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10/29/2019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55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de-DE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3357859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de-DE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de-DE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435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de-DE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de-DE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8820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1864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3394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de-DE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de-DE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134788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de-DE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2765041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 smtClean="0"/>
              <a:t>Uredite stil naslova matrice</a:t>
            </a:r>
            <a:endParaRPr lang="de-DE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68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smtClean="0"/>
              <a:t>Uredite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de-DE" dirty="0"/>
          </a:p>
        </p:txBody>
      </p:sp>
      <p:pic>
        <p:nvPicPr>
          <p:cNvPr id="7" name="Slika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92800"/>
            <a:ext cx="3379061" cy="965200"/>
          </a:xfrm>
          <a:prstGeom prst="rect">
            <a:avLst/>
          </a:prstGeom>
        </p:spPr>
      </p:pic>
      <p:sp>
        <p:nvSpPr>
          <p:cNvPr id="9" name="Rezervirano mjesto teksta 8"/>
          <p:cNvSpPr txBox="1">
            <a:spLocks/>
          </p:cNvSpPr>
          <p:nvPr userDrawn="1"/>
        </p:nvSpPr>
        <p:spPr>
          <a:xfrm>
            <a:off x="3924300" y="6096000"/>
            <a:ext cx="3911600" cy="76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rgbClr val="0E2C8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E2C8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E2C8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E2C8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E2C8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noProof="1" smtClean="0"/>
              <a:t>Sufinancirano sredstvima programa Europske unije Erasmus+ / Co-funded by the Erasmus+ Programme of the European Union </a:t>
            </a:r>
            <a:endParaRPr lang="hr-HR" noProof="1"/>
          </a:p>
        </p:txBody>
      </p:sp>
      <p:sp>
        <p:nvSpPr>
          <p:cNvPr id="10" name="Rezervirano mjesto teksta 10"/>
          <p:cNvSpPr txBox="1">
            <a:spLocks/>
          </p:cNvSpPr>
          <p:nvPr userDrawn="1"/>
        </p:nvSpPr>
        <p:spPr>
          <a:xfrm>
            <a:off x="8089900" y="6096000"/>
            <a:ext cx="4102100" cy="76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rgbClr val="0E2C8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E2C8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E2C8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E2C8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E2C8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mtClean="0"/>
              <a:t>Ova publikacija odražava isključivo stajalište autora publikacije i Komisija se ne može smatrati odgovornom prilikom uporabe informacija koje se u njoj nalaze.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1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E2C8E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E2C8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E2C8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E2C8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E2C8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E2C8E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Slika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92800"/>
            <a:ext cx="3379061" cy="965200"/>
          </a:xfrm>
          <a:prstGeom prst="rect">
            <a:avLst/>
          </a:prstGeom>
        </p:spPr>
      </p:pic>
      <p:sp>
        <p:nvSpPr>
          <p:cNvPr id="10" name="Rezervirano mjesto teksta 8"/>
          <p:cNvSpPr txBox="1">
            <a:spLocks/>
          </p:cNvSpPr>
          <p:nvPr userDrawn="1"/>
        </p:nvSpPr>
        <p:spPr>
          <a:xfrm>
            <a:off x="3924300" y="6096000"/>
            <a:ext cx="3911600" cy="76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rgbClr val="0E2C8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E2C8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E2C8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E2C8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E2C8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noProof="1" smtClean="0"/>
              <a:t>Sufinancirano sredstvima programa Europske unije Erasmus+ / Co-funded by the Erasmus+ Programme of the European Union </a:t>
            </a:r>
            <a:endParaRPr lang="hr-HR" noProof="1"/>
          </a:p>
        </p:txBody>
      </p:sp>
      <p:sp>
        <p:nvSpPr>
          <p:cNvPr id="11" name="Rezervirano mjesto teksta 10"/>
          <p:cNvSpPr txBox="1">
            <a:spLocks/>
          </p:cNvSpPr>
          <p:nvPr userDrawn="1"/>
        </p:nvSpPr>
        <p:spPr>
          <a:xfrm>
            <a:off x="8089900" y="6096000"/>
            <a:ext cx="4102100" cy="76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rgbClr val="0E2C8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E2C8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E2C8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E2C8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E2C8E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mtClean="0"/>
              <a:t>Ova publikacija odražava isključivo stajalište autora publikacije i Komisija se ne može smatrati odgovornom prilikom uporabe informacija koje se u njoj nalaze.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03241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7" r:id="rId3"/>
    <p:sldLayoutId id="2147483898" r:id="rId4"/>
    <p:sldLayoutId id="2147483899" r:id="rId5"/>
    <p:sldLayoutId id="2147483900" r:id="rId6"/>
    <p:sldLayoutId id="2147483901" r:id="rId7"/>
    <p:sldLayoutId id="2147483902" r:id="rId8"/>
    <p:sldLayoutId id="2147483903" r:id="rId9"/>
    <p:sldLayoutId id="2147483904" r:id="rId10"/>
    <p:sldLayoutId id="214748390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kofjaloka.si/objave/175" TargetMode="Externa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c.si/" TargetMode="External"/><Relationship Id="rId2" Type="http://schemas.openxmlformats.org/officeDocument/2006/relationships/hyperlink" Target="http://www.euromind.es/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evilla.org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E2C8E"/>
                </a:solidFill>
              </a:rPr>
              <a:t/>
            </a:r>
            <a:br>
              <a:rPr lang="hr-HR" dirty="0" smtClean="0">
                <a:solidFill>
                  <a:srgbClr val="0E2C8E"/>
                </a:solidFill>
              </a:rPr>
            </a:br>
            <a:r>
              <a:rPr lang="hr-HR" dirty="0" smtClean="0">
                <a:solidFill>
                  <a:srgbClr val="0E2C8E"/>
                </a:solidFill>
              </a:rPr>
              <a:t>EU-HOT-EL</a:t>
            </a:r>
            <a:endParaRPr lang="de-DE" dirty="0">
              <a:solidFill>
                <a:srgbClr val="0E2C8E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>
                <a:solidFill>
                  <a:srgbClr val="0E2C8E"/>
                </a:solidFill>
              </a:rPr>
              <a:t>Erasmus</a:t>
            </a:r>
            <a:r>
              <a:rPr lang="hr-HR" dirty="0" smtClean="0">
                <a:solidFill>
                  <a:srgbClr val="0E2C8E"/>
                </a:solidFill>
              </a:rPr>
              <a:t>+ projekt</a:t>
            </a:r>
            <a:endParaRPr lang="de-DE" dirty="0">
              <a:solidFill>
                <a:srgbClr val="0E2C8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05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PLC - SCADA - ROBOTIKA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/>
              <a:t>dobiti</a:t>
            </a:r>
            <a:r>
              <a:rPr lang="en-GB" dirty="0"/>
              <a:t> </a:t>
            </a:r>
            <a:r>
              <a:rPr lang="en-GB" dirty="0" err="1"/>
              <a:t>osnovna</a:t>
            </a:r>
            <a:r>
              <a:rPr lang="en-GB" dirty="0"/>
              <a:t> </a:t>
            </a:r>
            <a:r>
              <a:rPr lang="en-GB" dirty="0" err="1"/>
              <a:t>znanja</a:t>
            </a:r>
            <a:r>
              <a:rPr lang="en-GB" dirty="0"/>
              <a:t> o </a:t>
            </a:r>
            <a:r>
              <a:rPr lang="en-GB" dirty="0" err="1"/>
              <a:t>programiranju</a:t>
            </a:r>
            <a:r>
              <a:rPr lang="en-GB" dirty="0"/>
              <a:t> SMC </a:t>
            </a:r>
            <a:r>
              <a:rPr lang="en-GB" dirty="0" err="1"/>
              <a:t>PneuAlpha</a:t>
            </a:r>
            <a:r>
              <a:rPr lang="en-GB" dirty="0"/>
              <a:t> PLC</a:t>
            </a:r>
          </a:p>
          <a:p>
            <a:r>
              <a:rPr lang="en-GB" dirty="0" err="1" smtClean="0"/>
              <a:t>znati</a:t>
            </a:r>
            <a:r>
              <a:rPr lang="en-GB" dirty="0" smtClean="0"/>
              <a:t> </a:t>
            </a:r>
            <a:r>
              <a:rPr lang="en-GB" dirty="0" err="1"/>
              <a:t>ispitati</a:t>
            </a:r>
            <a:r>
              <a:rPr lang="en-GB" dirty="0"/>
              <a:t> </a:t>
            </a:r>
            <a:r>
              <a:rPr lang="en-GB" dirty="0" err="1"/>
              <a:t>različite</a:t>
            </a:r>
            <a:r>
              <a:rPr lang="en-GB" dirty="0"/>
              <a:t> </a:t>
            </a:r>
            <a:r>
              <a:rPr lang="en-GB" dirty="0" err="1"/>
              <a:t>logičke</a:t>
            </a:r>
            <a:r>
              <a:rPr lang="en-GB" dirty="0"/>
              <a:t> </a:t>
            </a:r>
            <a:r>
              <a:rPr lang="en-GB" dirty="0" err="1"/>
              <a:t>kombinacije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povezivanje</a:t>
            </a:r>
            <a:r>
              <a:rPr lang="en-GB" dirty="0"/>
              <a:t> </a:t>
            </a:r>
            <a:r>
              <a:rPr lang="en-GB" dirty="0" err="1"/>
              <a:t>komponenti</a:t>
            </a:r>
            <a:r>
              <a:rPr lang="en-GB" dirty="0"/>
              <a:t> </a:t>
            </a:r>
            <a:r>
              <a:rPr lang="en-GB" dirty="0" err="1"/>
              <a:t>naredbe</a:t>
            </a:r>
            <a:endParaRPr lang="en-GB" dirty="0"/>
          </a:p>
          <a:p>
            <a:r>
              <a:rPr lang="en-GB" dirty="0" err="1" smtClean="0"/>
              <a:t>shvatiti</a:t>
            </a:r>
            <a:r>
              <a:rPr lang="en-GB" dirty="0" smtClean="0"/>
              <a:t> </a:t>
            </a:r>
            <a:r>
              <a:rPr lang="en-GB" dirty="0" err="1"/>
              <a:t>konstrukcijske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funkcionalne</a:t>
            </a:r>
            <a:r>
              <a:rPr lang="en-GB" dirty="0"/>
              <a:t> </a:t>
            </a:r>
            <a:r>
              <a:rPr lang="en-GB" dirty="0" err="1"/>
              <a:t>razlike</a:t>
            </a:r>
            <a:r>
              <a:rPr lang="en-GB" dirty="0"/>
              <a:t> </a:t>
            </a:r>
            <a:r>
              <a:rPr lang="en-GB" dirty="0" err="1"/>
              <a:t>između</a:t>
            </a:r>
            <a:r>
              <a:rPr lang="en-GB" dirty="0"/>
              <a:t> </a:t>
            </a:r>
            <a:r>
              <a:rPr lang="en-GB" dirty="0" err="1"/>
              <a:t>jednog</a:t>
            </a:r>
            <a:r>
              <a:rPr lang="en-GB" dirty="0"/>
              <a:t> </a:t>
            </a:r>
            <a:r>
              <a:rPr lang="en-GB" dirty="0" err="1"/>
              <a:t>cilindra</a:t>
            </a:r>
            <a:r>
              <a:rPr lang="en-GB" dirty="0"/>
              <a:t> </a:t>
            </a:r>
            <a:r>
              <a:rPr lang="en-GB" dirty="0" err="1"/>
              <a:t>koji</a:t>
            </a:r>
            <a:r>
              <a:rPr lang="en-GB" dirty="0"/>
              <a:t> </a:t>
            </a:r>
            <a:r>
              <a:rPr lang="en-GB" dirty="0" err="1"/>
              <a:t>djeluje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cilindra</a:t>
            </a:r>
            <a:r>
              <a:rPr lang="en-GB" dirty="0"/>
              <a:t> s </a:t>
            </a:r>
            <a:r>
              <a:rPr lang="en-GB" dirty="0" err="1"/>
              <a:t>dvostrukim</a:t>
            </a:r>
            <a:r>
              <a:rPr lang="en-GB" dirty="0"/>
              <a:t> </a:t>
            </a:r>
            <a:r>
              <a:rPr lang="en-GB" dirty="0" err="1"/>
              <a:t>djelovanjem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zatvorenih</a:t>
            </a:r>
            <a:r>
              <a:rPr lang="en-GB" dirty="0"/>
              <a:t> 3/2 </a:t>
            </a:r>
            <a:r>
              <a:rPr lang="en-GB" dirty="0" err="1"/>
              <a:t>ventila</a:t>
            </a:r>
            <a:endParaRPr lang="en-GB" dirty="0"/>
          </a:p>
          <a:p>
            <a:r>
              <a:rPr lang="en-GB" dirty="0" err="1" smtClean="0"/>
              <a:t>razumjeti</a:t>
            </a:r>
            <a:r>
              <a:rPr lang="en-GB" dirty="0" smtClean="0"/>
              <a:t> </a:t>
            </a:r>
            <a:r>
              <a:rPr lang="en-GB" dirty="0" err="1"/>
              <a:t>funkcionalne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konstruktivne</a:t>
            </a:r>
            <a:r>
              <a:rPr lang="en-GB" dirty="0"/>
              <a:t> </a:t>
            </a:r>
            <a:r>
              <a:rPr lang="en-GB" dirty="0" err="1"/>
              <a:t>razlike</a:t>
            </a:r>
            <a:r>
              <a:rPr lang="en-GB" dirty="0"/>
              <a:t> </a:t>
            </a:r>
            <a:r>
              <a:rPr lang="en-GB" dirty="0" err="1"/>
              <a:t>između</a:t>
            </a:r>
            <a:r>
              <a:rPr lang="en-GB" dirty="0"/>
              <a:t> </a:t>
            </a:r>
            <a:r>
              <a:rPr lang="en-GB" dirty="0" err="1"/>
              <a:t>monostabilnih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bistabilnih</a:t>
            </a:r>
            <a:r>
              <a:rPr lang="en-GB" dirty="0"/>
              <a:t> </a:t>
            </a:r>
            <a:r>
              <a:rPr lang="en-GB" dirty="0" err="1"/>
              <a:t>ventila</a:t>
            </a:r>
            <a:r>
              <a:rPr lang="en-GB" dirty="0"/>
              <a:t>, </a:t>
            </a:r>
            <a:r>
              <a:rPr lang="en-GB" dirty="0" err="1"/>
              <a:t>upravljanih</a:t>
            </a:r>
            <a:r>
              <a:rPr lang="en-GB" dirty="0"/>
              <a:t> </a:t>
            </a:r>
            <a:r>
              <a:rPr lang="en-GB" dirty="0" err="1"/>
              <a:t>zrakom</a:t>
            </a:r>
            <a:r>
              <a:rPr lang="en-GB" dirty="0"/>
              <a:t>,</a:t>
            </a:r>
          </a:p>
          <a:p>
            <a:r>
              <a:rPr lang="en-GB" dirty="0" err="1" smtClean="0"/>
              <a:t>programirati</a:t>
            </a:r>
            <a:r>
              <a:rPr lang="en-GB" dirty="0"/>
              <a:t>, </a:t>
            </a:r>
            <a:r>
              <a:rPr lang="en-GB" dirty="0" err="1"/>
              <a:t>ispitati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razumjeti</a:t>
            </a:r>
            <a:r>
              <a:rPr lang="en-GB" dirty="0"/>
              <a:t> rad </a:t>
            </a:r>
            <a:r>
              <a:rPr lang="en-GB" dirty="0" err="1"/>
              <a:t>bistabilnog</a:t>
            </a:r>
            <a:r>
              <a:rPr lang="en-GB" dirty="0"/>
              <a:t> </a:t>
            </a:r>
            <a:r>
              <a:rPr lang="en-GB" dirty="0" err="1"/>
              <a:t>ventila</a:t>
            </a:r>
            <a:r>
              <a:rPr lang="en-GB" dirty="0"/>
              <a:t> </a:t>
            </a:r>
            <a:r>
              <a:rPr lang="en-GB" dirty="0" err="1"/>
              <a:t>kao</a:t>
            </a:r>
            <a:r>
              <a:rPr lang="en-GB" dirty="0"/>
              <a:t> element </a:t>
            </a:r>
            <a:r>
              <a:rPr lang="en-GB" dirty="0" err="1"/>
              <a:t>memorije</a:t>
            </a:r>
            <a:r>
              <a:rPr lang="en-GB" dirty="0"/>
              <a:t>, rad 5/2 </a:t>
            </a:r>
            <a:r>
              <a:rPr lang="en-GB" dirty="0" err="1"/>
              <a:t>monostabilnog</a:t>
            </a:r>
            <a:r>
              <a:rPr lang="en-GB" dirty="0"/>
              <a:t> / </a:t>
            </a:r>
            <a:r>
              <a:rPr lang="en-GB" dirty="0" err="1"/>
              <a:t>bistabilnog</a:t>
            </a:r>
            <a:r>
              <a:rPr lang="en-GB" dirty="0"/>
              <a:t> </a:t>
            </a:r>
            <a:r>
              <a:rPr lang="en-GB" dirty="0" err="1"/>
              <a:t>ventila</a:t>
            </a:r>
            <a:r>
              <a:rPr lang="en-GB" dirty="0"/>
              <a:t>, rad </a:t>
            </a:r>
            <a:r>
              <a:rPr lang="en-GB" dirty="0" err="1"/>
              <a:t>analognih</a:t>
            </a:r>
            <a:r>
              <a:rPr lang="en-GB" dirty="0"/>
              <a:t> </a:t>
            </a:r>
            <a:r>
              <a:rPr lang="en-GB" dirty="0" err="1"/>
              <a:t>elektro</a:t>
            </a:r>
            <a:r>
              <a:rPr lang="en-GB" dirty="0"/>
              <a:t> </a:t>
            </a:r>
            <a:r>
              <a:rPr lang="en-GB" dirty="0" err="1"/>
              <a:t>pneumatskih</a:t>
            </a:r>
            <a:r>
              <a:rPr lang="en-GB" dirty="0"/>
              <a:t> </a:t>
            </a:r>
            <a:r>
              <a:rPr lang="en-GB" dirty="0" err="1"/>
              <a:t>mjerača</a:t>
            </a:r>
            <a:endParaRPr lang="en-GB" dirty="0"/>
          </a:p>
          <a:p>
            <a:r>
              <a:rPr lang="en-GB" dirty="0" err="1" smtClean="0"/>
              <a:t>programirati</a:t>
            </a:r>
            <a:r>
              <a:rPr lang="en-GB" dirty="0"/>
              <a:t>, </a:t>
            </a:r>
            <a:r>
              <a:rPr lang="en-GB" dirty="0" err="1"/>
              <a:t>ispitati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razumjeti</a:t>
            </a:r>
            <a:r>
              <a:rPr lang="en-GB" dirty="0"/>
              <a:t> rad </a:t>
            </a:r>
            <a:r>
              <a:rPr lang="en-GB" dirty="0" err="1"/>
              <a:t>ventila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ograničavanje</a:t>
            </a:r>
            <a:r>
              <a:rPr lang="en-GB" dirty="0"/>
              <a:t> s </a:t>
            </a:r>
            <a:r>
              <a:rPr lang="en-GB" dirty="0" err="1"/>
              <a:t>povratnim</a:t>
            </a:r>
            <a:r>
              <a:rPr lang="en-GB" dirty="0"/>
              <a:t> </a:t>
            </a:r>
            <a:r>
              <a:rPr lang="en-GB" dirty="0" err="1"/>
              <a:t>uređajem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njenim</a:t>
            </a:r>
            <a:r>
              <a:rPr lang="en-GB" dirty="0"/>
              <a:t> </a:t>
            </a:r>
            <a:r>
              <a:rPr lang="en-GB" dirty="0" err="1"/>
              <a:t>smjerovima</a:t>
            </a:r>
            <a:r>
              <a:rPr lang="en-GB" dirty="0"/>
              <a:t> </a:t>
            </a:r>
            <a:r>
              <a:rPr lang="en-GB" dirty="0" err="1"/>
              <a:t>spajanja</a:t>
            </a:r>
            <a:r>
              <a:rPr lang="en-GB" dirty="0"/>
              <a:t>, </a:t>
            </a:r>
            <a:r>
              <a:rPr lang="en-GB" dirty="0" err="1"/>
              <a:t>radi</a:t>
            </a:r>
            <a:r>
              <a:rPr lang="en-GB" dirty="0"/>
              <a:t> </a:t>
            </a:r>
            <a:r>
              <a:rPr lang="en-GB" dirty="0" err="1"/>
              <a:t>jednolikog</a:t>
            </a:r>
            <a:r>
              <a:rPr lang="en-GB" dirty="0"/>
              <a:t> </a:t>
            </a:r>
            <a:r>
              <a:rPr lang="en-GB" dirty="0" err="1"/>
              <a:t>reguliranja</a:t>
            </a:r>
            <a:r>
              <a:rPr lang="en-GB" dirty="0"/>
              <a:t> </a:t>
            </a:r>
            <a:r>
              <a:rPr lang="en-GB" dirty="0" err="1"/>
              <a:t>brzine</a:t>
            </a:r>
            <a:r>
              <a:rPr lang="en-GB" dirty="0"/>
              <a:t> </a:t>
            </a:r>
            <a:r>
              <a:rPr lang="en-GB" dirty="0" err="1"/>
              <a:t>cilindra</a:t>
            </a:r>
            <a:r>
              <a:rPr lang="en-GB" dirty="0"/>
              <a:t>,</a:t>
            </a:r>
          </a:p>
          <a:p>
            <a:r>
              <a:rPr lang="en-GB" dirty="0" err="1" smtClean="0"/>
              <a:t>programirati</a:t>
            </a:r>
            <a:r>
              <a:rPr lang="en-GB" dirty="0"/>
              <a:t>, </a:t>
            </a:r>
            <a:r>
              <a:rPr lang="en-GB" dirty="0" err="1"/>
              <a:t>ispitati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razumjeti</a:t>
            </a:r>
            <a:r>
              <a:rPr lang="en-GB" dirty="0"/>
              <a:t> rad </a:t>
            </a:r>
            <a:r>
              <a:rPr lang="en-GB" dirty="0" err="1"/>
              <a:t>sekvencijskog</a:t>
            </a:r>
            <a:r>
              <a:rPr lang="en-GB" dirty="0"/>
              <a:t> </a:t>
            </a:r>
            <a:r>
              <a:rPr lang="en-GB" dirty="0" err="1"/>
              <a:t>ventila</a:t>
            </a:r>
            <a:r>
              <a:rPr lang="en-GB" dirty="0"/>
              <a:t> </a:t>
            </a:r>
            <a:r>
              <a:rPr lang="en-GB" dirty="0" err="1"/>
              <a:t>kao</a:t>
            </a:r>
            <a:r>
              <a:rPr lang="en-GB" dirty="0"/>
              <a:t> </a:t>
            </a:r>
            <a:r>
              <a:rPr lang="en-GB" dirty="0" err="1"/>
              <a:t>komponente</a:t>
            </a:r>
            <a:r>
              <a:rPr lang="en-GB" dirty="0"/>
              <a:t> </a:t>
            </a:r>
            <a:r>
              <a:rPr lang="en-GB" dirty="0" err="1"/>
              <a:t>koja</a:t>
            </a:r>
            <a:r>
              <a:rPr lang="en-GB" dirty="0"/>
              <a:t> je </a:t>
            </a:r>
            <a:r>
              <a:rPr lang="en-GB" dirty="0" err="1"/>
              <a:t>povezana</a:t>
            </a:r>
            <a:r>
              <a:rPr lang="en-GB" dirty="0"/>
              <a:t> s </a:t>
            </a:r>
            <a:r>
              <a:rPr lang="en-GB" dirty="0" err="1"/>
              <a:t>analognim</a:t>
            </a:r>
            <a:r>
              <a:rPr lang="en-GB" dirty="0"/>
              <a:t> </a:t>
            </a:r>
            <a:r>
              <a:rPr lang="en-GB" dirty="0" err="1"/>
              <a:t>signalom</a:t>
            </a:r>
            <a:r>
              <a:rPr lang="en-GB" dirty="0"/>
              <a:t> (</a:t>
            </a:r>
            <a:r>
              <a:rPr lang="en-GB" dirty="0" err="1"/>
              <a:t>digitalni</a:t>
            </a:r>
            <a:r>
              <a:rPr lang="en-GB" dirty="0"/>
              <a:t> </a:t>
            </a:r>
            <a:r>
              <a:rPr lang="en-GB" dirty="0" err="1"/>
              <a:t>tlak</a:t>
            </a:r>
            <a:r>
              <a:rPr lang="en-GB" dirty="0"/>
              <a:t>)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digitalni</a:t>
            </a:r>
            <a:r>
              <a:rPr lang="en-GB" dirty="0"/>
              <a:t> signal, </a:t>
            </a:r>
            <a:r>
              <a:rPr lang="en-GB" dirty="0" err="1"/>
              <a:t>koju</a:t>
            </a:r>
            <a:r>
              <a:rPr lang="en-GB" dirty="0"/>
              <a:t> </a:t>
            </a:r>
            <a:r>
              <a:rPr lang="en-GB" dirty="0" err="1"/>
              <a:t>dobiva</a:t>
            </a:r>
            <a:r>
              <a:rPr lang="en-GB" dirty="0"/>
              <a:t> </a:t>
            </a:r>
            <a:r>
              <a:rPr lang="en-GB" dirty="0" err="1"/>
              <a:t>ventil</a:t>
            </a:r>
            <a:r>
              <a:rPr lang="en-GB" dirty="0"/>
              <a:t> </a:t>
            </a:r>
            <a:r>
              <a:rPr lang="en-GB" dirty="0" err="1"/>
              <a:t>kada</a:t>
            </a:r>
            <a:r>
              <a:rPr lang="en-GB" dirty="0"/>
              <a:t> je </a:t>
            </a:r>
            <a:r>
              <a:rPr lang="en-GB" dirty="0" err="1"/>
              <a:t>pneumatski</a:t>
            </a:r>
            <a:r>
              <a:rPr lang="en-GB" dirty="0"/>
              <a:t> </a:t>
            </a:r>
            <a:r>
              <a:rPr lang="en-GB" dirty="0" err="1"/>
              <a:t>krug</a:t>
            </a:r>
            <a:r>
              <a:rPr lang="en-GB" dirty="0"/>
              <a:t> </a:t>
            </a:r>
            <a:r>
              <a:rPr lang="en-GB" dirty="0" err="1"/>
              <a:t>otvoren</a:t>
            </a:r>
            <a:r>
              <a:rPr lang="en-GB" dirty="0"/>
              <a:t>,</a:t>
            </a:r>
          </a:p>
          <a:p>
            <a:r>
              <a:rPr lang="en-GB" dirty="0" err="1" smtClean="0"/>
              <a:t>razumjeti</a:t>
            </a:r>
            <a:r>
              <a:rPr lang="en-GB" dirty="0" smtClean="0"/>
              <a:t> </a:t>
            </a:r>
            <a:r>
              <a:rPr lang="en-GB" dirty="0" err="1"/>
              <a:t>načelo</a:t>
            </a:r>
            <a:r>
              <a:rPr lang="en-GB" dirty="0"/>
              <a:t> </a:t>
            </a:r>
            <a:r>
              <a:rPr lang="en-GB" dirty="0" err="1"/>
              <a:t>venturi</a:t>
            </a:r>
            <a:r>
              <a:rPr lang="en-GB" dirty="0"/>
              <a:t> </a:t>
            </a:r>
            <a:r>
              <a:rPr lang="en-GB" dirty="0" err="1"/>
              <a:t>učinka</a:t>
            </a:r>
            <a:r>
              <a:rPr lang="en-GB" dirty="0"/>
              <a:t> </a:t>
            </a:r>
            <a:r>
              <a:rPr lang="en-GB" dirty="0" err="1"/>
              <a:t>kada</a:t>
            </a:r>
            <a:r>
              <a:rPr lang="en-GB" dirty="0"/>
              <a:t> se </a:t>
            </a:r>
            <a:r>
              <a:rPr lang="en-GB" dirty="0" err="1"/>
              <a:t>smanji</a:t>
            </a:r>
            <a:r>
              <a:rPr lang="en-GB" dirty="0"/>
              <a:t> </a:t>
            </a:r>
            <a:r>
              <a:rPr lang="en-GB" dirty="0" err="1"/>
              <a:t>otvor</a:t>
            </a:r>
            <a:r>
              <a:rPr lang="en-GB" dirty="0"/>
              <a:t> </a:t>
            </a:r>
            <a:r>
              <a:rPr lang="en-GB" dirty="0" err="1"/>
              <a:t>otvora</a:t>
            </a:r>
            <a:r>
              <a:rPr lang="en-GB" dirty="0"/>
              <a:t> </a:t>
            </a:r>
            <a:r>
              <a:rPr lang="en-GB" dirty="0" err="1"/>
              <a:t>komprimiranog</a:t>
            </a:r>
            <a:r>
              <a:rPr lang="en-GB" dirty="0"/>
              <a:t> </a:t>
            </a:r>
            <a:r>
              <a:rPr lang="en-GB" dirty="0" err="1"/>
              <a:t>zraka</a:t>
            </a:r>
            <a:endParaRPr lang="en-GB" dirty="0"/>
          </a:p>
          <a:p>
            <a:r>
              <a:rPr lang="en-GB" dirty="0" err="1" smtClean="0"/>
              <a:t>koristiti</a:t>
            </a:r>
            <a:r>
              <a:rPr lang="en-GB" dirty="0" smtClean="0"/>
              <a:t> </a:t>
            </a:r>
            <a:r>
              <a:rPr lang="en-GB" dirty="0" err="1"/>
              <a:t>primjenu</a:t>
            </a:r>
            <a:r>
              <a:rPr lang="en-GB" dirty="0"/>
              <a:t> </a:t>
            </a:r>
            <a:r>
              <a:rPr lang="en-GB" dirty="0" err="1"/>
              <a:t>venturijevog</a:t>
            </a:r>
            <a:r>
              <a:rPr lang="en-GB" dirty="0"/>
              <a:t> </a:t>
            </a:r>
            <a:r>
              <a:rPr lang="en-GB" dirty="0" err="1"/>
              <a:t>efekta</a:t>
            </a:r>
            <a:r>
              <a:rPr lang="en-GB" dirty="0"/>
              <a:t> u </a:t>
            </a:r>
            <a:r>
              <a:rPr lang="en-GB" dirty="0" err="1"/>
              <a:t>depresiji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uporabi</a:t>
            </a:r>
            <a:r>
              <a:rPr lang="en-GB" dirty="0"/>
              <a:t> </a:t>
            </a:r>
            <a:r>
              <a:rPr lang="en-GB" dirty="0" err="1"/>
              <a:t>tlaka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držanje</a:t>
            </a:r>
            <a:r>
              <a:rPr lang="en-GB" dirty="0"/>
              <a:t> </a:t>
            </a:r>
            <a:r>
              <a:rPr lang="en-GB" dirty="0" err="1"/>
              <a:t>objekata</a:t>
            </a:r>
            <a:r>
              <a:rPr lang="en-GB" dirty="0"/>
              <a:t>,</a:t>
            </a:r>
          </a:p>
          <a:p>
            <a:r>
              <a:rPr lang="en-GB" dirty="0" err="1" smtClean="0"/>
              <a:t>razumjeti</a:t>
            </a:r>
            <a:r>
              <a:rPr lang="en-GB" dirty="0" smtClean="0"/>
              <a:t> </a:t>
            </a:r>
            <a:r>
              <a:rPr lang="en-GB" dirty="0"/>
              <a:t>rad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primjenu</a:t>
            </a:r>
            <a:r>
              <a:rPr lang="en-GB" dirty="0"/>
              <a:t> </a:t>
            </a:r>
            <a:r>
              <a:rPr lang="en-GB" dirty="0" err="1"/>
              <a:t>vakuumske</a:t>
            </a:r>
            <a:r>
              <a:rPr lang="en-GB" dirty="0"/>
              <a:t> </a:t>
            </a:r>
            <a:r>
              <a:rPr lang="en-GB" dirty="0" err="1"/>
              <a:t>sklopke</a:t>
            </a:r>
            <a:r>
              <a:rPr lang="en-GB" dirty="0"/>
              <a:t> </a:t>
            </a:r>
            <a:r>
              <a:rPr lang="en-GB" dirty="0" err="1"/>
              <a:t>kao</a:t>
            </a:r>
            <a:r>
              <a:rPr lang="en-GB" dirty="0"/>
              <a:t> </a:t>
            </a:r>
            <a:r>
              <a:rPr lang="en-GB" dirty="0" err="1"/>
              <a:t>postrojenja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otkrivanje</a:t>
            </a:r>
            <a:r>
              <a:rPr lang="en-GB" dirty="0"/>
              <a:t> </a:t>
            </a:r>
            <a:r>
              <a:rPr lang="en-GB" dirty="0" err="1"/>
              <a:t>depresije</a:t>
            </a:r>
            <a:r>
              <a:rPr lang="en-GB" dirty="0" smtClean="0"/>
              <a:t>.</a:t>
            </a:r>
            <a:endParaRPr lang="hr-HR" dirty="0" smtClean="0"/>
          </a:p>
          <a:p>
            <a:r>
              <a:rPr lang="en-GB" dirty="0" smtClean="0"/>
              <a:t> </a:t>
            </a:r>
            <a:r>
              <a:rPr lang="en-GB" dirty="0" err="1"/>
              <a:t>razumjeti</a:t>
            </a:r>
            <a:r>
              <a:rPr lang="en-GB" dirty="0"/>
              <a:t> </a:t>
            </a:r>
            <a:r>
              <a:rPr lang="en-GB" dirty="0" err="1"/>
              <a:t>sustav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rješavanje</a:t>
            </a:r>
            <a:r>
              <a:rPr lang="en-GB" dirty="0"/>
              <a:t> </a:t>
            </a:r>
            <a:r>
              <a:rPr lang="en-GB" dirty="0" err="1"/>
              <a:t>jednostavnih</a:t>
            </a:r>
            <a:r>
              <a:rPr lang="en-GB" dirty="0"/>
              <a:t> </a:t>
            </a:r>
            <a:r>
              <a:rPr lang="en-GB" dirty="0" err="1"/>
              <a:t>cilindričnih</a:t>
            </a:r>
            <a:r>
              <a:rPr lang="en-GB" dirty="0"/>
              <a:t> </a:t>
            </a:r>
            <a:r>
              <a:rPr lang="en-GB" dirty="0" err="1"/>
              <a:t>sekvenci</a:t>
            </a:r>
            <a:r>
              <a:rPr lang="en-GB" dirty="0"/>
              <a:t> </a:t>
            </a:r>
            <a:r>
              <a:rPr lang="en-GB" dirty="0" err="1"/>
              <a:t>detekcijom</a:t>
            </a:r>
            <a:r>
              <a:rPr lang="en-GB" dirty="0"/>
              <a:t> </a:t>
            </a:r>
            <a:r>
              <a:rPr lang="en-GB" dirty="0" err="1"/>
              <a:t>položaja</a:t>
            </a:r>
            <a:r>
              <a:rPr lang="en-GB" dirty="0"/>
              <a:t> </a:t>
            </a:r>
            <a:r>
              <a:rPr lang="en-GB" dirty="0" err="1"/>
              <a:t>korištenjem</a:t>
            </a:r>
            <a:r>
              <a:rPr lang="en-GB" dirty="0"/>
              <a:t> </a:t>
            </a:r>
            <a:r>
              <a:rPr lang="en-GB" dirty="0" err="1"/>
              <a:t>graničnih</a:t>
            </a:r>
            <a:r>
              <a:rPr lang="en-GB" dirty="0"/>
              <a:t> </a:t>
            </a:r>
            <a:r>
              <a:rPr lang="en-GB" dirty="0" err="1"/>
              <a:t>sklopki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aktivacijom</a:t>
            </a:r>
            <a:r>
              <a:rPr lang="en-GB" dirty="0"/>
              <a:t> </a:t>
            </a:r>
            <a:r>
              <a:rPr lang="en-GB" dirty="0" err="1"/>
              <a:t>pokreta</a:t>
            </a:r>
            <a:r>
              <a:rPr lang="en-GB" dirty="0"/>
              <a:t> </a:t>
            </a:r>
            <a:r>
              <a:rPr lang="en-GB" dirty="0" err="1"/>
              <a:t>pomoću</a:t>
            </a:r>
            <a:r>
              <a:rPr lang="en-GB" dirty="0"/>
              <a:t> </a:t>
            </a:r>
            <a:r>
              <a:rPr lang="en-GB" dirty="0" err="1"/>
              <a:t>bistabilnih</a:t>
            </a:r>
            <a:r>
              <a:rPr lang="en-GB" dirty="0"/>
              <a:t> </a:t>
            </a:r>
            <a:r>
              <a:rPr lang="en-GB" dirty="0" err="1"/>
              <a:t>ventila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napajanje</a:t>
            </a:r>
            <a:r>
              <a:rPr lang="en-GB" dirty="0" smtClean="0"/>
              <a:t>.</a:t>
            </a:r>
            <a:endParaRPr lang="hr-HR" dirty="0" smtClean="0"/>
          </a:p>
          <a:p>
            <a:r>
              <a:rPr lang="hr-HR" dirty="0"/>
              <a:t>o</a:t>
            </a:r>
            <a:r>
              <a:rPr lang="en-GB" dirty="0" err="1"/>
              <a:t>rganizirani</a:t>
            </a:r>
            <a:r>
              <a:rPr lang="en-GB" dirty="0"/>
              <a:t> </a:t>
            </a:r>
            <a:r>
              <a:rPr lang="en-GB" dirty="0" err="1"/>
              <a:t>izleti</a:t>
            </a:r>
            <a:r>
              <a:rPr lang="en-GB" dirty="0"/>
              <a:t> 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druge</a:t>
            </a:r>
            <a:r>
              <a:rPr lang="en-GB" dirty="0"/>
              <a:t> </a:t>
            </a:r>
            <a:r>
              <a:rPr lang="en-GB" dirty="0" err="1"/>
              <a:t>kulturalne</a:t>
            </a:r>
            <a:r>
              <a:rPr lang="en-GB" dirty="0"/>
              <a:t> </a:t>
            </a:r>
            <a:r>
              <a:rPr lang="en-GB" dirty="0" err="1"/>
              <a:t>aktivnosti</a:t>
            </a:r>
            <a:r>
              <a:rPr lang="en-GB" dirty="0"/>
              <a:t> 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908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Škofja</a:t>
            </a:r>
            <a:r>
              <a:rPr lang="hr-HR" dirty="0" smtClean="0"/>
              <a:t> </a:t>
            </a:r>
            <a:r>
              <a:rPr lang="hr-HR" dirty="0" err="1" smtClean="0"/>
              <a:t>Loka</a:t>
            </a:r>
            <a:r>
              <a:rPr lang="hr-HR" dirty="0"/>
              <a:t>, </a:t>
            </a:r>
            <a:r>
              <a:rPr lang="hr-HR" dirty="0" smtClean="0"/>
              <a:t>Slovenija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www.skofjaloka.si/objave/175</a:t>
            </a:r>
            <a:r>
              <a:rPr lang="hr-HR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0962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Mobilnosti</a:t>
            </a:r>
            <a:endParaRPr lang="de-DE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GRUPA II - Mobilnost učenika u Sloveniju - učenici iz  sektora elektrotehnike i računalstva iz sve 3 škole - ukupno 13 učenika i 3 pratitelja - 2 tjedna (03.02.2019. - 16.02.2019)</a:t>
            </a:r>
          </a:p>
          <a:p>
            <a:endParaRPr lang="hr-HR" dirty="0" smtClean="0"/>
          </a:p>
          <a:p>
            <a:r>
              <a:rPr lang="hr-HR" dirty="0" smtClean="0"/>
              <a:t>GRUPA III - Mobilnost učenika u Sloveniju - učenici iz  sektora elektrotehnike i računalstva iz sve 3 škole - ukupno 13 učenika i 3 pratitelja - 2 tjedna (17.02.2019. - 02.03.2019) </a:t>
            </a:r>
          </a:p>
          <a:p>
            <a:endParaRPr lang="hr-HR" dirty="0" smtClean="0"/>
          </a:p>
          <a:p>
            <a:r>
              <a:rPr lang="hr-HR" dirty="0" smtClean="0"/>
              <a:t>GRUPA I - Mobilnost učenika u Španjolsku - učenici iz  sektora turizma i ugostiteljstva iz sve 3 škole - ukupno 6 učenika i 1 pratitelja - 3 tjedna (03.03.2019. - 23.03.2019)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340749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Troškovi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Iz projekta su pokriveni troškovi:</a:t>
            </a:r>
          </a:p>
          <a:p>
            <a:pPr lvl="1"/>
            <a:r>
              <a:rPr lang="hr-HR" dirty="0" smtClean="0"/>
              <a:t>Prijevoz i putno osiguranje</a:t>
            </a:r>
          </a:p>
          <a:p>
            <a:pPr lvl="1"/>
            <a:r>
              <a:rPr lang="hr-HR" dirty="0" smtClean="0"/>
              <a:t>Smještaj i prehrana</a:t>
            </a:r>
          </a:p>
          <a:p>
            <a:pPr lvl="1"/>
            <a:r>
              <a:rPr lang="hr-HR" dirty="0" smtClean="0"/>
              <a:t>Edukacija i potvrde </a:t>
            </a:r>
            <a:r>
              <a:rPr lang="hr-HR" smtClean="0"/>
              <a:t>o sudjelovanju</a:t>
            </a:r>
            <a:endParaRPr lang="hr-HR" dirty="0" smtClean="0"/>
          </a:p>
          <a:p>
            <a:pPr lvl="1"/>
            <a:r>
              <a:rPr lang="hr-HR" dirty="0" smtClean="0"/>
              <a:t>Kulturni program</a:t>
            </a:r>
          </a:p>
          <a:p>
            <a:pPr lvl="1"/>
            <a:r>
              <a:rPr lang="hr-HR" dirty="0" smtClean="0"/>
              <a:t>Džeparac</a:t>
            </a:r>
            <a:endParaRPr lang="en-GB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768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Odabir sudionika</a:t>
            </a:r>
            <a:endParaRPr lang="de-DE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U svakoj </a:t>
            </a:r>
            <a:r>
              <a:rPr lang="hr-HR" dirty="0"/>
              <a:t>školi članici konzorcija povjerenstvo za odabir (voditelj projekta, razrednici i predmetni nastavnici) provest će selekciju učenika prema slijedećim kriterijima i alatima za odabir učenika:</a:t>
            </a:r>
          </a:p>
          <a:p>
            <a:pPr lvl="1"/>
            <a:r>
              <a:rPr lang="hr-HR" dirty="0" smtClean="0"/>
              <a:t>motiviranost </a:t>
            </a:r>
            <a:r>
              <a:rPr lang="hr-HR" dirty="0"/>
              <a:t>učenika (motivacijsko pismo učenika)</a:t>
            </a:r>
          </a:p>
          <a:p>
            <a:pPr lvl="1"/>
            <a:r>
              <a:rPr lang="hr-HR" dirty="0" smtClean="0"/>
              <a:t>opći </a:t>
            </a:r>
            <a:r>
              <a:rPr lang="hr-HR" dirty="0"/>
              <a:t>uspjeh (izvješće razrednika), posebno uspjeh iz stručnih predmeta (predmetni nastavnik), izostanci i uzorno i dobro vladanje (razrednik i predmetni nastavnik)</a:t>
            </a:r>
          </a:p>
          <a:p>
            <a:pPr lvl="1"/>
            <a:r>
              <a:rPr lang="hr-HR" dirty="0" smtClean="0"/>
              <a:t>razina </a:t>
            </a:r>
            <a:r>
              <a:rPr lang="hr-HR" dirty="0"/>
              <a:t>znanja engleskog jezika (predmetni nastavnik)</a:t>
            </a:r>
          </a:p>
          <a:p>
            <a:pPr lvl="1"/>
            <a:r>
              <a:rPr lang="hr-HR" dirty="0" smtClean="0"/>
              <a:t>razvijene </a:t>
            </a:r>
            <a:r>
              <a:rPr lang="hr-HR" dirty="0"/>
              <a:t>socijalne vještine i jezične kompetencije (razrednik i predmetni nastavnik) </a:t>
            </a:r>
          </a:p>
          <a:p>
            <a:pPr lvl="1"/>
            <a:r>
              <a:rPr lang="hr-HR" dirty="0" smtClean="0"/>
              <a:t>zalaganje </a:t>
            </a:r>
            <a:r>
              <a:rPr lang="hr-HR" dirty="0"/>
              <a:t>i rad na praktičnoj nastavi i razina usvojenosti znanja u  strukovnim predmetima (predmetni nastavnik)</a:t>
            </a:r>
          </a:p>
          <a:p>
            <a:pPr lvl="1"/>
            <a:r>
              <a:rPr lang="hr-HR" dirty="0" smtClean="0"/>
              <a:t>dodatno </a:t>
            </a:r>
            <a:r>
              <a:rPr lang="hr-HR" dirty="0"/>
              <a:t>sudjelovanje u aktivnostima škole, projektima i natjecanjima (razrednik i predmetni nastavnici)</a:t>
            </a:r>
          </a:p>
          <a:p>
            <a:pPr lvl="1"/>
            <a:r>
              <a:rPr lang="hr-HR" dirty="0" smtClean="0"/>
              <a:t>podrška </a:t>
            </a:r>
            <a:r>
              <a:rPr lang="hr-HR" dirty="0"/>
              <a:t>roditelja, pisana odluka i suglasnost</a:t>
            </a:r>
            <a:r>
              <a:rPr lang="hr-HR" dirty="0" smtClean="0"/>
              <a:t>.</a:t>
            </a:r>
          </a:p>
          <a:p>
            <a:r>
              <a:rPr lang="hr-HR" dirty="0"/>
              <a:t>Odabrat će se i po dva učenika iz svake škole koji će biti na rezervnoj listi za svaki sektor a koji će zajedno s </a:t>
            </a:r>
            <a:r>
              <a:rPr lang="hr-HR" dirty="0" err="1" smtClean="0"/>
              <a:t>prvoodabranima</a:t>
            </a:r>
            <a:r>
              <a:rPr lang="hr-HR" dirty="0" smtClean="0"/>
              <a:t> </a:t>
            </a:r>
            <a:r>
              <a:rPr lang="hr-HR" dirty="0"/>
              <a:t>pohađati sve pripreme te  će sudjelovati na mobilnosti samo u slučaju spriječenosti </a:t>
            </a:r>
            <a:r>
              <a:rPr lang="hr-HR" dirty="0" err="1"/>
              <a:t>prvoodabranih</a:t>
            </a:r>
            <a:r>
              <a:rPr lang="hr-HR" dirty="0"/>
              <a:t> iz svoje škole.</a:t>
            </a:r>
          </a:p>
        </p:txBody>
      </p:sp>
    </p:spTree>
    <p:extLst>
      <p:ext uri="{BB962C8B-B14F-4D97-AF65-F5344CB8AC3E}">
        <p14:creationId xmlns:p14="http://schemas.microsoft.com/office/powerpoint/2010/main" val="3561128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Tim za odabir sudionika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ravnatelj, </a:t>
            </a:r>
            <a:r>
              <a:rPr lang="hr-HR" dirty="0" smtClean="0"/>
              <a:t>ravnateljica</a:t>
            </a:r>
          </a:p>
          <a:p>
            <a:r>
              <a:rPr lang="hr-HR" dirty="0"/>
              <a:t>s</a:t>
            </a:r>
            <a:r>
              <a:rPr lang="hr-HR" dirty="0" smtClean="0"/>
              <a:t>tručni suradnik, pedagog, psiholog</a:t>
            </a:r>
            <a:endParaRPr lang="hr-HR" dirty="0" smtClean="0"/>
          </a:p>
          <a:p>
            <a:r>
              <a:rPr lang="hr-HR" dirty="0" smtClean="0"/>
              <a:t>koordinator, </a:t>
            </a:r>
            <a:r>
              <a:rPr lang="hr-HR" dirty="0" smtClean="0"/>
              <a:t>koordinatorica projekta</a:t>
            </a:r>
          </a:p>
          <a:p>
            <a:r>
              <a:rPr lang="hr-HR" dirty="0" smtClean="0"/>
              <a:t>nastavnik</a:t>
            </a:r>
            <a:r>
              <a:rPr lang="hr-HR" dirty="0" smtClean="0"/>
              <a:t>, </a:t>
            </a:r>
            <a:r>
              <a:rPr lang="hr-HR" dirty="0" smtClean="0"/>
              <a:t>nastavnica struke (hotelijersko-turistički tehničar)</a:t>
            </a:r>
          </a:p>
          <a:p>
            <a:r>
              <a:rPr lang="hr-HR" dirty="0" smtClean="0"/>
              <a:t>nastavnica</a:t>
            </a:r>
            <a:r>
              <a:rPr lang="hr-HR" dirty="0" smtClean="0"/>
              <a:t>, </a:t>
            </a:r>
            <a:r>
              <a:rPr lang="hr-HR" dirty="0"/>
              <a:t>nastavnik struke (hotelijersko-turistički tehničar</a:t>
            </a:r>
            <a:r>
              <a:rPr lang="hr-HR" dirty="0" smtClean="0"/>
              <a:t>)</a:t>
            </a:r>
          </a:p>
          <a:p>
            <a:r>
              <a:rPr lang="hr-HR" dirty="0" smtClean="0"/>
              <a:t>nastavnica, </a:t>
            </a:r>
            <a:r>
              <a:rPr lang="hr-HR" dirty="0"/>
              <a:t>nastavnik struke </a:t>
            </a:r>
            <a:r>
              <a:rPr lang="hr-HR" dirty="0" smtClean="0"/>
              <a:t>(tehničar za računalstvo)</a:t>
            </a:r>
          </a:p>
          <a:p>
            <a:r>
              <a:rPr lang="hr-HR" dirty="0" smtClean="0"/>
              <a:t>nastavnik, </a:t>
            </a:r>
            <a:r>
              <a:rPr lang="hr-HR" dirty="0" smtClean="0"/>
              <a:t>nastavnica </a:t>
            </a:r>
            <a:r>
              <a:rPr lang="hr-HR" dirty="0"/>
              <a:t>struke (tehničar za računalstvo)</a:t>
            </a:r>
            <a:endParaRPr lang="en-GB" dirty="0"/>
          </a:p>
          <a:p>
            <a:r>
              <a:rPr lang="hr-HR" dirty="0" smtClean="0"/>
              <a:t>nastavnica, </a:t>
            </a:r>
            <a:r>
              <a:rPr lang="hr-HR" dirty="0"/>
              <a:t>nastavnik struke (tehničar za računalstvo</a:t>
            </a:r>
            <a:r>
              <a:rPr lang="hr-HR" dirty="0" smtClean="0"/>
              <a:t>)</a:t>
            </a:r>
          </a:p>
          <a:p>
            <a:r>
              <a:rPr lang="hr-HR" dirty="0"/>
              <a:t>p</a:t>
            </a:r>
            <a:r>
              <a:rPr lang="hr-HR" dirty="0" smtClean="0"/>
              <a:t>redmetni </a:t>
            </a:r>
            <a:r>
              <a:rPr lang="hr-HR" dirty="0" smtClean="0"/>
              <a:t>nastavnik, </a:t>
            </a:r>
            <a:r>
              <a:rPr lang="hr-HR" dirty="0" smtClean="0"/>
              <a:t>predmetna nastavnica engleskoga </a:t>
            </a:r>
            <a:r>
              <a:rPr lang="hr-HR" dirty="0" smtClean="0"/>
              <a:t>jezika</a:t>
            </a:r>
          </a:p>
          <a:p>
            <a:r>
              <a:rPr lang="hr-HR" dirty="0" smtClean="0"/>
              <a:t>razrednici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5579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Priprema sudionika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Stručne pripreme</a:t>
            </a:r>
          </a:p>
          <a:p>
            <a:r>
              <a:rPr lang="hr-HR" dirty="0" smtClean="0"/>
              <a:t>Pedagoške pripreme</a:t>
            </a:r>
          </a:p>
          <a:p>
            <a:r>
              <a:rPr lang="hr-HR" dirty="0" smtClean="0"/>
              <a:t>Kulturološke pripreme</a:t>
            </a:r>
          </a:p>
          <a:p>
            <a:r>
              <a:rPr lang="hr-HR" dirty="0" smtClean="0"/>
              <a:t>Jezične pripreme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6799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Obveze učenika</a:t>
            </a:r>
            <a:endParaRPr lang="de-DE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sudjeluju u pripremama</a:t>
            </a:r>
          </a:p>
          <a:p>
            <a:r>
              <a:rPr lang="hr-HR" dirty="0" smtClean="0"/>
              <a:t>redovito pohađanje programa</a:t>
            </a:r>
          </a:p>
          <a:p>
            <a:r>
              <a:rPr lang="hr-HR" dirty="0" smtClean="0"/>
              <a:t>slijede </a:t>
            </a:r>
            <a:r>
              <a:rPr lang="hr-HR" dirty="0"/>
              <a:t>program i upute </a:t>
            </a:r>
            <a:r>
              <a:rPr lang="hr-HR" dirty="0" smtClean="0"/>
              <a:t>odgovornih </a:t>
            </a:r>
            <a:r>
              <a:rPr lang="hr-HR" dirty="0"/>
              <a:t>(djelatnika domaćina, trenera, pratitelja)</a:t>
            </a:r>
          </a:p>
          <a:p>
            <a:r>
              <a:rPr lang="hr-HR" dirty="0"/>
              <a:t>čine sve moguće </a:t>
            </a:r>
            <a:r>
              <a:rPr lang="hr-HR"/>
              <a:t>napore </a:t>
            </a:r>
            <a:r>
              <a:rPr lang="hr-HR" smtClean="0"/>
              <a:t>k </a:t>
            </a:r>
            <a:r>
              <a:rPr lang="hr-HR" dirty="0"/>
              <a:t>postizanju ciljeva programa i njegove kvalitete</a:t>
            </a:r>
          </a:p>
          <a:p>
            <a:r>
              <a:rPr lang="hr-HR" dirty="0"/>
              <a:t>svakodnevno vode dnevnik stručne prakse, stručnih posjeta te razmjene iskustava  </a:t>
            </a:r>
          </a:p>
          <a:p>
            <a:r>
              <a:rPr lang="hr-HR" dirty="0" smtClean="0"/>
              <a:t>sudjeluju </a:t>
            </a:r>
            <a:r>
              <a:rPr lang="hr-HR" dirty="0"/>
              <a:t>pri diseminaciji rezultata i evaluacijama</a:t>
            </a:r>
          </a:p>
        </p:txBody>
      </p:sp>
    </p:spTree>
    <p:extLst>
      <p:ext uri="{BB962C8B-B14F-4D97-AF65-F5344CB8AC3E}">
        <p14:creationId xmlns:p14="http://schemas.microsoft.com/office/powerpoint/2010/main" val="3789046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Erasmus</a:t>
            </a:r>
            <a:r>
              <a:rPr lang="hr-HR" dirty="0" smtClean="0"/>
              <a:t>+</a:t>
            </a:r>
            <a:endParaRPr lang="de-DE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err="1"/>
              <a:t>Erasmus</a:t>
            </a:r>
            <a:r>
              <a:rPr lang="hr-HR" dirty="0"/>
              <a:t>+ najveći je program Europske unije za obrazovanje, osposobljavanje, mlade i sport te obuhvaća razdoblje od 2014. do 2020. godine. </a:t>
            </a:r>
            <a:endParaRPr lang="hr-HR" dirty="0" smtClean="0"/>
          </a:p>
          <a:p>
            <a:r>
              <a:rPr lang="hr-HR" dirty="0" err="1" smtClean="0"/>
              <a:t>Erasmus</a:t>
            </a:r>
            <a:r>
              <a:rPr lang="hr-HR" dirty="0"/>
              <a:t>+ strukturiran je prema sljedećim aktivnostima</a:t>
            </a:r>
            <a:r>
              <a:rPr lang="hr-HR" dirty="0" smtClean="0"/>
              <a:t>:</a:t>
            </a:r>
            <a:endParaRPr lang="hr-HR" dirty="0"/>
          </a:p>
          <a:p>
            <a:pPr lvl="1"/>
            <a:r>
              <a:rPr lang="hr-HR" dirty="0"/>
              <a:t>Ključna aktivnost 1 – Mobilnost u svrhu učenja za pojedince</a:t>
            </a:r>
          </a:p>
          <a:p>
            <a:pPr lvl="1"/>
            <a:r>
              <a:rPr lang="hr-HR" dirty="0"/>
              <a:t>Ključna aktivnost 2 - </a:t>
            </a:r>
            <a:r>
              <a:rPr lang="hr-HR" dirty="0" smtClean="0"/>
              <a:t>Suradnja </a:t>
            </a:r>
            <a:r>
              <a:rPr lang="hr-HR" dirty="0"/>
              <a:t>za inovacije i razmjenu dobre prakse</a:t>
            </a:r>
          </a:p>
          <a:p>
            <a:pPr lvl="1"/>
            <a:r>
              <a:rPr lang="hr-HR" dirty="0"/>
              <a:t>Ključna aktivnost 3 - </a:t>
            </a:r>
            <a:r>
              <a:rPr lang="hr-HR" dirty="0" smtClean="0"/>
              <a:t>Podrška </a:t>
            </a:r>
            <a:r>
              <a:rPr lang="hr-HR" dirty="0"/>
              <a:t>reformi politika</a:t>
            </a:r>
          </a:p>
          <a:p>
            <a:pPr lvl="1"/>
            <a:r>
              <a:rPr lang="hr-HR" dirty="0"/>
              <a:t>Program Jean </a:t>
            </a:r>
            <a:r>
              <a:rPr lang="hr-HR" dirty="0" err="1"/>
              <a:t>Monnet</a:t>
            </a:r>
            <a:endParaRPr lang="hr-HR" dirty="0"/>
          </a:p>
          <a:p>
            <a:pPr lvl="1"/>
            <a:r>
              <a:rPr lang="hr-HR" dirty="0"/>
              <a:t>Sport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50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EU-HOT-EL</a:t>
            </a:r>
            <a:endParaRPr lang="de-DE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/>
              <a:t>Stjecanje praktičnih vještina hotelijera i elektrotehničara u zemljama </a:t>
            </a:r>
            <a:r>
              <a:rPr lang="hr-HR" b="1" dirty="0" smtClean="0"/>
              <a:t>EU</a:t>
            </a:r>
          </a:p>
          <a:p>
            <a:r>
              <a:rPr lang="hr-HR" dirty="0" smtClean="0"/>
              <a:t>Ključna </a:t>
            </a:r>
            <a:r>
              <a:rPr lang="hr-HR" dirty="0"/>
              <a:t>aktivnost </a:t>
            </a:r>
            <a:r>
              <a:rPr lang="hr-HR" dirty="0" smtClean="0"/>
              <a:t>1</a:t>
            </a:r>
            <a:r>
              <a:rPr lang="hr-HR" dirty="0"/>
              <a:t> - Mobilnost u svrhu učenja za pojedince, učenici, pripravnici i vježbenici u programima strukovnog obrazovanja imaju priliku za obavljanje prakse u inozemstvu, uključujući</a:t>
            </a:r>
            <a:r>
              <a:rPr lang="hr-HR" dirty="0" smtClean="0"/>
              <a:t>: </a:t>
            </a:r>
            <a:endParaRPr lang="hr-HR" dirty="0"/>
          </a:p>
          <a:p>
            <a:pPr lvl="1"/>
            <a:r>
              <a:rPr lang="hr-HR" dirty="0"/>
              <a:t>poduzeća ili neka druga radna mjesta (npr. u javnoj ili nevladinoj organizaciji)</a:t>
            </a:r>
          </a:p>
          <a:p>
            <a:pPr lvl="1"/>
            <a:r>
              <a:rPr lang="hr-HR" dirty="0"/>
              <a:t>strukovne škole s razdobljima učenja temeljenog na radu u nekom poduzeću.</a:t>
            </a:r>
          </a:p>
          <a:p>
            <a:r>
              <a:rPr lang="hr-HR" dirty="0" smtClean="0"/>
              <a:t>Broj projekta</a:t>
            </a:r>
            <a:r>
              <a:rPr lang="hr-HR" dirty="0"/>
              <a:t>: </a:t>
            </a:r>
            <a:r>
              <a:rPr lang="en-GB" dirty="0" smtClean="0"/>
              <a:t>2018-1-HR01-KA102-047124</a:t>
            </a:r>
            <a:endParaRPr lang="hr-HR" dirty="0" smtClean="0"/>
          </a:p>
          <a:p>
            <a:r>
              <a:rPr lang="hr-HR" dirty="0" smtClean="0"/>
              <a:t>Trajanje projekta: 01. rujna 2018. – 31. kolovoza 2019.</a:t>
            </a:r>
          </a:p>
          <a:p>
            <a:r>
              <a:rPr lang="hr-HR" dirty="0" smtClean="0"/>
              <a:t>Vrijednost projekta: </a:t>
            </a:r>
            <a:r>
              <a:rPr lang="en-GB" dirty="0"/>
              <a:t>69.660,00</a:t>
            </a:r>
            <a:r>
              <a:rPr lang="hr-HR" dirty="0" smtClean="0"/>
              <a:t> €</a:t>
            </a:r>
          </a:p>
        </p:txBody>
      </p:sp>
    </p:spTree>
    <p:extLst>
      <p:ext uri="{BB962C8B-B14F-4D97-AF65-F5344CB8AC3E}">
        <p14:creationId xmlns:p14="http://schemas.microsoft.com/office/powerpoint/2010/main" val="482069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Konzorcij</a:t>
            </a:r>
            <a:endParaRPr lang="de-DE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Srednja škola fra Andrije Kačića Miošića, Ploče – škola prijavitelj</a:t>
            </a:r>
          </a:p>
          <a:p>
            <a:r>
              <a:rPr lang="hr-HR" dirty="0" smtClean="0"/>
              <a:t>Strukovna škola Gospić</a:t>
            </a:r>
          </a:p>
          <a:p>
            <a:r>
              <a:rPr lang="hr-HR" dirty="0" smtClean="0"/>
              <a:t>Srednja škola Petra Šegedina, Korčula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66451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Glavni problemi škola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/>
              <a:t>Dislociranost</a:t>
            </a:r>
            <a:r>
              <a:rPr lang="en-GB" dirty="0"/>
              <a:t> </a:t>
            </a:r>
            <a:r>
              <a:rPr lang="en-GB" dirty="0" err="1"/>
              <a:t>ili</a:t>
            </a:r>
            <a:r>
              <a:rPr lang="en-GB" dirty="0"/>
              <a:t> </a:t>
            </a:r>
            <a:r>
              <a:rPr lang="en-GB" dirty="0" err="1"/>
              <a:t>čak</a:t>
            </a:r>
            <a:r>
              <a:rPr lang="en-GB" dirty="0"/>
              <a:t> </a:t>
            </a:r>
            <a:r>
              <a:rPr lang="en-GB" dirty="0" err="1"/>
              <a:t>nepostojanje</a:t>
            </a:r>
            <a:r>
              <a:rPr lang="en-GB" dirty="0"/>
              <a:t> </a:t>
            </a:r>
            <a:r>
              <a:rPr lang="en-GB" dirty="0" err="1"/>
              <a:t>adekvatnih</a:t>
            </a:r>
            <a:r>
              <a:rPr lang="en-GB" dirty="0"/>
              <a:t> </a:t>
            </a:r>
            <a:r>
              <a:rPr lang="en-GB" dirty="0" err="1"/>
              <a:t>subjekata</a:t>
            </a:r>
            <a:r>
              <a:rPr lang="en-GB" dirty="0"/>
              <a:t> </a:t>
            </a:r>
            <a:r>
              <a:rPr lang="en-GB" dirty="0" err="1"/>
              <a:t>stručne</a:t>
            </a:r>
            <a:r>
              <a:rPr lang="en-GB" dirty="0"/>
              <a:t> </a:t>
            </a:r>
            <a:r>
              <a:rPr lang="en-GB" dirty="0" err="1"/>
              <a:t>prakse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izvršavanje</a:t>
            </a:r>
            <a:r>
              <a:rPr lang="en-GB" dirty="0"/>
              <a:t> </a:t>
            </a:r>
            <a:r>
              <a:rPr lang="en-GB" dirty="0" err="1"/>
              <a:t>iste</a:t>
            </a:r>
            <a:r>
              <a:rPr lang="en-GB" dirty="0"/>
              <a:t> </a:t>
            </a:r>
            <a:r>
              <a:rPr lang="en-GB" dirty="0" err="1"/>
              <a:t>kod</a:t>
            </a:r>
            <a:r>
              <a:rPr lang="en-GB" dirty="0"/>
              <a:t> </a:t>
            </a:r>
            <a:r>
              <a:rPr lang="en-GB" dirty="0" err="1"/>
              <a:t>lokalnih</a:t>
            </a:r>
            <a:r>
              <a:rPr lang="en-GB" dirty="0"/>
              <a:t> </a:t>
            </a:r>
            <a:r>
              <a:rPr lang="en-GB" dirty="0" err="1"/>
              <a:t>gospodarstvenika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privatnih</a:t>
            </a:r>
            <a:r>
              <a:rPr lang="en-GB" dirty="0"/>
              <a:t> </a:t>
            </a:r>
            <a:r>
              <a:rPr lang="en-GB" dirty="0" err="1"/>
              <a:t>objekata</a:t>
            </a:r>
            <a:r>
              <a:rPr lang="en-GB" dirty="0"/>
              <a:t> s </a:t>
            </a:r>
            <a:r>
              <a:rPr lang="en-GB" dirty="0" err="1"/>
              <a:t>kojima</a:t>
            </a:r>
            <a:r>
              <a:rPr lang="en-GB" dirty="0"/>
              <a:t> </a:t>
            </a:r>
            <a:r>
              <a:rPr lang="en-GB" dirty="0" err="1"/>
              <a:t>škole</a:t>
            </a:r>
            <a:r>
              <a:rPr lang="en-GB" dirty="0"/>
              <a:t> </a:t>
            </a:r>
            <a:r>
              <a:rPr lang="en-GB" dirty="0" err="1"/>
              <a:t>imaju</a:t>
            </a:r>
            <a:r>
              <a:rPr lang="en-GB" dirty="0"/>
              <a:t> </a:t>
            </a:r>
            <a:r>
              <a:rPr lang="en-GB" dirty="0" err="1"/>
              <a:t>sklopljene</a:t>
            </a:r>
            <a:r>
              <a:rPr lang="en-GB" dirty="0"/>
              <a:t> </a:t>
            </a:r>
            <a:r>
              <a:rPr lang="en-GB" dirty="0" err="1"/>
              <a:t>ugovore</a:t>
            </a:r>
            <a:r>
              <a:rPr lang="en-GB" dirty="0"/>
              <a:t>,  </a:t>
            </a:r>
            <a:r>
              <a:rPr lang="en-GB" dirty="0" err="1"/>
              <a:t>nemaju</a:t>
            </a:r>
            <a:r>
              <a:rPr lang="en-GB" dirty="0"/>
              <a:t> </a:t>
            </a:r>
            <a:r>
              <a:rPr lang="en-GB" dirty="0" err="1"/>
              <a:t>adekvatne</a:t>
            </a:r>
            <a:r>
              <a:rPr lang="en-GB" dirty="0"/>
              <a:t> </a:t>
            </a:r>
            <a:r>
              <a:rPr lang="en-GB" dirty="0" err="1"/>
              <a:t>materijalne</a:t>
            </a:r>
            <a:r>
              <a:rPr lang="en-GB" dirty="0"/>
              <a:t> </a:t>
            </a:r>
            <a:r>
              <a:rPr lang="en-GB" dirty="0" err="1"/>
              <a:t>uvjete</a:t>
            </a:r>
            <a:r>
              <a:rPr lang="en-GB" dirty="0"/>
              <a:t>,  ne </a:t>
            </a:r>
            <a:r>
              <a:rPr lang="en-GB" dirty="0" err="1"/>
              <a:t>primjenjuju</a:t>
            </a:r>
            <a:r>
              <a:rPr lang="en-GB" dirty="0"/>
              <a:t> </a:t>
            </a:r>
            <a:r>
              <a:rPr lang="en-GB" dirty="0" err="1"/>
              <a:t>suvremene</a:t>
            </a:r>
            <a:r>
              <a:rPr lang="en-GB" dirty="0"/>
              <a:t> </a:t>
            </a:r>
            <a:r>
              <a:rPr lang="en-GB" dirty="0" err="1"/>
              <a:t>tehnološke</a:t>
            </a:r>
            <a:r>
              <a:rPr lang="en-GB" dirty="0"/>
              <a:t> </a:t>
            </a:r>
            <a:r>
              <a:rPr lang="en-GB" dirty="0" err="1"/>
              <a:t>procese</a:t>
            </a:r>
            <a:r>
              <a:rPr lang="en-GB" dirty="0"/>
              <a:t>, </a:t>
            </a:r>
            <a:r>
              <a:rPr lang="en-GB" dirty="0" err="1"/>
              <a:t>niti</a:t>
            </a:r>
            <a:r>
              <a:rPr lang="en-GB" dirty="0"/>
              <a:t> </a:t>
            </a:r>
            <a:r>
              <a:rPr lang="en-GB" dirty="0" err="1"/>
              <a:t>posjeduju</a:t>
            </a:r>
            <a:r>
              <a:rPr lang="en-GB" dirty="0"/>
              <a:t> </a:t>
            </a:r>
            <a:r>
              <a:rPr lang="en-GB" dirty="0" err="1"/>
              <a:t>potrebne</a:t>
            </a:r>
            <a:r>
              <a:rPr lang="en-GB" dirty="0"/>
              <a:t> </a:t>
            </a:r>
            <a:r>
              <a:rPr lang="en-GB" dirty="0" err="1"/>
              <a:t>pedagoške</a:t>
            </a:r>
            <a:r>
              <a:rPr lang="en-GB" dirty="0"/>
              <a:t> </a:t>
            </a:r>
            <a:r>
              <a:rPr lang="en-GB" dirty="0" err="1"/>
              <a:t>kompetencije</a:t>
            </a:r>
            <a:r>
              <a:rPr lang="en-GB" dirty="0"/>
              <a:t> </a:t>
            </a:r>
            <a:r>
              <a:rPr lang="en-GB" dirty="0" err="1"/>
              <a:t>kojima</a:t>
            </a:r>
            <a:r>
              <a:rPr lang="en-GB" dirty="0"/>
              <a:t> bi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učenike</a:t>
            </a:r>
            <a:r>
              <a:rPr lang="en-GB" dirty="0"/>
              <a:t> </a:t>
            </a:r>
            <a:r>
              <a:rPr lang="en-GB" dirty="0" err="1"/>
              <a:t>prenijeli</a:t>
            </a:r>
            <a:r>
              <a:rPr lang="en-GB" dirty="0"/>
              <a:t> </a:t>
            </a:r>
            <a:r>
              <a:rPr lang="en-GB" dirty="0" err="1"/>
              <a:t>vještine</a:t>
            </a:r>
            <a:r>
              <a:rPr lang="en-GB" dirty="0"/>
              <a:t> </a:t>
            </a:r>
            <a:r>
              <a:rPr lang="en-GB" dirty="0" err="1"/>
              <a:t>adekvatne</a:t>
            </a:r>
            <a:r>
              <a:rPr lang="en-GB" dirty="0"/>
              <a:t> </a:t>
            </a:r>
            <a:r>
              <a:rPr lang="en-GB" dirty="0" err="1"/>
              <a:t>stručnoj</a:t>
            </a:r>
            <a:r>
              <a:rPr lang="en-GB" dirty="0"/>
              <a:t> </a:t>
            </a:r>
            <a:r>
              <a:rPr lang="en-GB" dirty="0" err="1"/>
              <a:t>praksi</a:t>
            </a:r>
            <a:r>
              <a:rPr lang="en-GB" dirty="0"/>
              <a:t> </a:t>
            </a:r>
            <a:r>
              <a:rPr lang="en-GB" dirty="0" err="1"/>
              <a:t>koja</a:t>
            </a:r>
            <a:r>
              <a:rPr lang="en-GB" dirty="0"/>
              <a:t> </a:t>
            </a:r>
            <a:r>
              <a:rPr lang="en-GB" dirty="0" err="1"/>
              <a:t>će</a:t>
            </a:r>
            <a:r>
              <a:rPr lang="en-GB" dirty="0"/>
              <a:t> </a:t>
            </a:r>
            <a:r>
              <a:rPr lang="en-GB" dirty="0" err="1"/>
              <a:t>ići</a:t>
            </a:r>
            <a:r>
              <a:rPr lang="en-GB" dirty="0"/>
              <a:t> u </a:t>
            </a:r>
            <a:r>
              <a:rPr lang="en-GB" dirty="0" err="1"/>
              <a:t>korak</a:t>
            </a:r>
            <a:r>
              <a:rPr lang="en-GB" dirty="0"/>
              <a:t> s </a:t>
            </a:r>
            <a:r>
              <a:rPr lang="en-GB" dirty="0" err="1"/>
              <a:t>potrebama</a:t>
            </a:r>
            <a:r>
              <a:rPr lang="en-GB" dirty="0"/>
              <a:t> </a:t>
            </a:r>
            <a:r>
              <a:rPr lang="en-GB" dirty="0" err="1"/>
              <a:t>tržišta</a:t>
            </a:r>
            <a:r>
              <a:rPr lang="en-GB" dirty="0"/>
              <a:t> </a:t>
            </a:r>
            <a:r>
              <a:rPr lang="en-GB" dirty="0" err="1"/>
              <a:t>rada</a:t>
            </a:r>
            <a:r>
              <a:rPr lang="en-GB" dirty="0"/>
              <a:t>.</a:t>
            </a:r>
          </a:p>
          <a:p>
            <a:r>
              <a:rPr lang="en-GB" dirty="0" err="1" smtClean="0"/>
              <a:t>Stručna</a:t>
            </a:r>
            <a:r>
              <a:rPr lang="en-GB" dirty="0" smtClean="0"/>
              <a:t> </a:t>
            </a:r>
            <a:r>
              <a:rPr lang="en-GB" dirty="0" err="1"/>
              <a:t>praksa</a:t>
            </a:r>
            <a:r>
              <a:rPr lang="en-GB" dirty="0"/>
              <a:t> u </a:t>
            </a:r>
            <a:r>
              <a:rPr lang="en-GB" dirty="0" err="1"/>
              <a:t>stvarnosti</a:t>
            </a:r>
            <a:r>
              <a:rPr lang="en-GB" dirty="0"/>
              <a:t> ne </a:t>
            </a:r>
            <a:r>
              <a:rPr lang="en-GB" dirty="0" err="1"/>
              <a:t>stvara</a:t>
            </a:r>
            <a:r>
              <a:rPr lang="en-GB" dirty="0"/>
              <a:t> u </a:t>
            </a:r>
            <a:r>
              <a:rPr lang="en-GB" dirty="0" err="1"/>
              <a:t>dovoljnoj</a:t>
            </a:r>
            <a:r>
              <a:rPr lang="en-GB" dirty="0"/>
              <a:t> </a:t>
            </a:r>
            <a:r>
              <a:rPr lang="en-GB" dirty="0" err="1"/>
              <a:t>mjeri</a:t>
            </a:r>
            <a:r>
              <a:rPr lang="en-GB" dirty="0"/>
              <a:t> </a:t>
            </a:r>
            <a:r>
              <a:rPr lang="en-GB" dirty="0" err="1"/>
              <a:t>prednost</a:t>
            </a:r>
            <a:r>
              <a:rPr lang="en-GB" dirty="0"/>
              <a:t> u </a:t>
            </a:r>
            <a:r>
              <a:rPr lang="en-GB" dirty="0" err="1"/>
              <a:t>pronalasku</a:t>
            </a:r>
            <a:r>
              <a:rPr lang="en-GB" dirty="0"/>
              <a:t> </a:t>
            </a:r>
            <a:r>
              <a:rPr lang="en-GB" dirty="0" err="1"/>
              <a:t>budućeg</a:t>
            </a:r>
            <a:r>
              <a:rPr lang="en-GB" dirty="0"/>
              <a:t> </a:t>
            </a:r>
            <a:r>
              <a:rPr lang="en-GB" dirty="0" err="1"/>
              <a:t>zaposlenja</a:t>
            </a:r>
            <a:r>
              <a:rPr lang="en-GB" dirty="0"/>
              <a:t>, a </a:t>
            </a:r>
            <a:r>
              <a:rPr lang="en-GB" dirty="0" err="1"/>
              <a:t>znanja</a:t>
            </a:r>
            <a:r>
              <a:rPr lang="en-GB" dirty="0"/>
              <a:t>, </a:t>
            </a:r>
            <a:r>
              <a:rPr lang="en-GB" dirty="0" err="1"/>
              <a:t>vještine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kompetencije</a:t>
            </a:r>
            <a:r>
              <a:rPr lang="en-GB" dirty="0"/>
              <a:t> </a:t>
            </a:r>
            <a:r>
              <a:rPr lang="en-GB" dirty="0" err="1"/>
              <a:t>usvojene</a:t>
            </a:r>
            <a:r>
              <a:rPr lang="en-GB" dirty="0"/>
              <a:t> </a:t>
            </a:r>
            <a:r>
              <a:rPr lang="en-GB" dirty="0" err="1"/>
              <a:t>tijekom</a:t>
            </a:r>
            <a:r>
              <a:rPr lang="en-GB" dirty="0"/>
              <a:t> </a:t>
            </a:r>
            <a:r>
              <a:rPr lang="en-GB" dirty="0" err="1"/>
              <a:t>iste</a:t>
            </a:r>
            <a:r>
              <a:rPr lang="en-GB" dirty="0"/>
              <a:t> </a:t>
            </a:r>
            <a:r>
              <a:rPr lang="en-GB" dirty="0" err="1"/>
              <a:t>nemaju</a:t>
            </a:r>
            <a:r>
              <a:rPr lang="en-GB" dirty="0"/>
              <a:t> </a:t>
            </a:r>
            <a:r>
              <a:rPr lang="en-GB" dirty="0" err="1"/>
              <a:t>jači</a:t>
            </a:r>
            <a:r>
              <a:rPr lang="en-GB" dirty="0"/>
              <a:t> </a:t>
            </a:r>
            <a:r>
              <a:rPr lang="en-GB" dirty="0" err="1"/>
              <a:t>utjecaj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osnaživanje</a:t>
            </a:r>
            <a:r>
              <a:rPr lang="en-GB" dirty="0"/>
              <a:t> </a:t>
            </a:r>
            <a:r>
              <a:rPr lang="en-GB" dirty="0" err="1"/>
              <a:t>konkurentnosti</a:t>
            </a:r>
            <a:r>
              <a:rPr lang="en-GB" dirty="0"/>
              <a:t> </a:t>
            </a:r>
            <a:r>
              <a:rPr lang="en-GB" dirty="0" err="1"/>
              <a:t>učenika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tržištu</a:t>
            </a:r>
            <a:r>
              <a:rPr lang="en-GB" dirty="0"/>
              <a:t> </a:t>
            </a:r>
          </a:p>
          <a:p>
            <a:r>
              <a:rPr lang="en-GB" dirty="0" err="1"/>
              <a:t>Specifični</a:t>
            </a:r>
            <a:r>
              <a:rPr lang="en-GB" dirty="0"/>
              <a:t> </a:t>
            </a:r>
            <a:r>
              <a:rPr lang="en-GB" dirty="0" err="1"/>
              <a:t>ciljevi</a:t>
            </a:r>
            <a:r>
              <a:rPr lang="en-GB" dirty="0"/>
              <a:t> </a:t>
            </a:r>
            <a:r>
              <a:rPr lang="en-GB" dirty="0" err="1"/>
              <a:t>projekta</a:t>
            </a:r>
            <a:r>
              <a:rPr lang="en-GB" dirty="0"/>
              <a:t> </a:t>
            </a:r>
            <a:r>
              <a:rPr lang="en-GB" dirty="0" err="1"/>
              <a:t>su</a:t>
            </a:r>
            <a:r>
              <a:rPr lang="en-GB" dirty="0"/>
              <a:t> u </a:t>
            </a:r>
            <a:r>
              <a:rPr lang="en-GB" dirty="0" err="1"/>
              <a:t>skladu</a:t>
            </a:r>
            <a:r>
              <a:rPr lang="en-GB" dirty="0"/>
              <a:t> s </a:t>
            </a:r>
            <a:r>
              <a:rPr lang="en-GB" dirty="0" err="1"/>
              <a:t>europskim</a:t>
            </a:r>
            <a:r>
              <a:rPr lang="en-GB" dirty="0"/>
              <a:t> </a:t>
            </a:r>
            <a:r>
              <a:rPr lang="en-GB" dirty="0" err="1"/>
              <a:t>obrazovnim</a:t>
            </a:r>
            <a:r>
              <a:rPr lang="en-GB" dirty="0"/>
              <a:t> </a:t>
            </a:r>
            <a:r>
              <a:rPr lang="en-GB" dirty="0" err="1"/>
              <a:t>prioritetima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strategijama</a:t>
            </a:r>
            <a:r>
              <a:rPr lang="en-GB" dirty="0"/>
              <a:t> </a:t>
            </a:r>
            <a:r>
              <a:rPr lang="en-GB" dirty="0" err="1"/>
              <a:t>strukovnog</a:t>
            </a:r>
            <a:r>
              <a:rPr lang="en-GB" dirty="0"/>
              <a:t> </a:t>
            </a:r>
            <a:r>
              <a:rPr lang="en-GB" dirty="0" err="1"/>
              <a:t>obrazovanja</a:t>
            </a:r>
            <a:r>
              <a:rPr lang="en-GB" dirty="0"/>
              <a:t>,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određeni</a:t>
            </a:r>
            <a:r>
              <a:rPr lang="en-GB" dirty="0"/>
              <a:t> u </a:t>
            </a:r>
            <a:r>
              <a:rPr lang="en-GB" dirty="0" err="1"/>
              <a:t>odnosu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potrebe</a:t>
            </a:r>
            <a:r>
              <a:rPr lang="en-GB" dirty="0"/>
              <a:t> </a:t>
            </a:r>
            <a:r>
              <a:rPr lang="en-GB" dirty="0" err="1"/>
              <a:t>sudionika</a:t>
            </a:r>
            <a:r>
              <a:rPr lang="en-GB" dirty="0"/>
              <a:t>. To </a:t>
            </a:r>
            <a:r>
              <a:rPr lang="en-GB" dirty="0" err="1"/>
              <a:t>su</a:t>
            </a:r>
            <a:r>
              <a:rPr lang="en-GB" dirty="0"/>
              <a:t>:  </a:t>
            </a:r>
            <a:r>
              <a:rPr lang="en-GB" dirty="0" err="1"/>
              <a:t>upoznavanje</a:t>
            </a:r>
            <a:r>
              <a:rPr lang="en-GB" dirty="0"/>
              <a:t> s </a:t>
            </a:r>
            <a:r>
              <a:rPr lang="en-GB" dirty="0" err="1"/>
              <a:t>novom</a:t>
            </a:r>
            <a:r>
              <a:rPr lang="en-GB" dirty="0"/>
              <a:t> </a:t>
            </a:r>
            <a:r>
              <a:rPr lang="en-GB" dirty="0" err="1"/>
              <a:t>opremom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tehnologijama</a:t>
            </a:r>
            <a:r>
              <a:rPr lang="en-GB" dirty="0"/>
              <a:t> u </a:t>
            </a:r>
            <a:r>
              <a:rPr lang="en-GB" dirty="0" err="1"/>
              <a:t>struci</a:t>
            </a:r>
            <a:r>
              <a:rPr lang="en-GB" dirty="0"/>
              <a:t>, </a:t>
            </a:r>
            <a:r>
              <a:rPr lang="en-GB" dirty="0" err="1"/>
              <a:t>upoznavanje</a:t>
            </a:r>
            <a:r>
              <a:rPr lang="en-GB" dirty="0"/>
              <a:t> s </a:t>
            </a:r>
            <a:r>
              <a:rPr lang="en-GB" dirty="0" err="1"/>
              <a:t>drugačijom</a:t>
            </a:r>
            <a:r>
              <a:rPr lang="en-GB" dirty="0"/>
              <a:t> </a:t>
            </a:r>
            <a:r>
              <a:rPr lang="en-GB" dirty="0" err="1"/>
              <a:t>organizacijom</a:t>
            </a:r>
            <a:r>
              <a:rPr lang="en-GB" dirty="0"/>
              <a:t> </a:t>
            </a:r>
            <a:r>
              <a:rPr lang="en-GB" dirty="0" err="1"/>
              <a:t>rada</a:t>
            </a:r>
            <a:r>
              <a:rPr lang="en-GB" dirty="0"/>
              <a:t>, </a:t>
            </a:r>
            <a:r>
              <a:rPr lang="en-GB" dirty="0" err="1"/>
              <a:t>kroz</a:t>
            </a:r>
            <a:r>
              <a:rPr lang="en-GB" dirty="0"/>
              <a:t> </a:t>
            </a:r>
            <a:r>
              <a:rPr lang="en-GB" dirty="0" err="1"/>
              <a:t>obavljanje</a:t>
            </a:r>
            <a:r>
              <a:rPr lang="en-GB" dirty="0"/>
              <a:t> </a:t>
            </a:r>
            <a:r>
              <a:rPr lang="en-GB" dirty="0" err="1"/>
              <a:t>stručne</a:t>
            </a:r>
            <a:r>
              <a:rPr lang="en-GB" dirty="0"/>
              <a:t> </a:t>
            </a:r>
            <a:r>
              <a:rPr lang="en-GB" dirty="0" err="1"/>
              <a:t>prakse</a:t>
            </a:r>
            <a:r>
              <a:rPr lang="en-GB" dirty="0"/>
              <a:t> u </a:t>
            </a:r>
            <a:r>
              <a:rPr lang="en-GB" dirty="0" err="1"/>
              <a:t>tvrtkama</a:t>
            </a:r>
            <a:r>
              <a:rPr lang="en-GB" dirty="0"/>
              <a:t>/</a:t>
            </a:r>
            <a:r>
              <a:rPr lang="en-GB" dirty="0" err="1"/>
              <a:t>radionicama</a:t>
            </a:r>
            <a:r>
              <a:rPr lang="en-GB" dirty="0"/>
              <a:t>, </a:t>
            </a:r>
            <a:r>
              <a:rPr lang="en-GB" dirty="0" err="1"/>
              <a:t>upoznavanje</a:t>
            </a:r>
            <a:r>
              <a:rPr lang="en-GB" dirty="0"/>
              <a:t> s </a:t>
            </a:r>
            <a:r>
              <a:rPr lang="en-GB" dirty="0" err="1"/>
              <a:t>kulturnim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pov</a:t>
            </a:r>
            <a:r>
              <a:rPr lang="en-GB" dirty="0"/>
              <a:t>. </a:t>
            </a:r>
            <a:r>
              <a:rPr lang="en-GB" dirty="0" err="1"/>
              <a:t>nasljeđem</a:t>
            </a:r>
            <a:r>
              <a:rPr lang="en-GB" dirty="0"/>
              <a:t> </a:t>
            </a:r>
            <a:r>
              <a:rPr lang="en-GB" dirty="0" err="1"/>
              <a:t>zemlje-domaćina</a:t>
            </a:r>
            <a:r>
              <a:rPr lang="en-GB" dirty="0"/>
              <a:t>, </a:t>
            </a:r>
            <a:r>
              <a:rPr lang="en-GB" dirty="0" err="1"/>
              <a:t>unaprjeđenje</a:t>
            </a:r>
            <a:r>
              <a:rPr lang="en-GB" dirty="0"/>
              <a:t> </a:t>
            </a:r>
            <a:r>
              <a:rPr lang="en-GB" dirty="0" err="1"/>
              <a:t>socijalnih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komunikacijskih</a:t>
            </a:r>
            <a:r>
              <a:rPr lang="en-GB" dirty="0"/>
              <a:t> </a:t>
            </a:r>
            <a:r>
              <a:rPr lang="en-GB" dirty="0" err="1"/>
              <a:t>vještina</a:t>
            </a:r>
            <a:r>
              <a:rPr lang="en-GB" dirty="0"/>
              <a:t>, </a:t>
            </a:r>
            <a:r>
              <a:rPr lang="en-GB" dirty="0" err="1"/>
              <a:t>poticanje</a:t>
            </a:r>
            <a:r>
              <a:rPr lang="en-GB" dirty="0"/>
              <a:t> </a:t>
            </a:r>
            <a:r>
              <a:rPr lang="en-GB" dirty="0" err="1"/>
              <a:t>razvoja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usavršavanje</a:t>
            </a:r>
            <a:r>
              <a:rPr lang="en-GB" dirty="0"/>
              <a:t> </a:t>
            </a:r>
            <a:r>
              <a:rPr lang="en-GB" dirty="0" err="1"/>
              <a:t>transverzalnih</a:t>
            </a:r>
            <a:r>
              <a:rPr lang="en-GB" dirty="0"/>
              <a:t> </a:t>
            </a:r>
            <a:r>
              <a:rPr lang="en-GB" dirty="0" err="1"/>
              <a:t>vještina</a:t>
            </a:r>
            <a:r>
              <a:rPr lang="en-GB" dirty="0"/>
              <a:t>: </a:t>
            </a:r>
            <a:r>
              <a:rPr lang="en-GB" dirty="0" err="1"/>
              <a:t>kritičkog</a:t>
            </a:r>
            <a:r>
              <a:rPr lang="en-GB" dirty="0"/>
              <a:t> </a:t>
            </a:r>
            <a:r>
              <a:rPr lang="en-GB" dirty="0" err="1"/>
              <a:t>promišljanja</a:t>
            </a:r>
            <a:r>
              <a:rPr lang="en-GB" dirty="0"/>
              <a:t>, </a:t>
            </a:r>
            <a:r>
              <a:rPr lang="en-GB" dirty="0" err="1"/>
              <a:t>preuzimanja</a:t>
            </a:r>
            <a:r>
              <a:rPr lang="en-GB" dirty="0"/>
              <a:t> </a:t>
            </a:r>
            <a:r>
              <a:rPr lang="en-GB" dirty="0" err="1"/>
              <a:t>inicijative</a:t>
            </a:r>
            <a:r>
              <a:rPr lang="en-GB" dirty="0"/>
              <a:t>, </a:t>
            </a:r>
            <a:r>
              <a:rPr lang="en-GB" dirty="0" err="1"/>
              <a:t>rješavanja</a:t>
            </a:r>
            <a:r>
              <a:rPr lang="en-GB" dirty="0"/>
              <a:t> </a:t>
            </a:r>
            <a:r>
              <a:rPr lang="en-GB" dirty="0" err="1"/>
              <a:t>problema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sudjelovanja</a:t>
            </a:r>
            <a:r>
              <a:rPr lang="en-GB" dirty="0"/>
              <a:t> u </a:t>
            </a:r>
            <a:r>
              <a:rPr lang="en-GB" dirty="0" err="1"/>
              <a:t>timskom</a:t>
            </a:r>
            <a:r>
              <a:rPr lang="en-GB" dirty="0"/>
              <a:t> </a:t>
            </a:r>
            <a:r>
              <a:rPr lang="en-GB" dirty="0" err="1"/>
              <a:t>radu</a:t>
            </a:r>
            <a:r>
              <a:rPr lang="en-GB" dirty="0"/>
              <a:t>,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popularizacija</a:t>
            </a:r>
            <a:r>
              <a:rPr lang="en-GB" dirty="0"/>
              <a:t> </a:t>
            </a:r>
            <a:r>
              <a:rPr lang="en-GB" dirty="0" err="1"/>
              <a:t>tehničkih</a:t>
            </a:r>
            <a:r>
              <a:rPr lang="en-GB" dirty="0"/>
              <a:t> </a:t>
            </a:r>
            <a:r>
              <a:rPr lang="en-GB" dirty="0" err="1"/>
              <a:t>zanimanja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74843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Inozemni partneri</a:t>
            </a:r>
            <a:endParaRPr lang="de-DE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EUROMIND PROJECTS, Španjolska</a:t>
            </a:r>
          </a:p>
          <a:p>
            <a:pPr lvl="1"/>
            <a:r>
              <a:rPr lang="hr-HR" dirty="0" smtClean="0">
                <a:hlinkClick r:id="rId2"/>
              </a:rPr>
              <a:t>www.euromind.es</a:t>
            </a:r>
            <a:endParaRPr lang="hr-HR" dirty="0" smtClean="0"/>
          </a:p>
          <a:p>
            <a:pPr lvl="1"/>
            <a:r>
              <a:rPr lang="hr-HR" dirty="0" smtClean="0"/>
              <a:t>MILLENIUM </a:t>
            </a:r>
            <a:r>
              <a:rPr lang="hr-HR" dirty="0"/>
              <a:t>PMS (sustav za upravljanje objektima također poznat kao PMS je sveobuhvatan softverski program koji se koristi za ostvarivanje ciljeva kao što su koordinacija operativne funkcije ispred ureda, prodaje, planiranja, </a:t>
            </a:r>
            <a:r>
              <a:rPr lang="hr-HR" dirty="0" err="1"/>
              <a:t>custom</a:t>
            </a:r>
            <a:r>
              <a:rPr lang="hr-HR" dirty="0"/>
              <a:t> </a:t>
            </a:r>
            <a:r>
              <a:rPr lang="hr-HR" dirty="0" err="1"/>
              <a:t>made</a:t>
            </a:r>
            <a:r>
              <a:rPr lang="hr-HR" dirty="0"/>
              <a:t> rezervacija,  i sl.). </a:t>
            </a:r>
            <a:endParaRPr lang="hr-HR" dirty="0" smtClean="0"/>
          </a:p>
          <a:p>
            <a:r>
              <a:rPr lang="hr-HR" dirty="0" smtClean="0"/>
              <a:t>SMC INDUSTRIJSKA AVTOMATIKA d.o.o., Slovenija</a:t>
            </a:r>
          </a:p>
          <a:p>
            <a:pPr lvl="1"/>
            <a:r>
              <a:rPr lang="hr-HR" dirty="0" smtClean="0">
                <a:hlinkClick r:id="rId3"/>
              </a:rPr>
              <a:t>www.smc.si</a:t>
            </a:r>
            <a:r>
              <a:rPr lang="hr-HR" dirty="0" smtClean="0"/>
              <a:t> </a:t>
            </a:r>
          </a:p>
          <a:p>
            <a:pPr lvl="1"/>
            <a:r>
              <a:rPr lang="de-DE" dirty="0"/>
              <a:t>PLC - SCADA - ROBOTIKA - </a:t>
            </a:r>
            <a:r>
              <a:rPr lang="de-DE" dirty="0" err="1"/>
              <a:t>primjena</a:t>
            </a:r>
            <a:r>
              <a:rPr lang="de-DE" dirty="0"/>
              <a:t> </a:t>
            </a:r>
            <a:r>
              <a:rPr lang="de-DE" dirty="0" err="1"/>
              <a:t>elektrotehnike</a:t>
            </a:r>
            <a:r>
              <a:rPr lang="de-DE" dirty="0"/>
              <a:t> i </a:t>
            </a:r>
            <a:r>
              <a:rPr lang="de-DE" dirty="0" err="1"/>
              <a:t>računalstva</a:t>
            </a:r>
            <a:r>
              <a:rPr lang="de-DE" dirty="0"/>
              <a:t> u </a:t>
            </a:r>
            <a:r>
              <a:rPr lang="de-DE" dirty="0" err="1"/>
              <a:t>elektropneumatici</a:t>
            </a:r>
            <a:r>
              <a:rPr lang="de-DE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38977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Ishodi projekta</a:t>
            </a:r>
            <a:endParaRPr lang="de-DE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Unaprijediti stručna znanja i kompetencije </a:t>
            </a:r>
            <a:r>
              <a:rPr lang="hr-HR" dirty="0" smtClean="0"/>
              <a:t>te postati </a:t>
            </a:r>
            <a:r>
              <a:rPr lang="hr-HR" dirty="0"/>
              <a:t>konkurentniji na europskom tržištu </a:t>
            </a:r>
            <a:r>
              <a:rPr lang="hr-HR" dirty="0" smtClean="0"/>
              <a:t>rada, upoznati </a:t>
            </a:r>
            <a:r>
              <a:rPr lang="hr-HR" dirty="0"/>
              <a:t>se s kvalitetom rada te organizacijom naukovanja u inozemnim poduzećima/ustanovama, razviti pozitivan odnos prema radu i struci, povećati izglede za zapošljavanje, ojačati samopouzdanje te osobni razvoj, osvijestiti važnost cjeloživotnog obrazovanja, razviti osjećaj multikulturalnosti, međusobnog razumijevanja i tolerancije, upoznati  povijesne i kulturne znamenitosti Španjolske i Slovenije, kroz praktični rad upoznat će nove materijale, alate, tehnologiju, naučiti zakonsku regulativu, kako za pojedinu struku tako i zaštitu na radu, upoznati se s radnom disciplinom, obvezama učenika i mentorima učiteljima.</a:t>
            </a:r>
          </a:p>
          <a:p>
            <a:r>
              <a:rPr lang="hr-HR" dirty="0"/>
              <a:t>Za očekivane ishode ovog projekta se s punim pravom može reći da predstavlja proces učenja i stjecanja znanja u svrhu primjene naučenog i poboljšanja poslovne prakse. Time ovaj projekt postaje instrument izgradnje i učešća učenika, kao najboljeg načina kontinuiranog prilagođavanja i postizanja izvrsnosti. </a:t>
            </a:r>
          </a:p>
        </p:txBody>
      </p:sp>
    </p:spTree>
    <p:extLst>
      <p:ext uri="{BB962C8B-B14F-4D97-AF65-F5344CB8AC3E}">
        <p14:creationId xmlns:p14="http://schemas.microsoft.com/office/powerpoint/2010/main" val="678500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MILLENIUM PMS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</a:t>
            </a:r>
            <a:r>
              <a:rPr lang="en-GB" dirty="0" err="1" smtClean="0"/>
              <a:t>azlikovati</a:t>
            </a:r>
            <a:r>
              <a:rPr lang="en-GB" dirty="0" smtClean="0"/>
              <a:t> </a:t>
            </a:r>
            <a:r>
              <a:rPr lang="en-GB" dirty="0" err="1"/>
              <a:t>strukture</a:t>
            </a:r>
            <a:r>
              <a:rPr lang="en-GB" dirty="0"/>
              <a:t> u </a:t>
            </a:r>
            <a:r>
              <a:rPr lang="en-GB" dirty="0" err="1"/>
              <a:t>hotelijerstvu</a:t>
            </a:r>
            <a:endParaRPr lang="en-GB" dirty="0"/>
          </a:p>
          <a:p>
            <a:r>
              <a:rPr lang="en-GB" dirty="0" err="1" smtClean="0"/>
              <a:t>steći</a:t>
            </a:r>
            <a:r>
              <a:rPr lang="en-GB" dirty="0" smtClean="0"/>
              <a:t> </a:t>
            </a:r>
            <a:r>
              <a:rPr lang="en-GB" dirty="0" err="1"/>
              <a:t>vještine</a:t>
            </a:r>
            <a:r>
              <a:rPr lang="en-GB" dirty="0"/>
              <a:t> u </a:t>
            </a:r>
            <a:r>
              <a:rPr lang="en-GB" dirty="0" err="1"/>
              <a:t>poslovnoj</a:t>
            </a:r>
            <a:r>
              <a:rPr lang="en-GB" dirty="0"/>
              <a:t> </a:t>
            </a:r>
            <a:r>
              <a:rPr lang="en-GB" dirty="0" err="1"/>
              <a:t>komunikaciji</a:t>
            </a:r>
            <a:endParaRPr lang="en-GB" dirty="0"/>
          </a:p>
          <a:p>
            <a:r>
              <a:rPr lang="en-GB" dirty="0" err="1" smtClean="0"/>
              <a:t>savladati</a:t>
            </a:r>
            <a:r>
              <a:rPr lang="en-GB" dirty="0" smtClean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primijeniti</a:t>
            </a:r>
            <a:r>
              <a:rPr lang="en-GB" dirty="0"/>
              <a:t> </a:t>
            </a:r>
            <a:r>
              <a:rPr lang="en-GB" dirty="0" err="1"/>
              <a:t>softverski</a:t>
            </a:r>
            <a:r>
              <a:rPr lang="en-GB" dirty="0"/>
              <a:t> program PMS </a:t>
            </a:r>
          </a:p>
          <a:p>
            <a:r>
              <a:rPr lang="en-GB" dirty="0" err="1" smtClean="0"/>
              <a:t>moći</a:t>
            </a:r>
            <a:r>
              <a:rPr lang="en-GB" dirty="0" smtClean="0"/>
              <a:t> </a:t>
            </a:r>
            <a:r>
              <a:rPr lang="en-GB" dirty="0" err="1"/>
              <a:t>primiti</a:t>
            </a:r>
            <a:r>
              <a:rPr lang="en-GB" dirty="0"/>
              <a:t> </a:t>
            </a:r>
            <a:r>
              <a:rPr lang="en-GB" dirty="0" err="1"/>
              <a:t>rezervacije</a:t>
            </a:r>
            <a:r>
              <a:rPr lang="en-GB" dirty="0"/>
              <a:t> </a:t>
            </a:r>
          </a:p>
          <a:p>
            <a:r>
              <a:rPr lang="en-GB" dirty="0" err="1" smtClean="0"/>
              <a:t>shvatiti</a:t>
            </a:r>
            <a:r>
              <a:rPr lang="en-GB" dirty="0" smtClean="0"/>
              <a:t> </a:t>
            </a:r>
            <a:r>
              <a:rPr lang="en-GB" dirty="0" err="1"/>
              <a:t>važnost</a:t>
            </a:r>
            <a:r>
              <a:rPr lang="en-GB" dirty="0"/>
              <a:t> </a:t>
            </a:r>
            <a:r>
              <a:rPr lang="en-GB" dirty="0" err="1"/>
              <a:t>stvaranja</a:t>
            </a:r>
            <a:r>
              <a:rPr lang="en-GB" dirty="0"/>
              <a:t> </a:t>
            </a:r>
            <a:r>
              <a:rPr lang="en-GB" dirty="0" err="1"/>
              <a:t>dobre</a:t>
            </a:r>
            <a:r>
              <a:rPr lang="en-GB" dirty="0"/>
              <a:t> </a:t>
            </a:r>
            <a:r>
              <a:rPr lang="en-GB" dirty="0" err="1"/>
              <a:t>baze</a:t>
            </a:r>
            <a:r>
              <a:rPr lang="en-GB" dirty="0"/>
              <a:t> </a:t>
            </a:r>
            <a:r>
              <a:rPr lang="en-GB" dirty="0" err="1"/>
              <a:t>podataka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korisnike</a:t>
            </a:r>
            <a:endParaRPr lang="en-GB" dirty="0"/>
          </a:p>
          <a:p>
            <a:r>
              <a:rPr lang="en-GB" dirty="0" err="1" smtClean="0"/>
              <a:t>moći</a:t>
            </a:r>
            <a:r>
              <a:rPr lang="en-GB" dirty="0" smtClean="0"/>
              <a:t> </a:t>
            </a:r>
            <a:r>
              <a:rPr lang="en-GB" dirty="0" err="1"/>
              <a:t>izvršiti</a:t>
            </a:r>
            <a:r>
              <a:rPr lang="en-GB" dirty="0"/>
              <a:t> </a:t>
            </a:r>
            <a:r>
              <a:rPr lang="en-GB" dirty="0" err="1"/>
              <a:t>dodijeljene</a:t>
            </a:r>
            <a:r>
              <a:rPr lang="en-GB" dirty="0"/>
              <a:t> </a:t>
            </a:r>
            <a:r>
              <a:rPr lang="en-GB" dirty="0" err="1"/>
              <a:t>zadatke</a:t>
            </a:r>
            <a:endParaRPr lang="en-GB" dirty="0"/>
          </a:p>
          <a:p>
            <a:r>
              <a:rPr lang="en-GB" dirty="0" err="1" smtClean="0"/>
              <a:t>spoznati</a:t>
            </a:r>
            <a:r>
              <a:rPr lang="en-GB" dirty="0" smtClean="0"/>
              <a:t> </a:t>
            </a:r>
            <a:r>
              <a:rPr lang="en-GB" dirty="0" err="1"/>
              <a:t>važnosti</a:t>
            </a:r>
            <a:r>
              <a:rPr lang="en-GB" dirty="0"/>
              <a:t> „Revenue </a:t>
            </a:r>
            <a:r>
              <a:rPr lang="en-GB" dirty="0" err="1"/>
              <a:t>managementa</a:t>
            </a:r>
            <a:r>
              <a:rPr lang="en-GB" dirty="0"/>
              <a:t>“ (</a:t>
            </a:r>
            <a:r>
              <a:rPr lang="en-GB" dirty="0" err="1"/>
              <a:t>ažurirani</a:t>
            </a:r>
            <a:r>
              <a:rPr lang="en-GB" dirty="0"/>
              <a:t> </a:t>
            </a:r>
            <a:r>
              <a:rPr lang="en-GB" dirty="0" err="1"/>
              <a:t>sustav</a:t>
            </a:r>
            <a:r>
              <a:rPr lang="en-GB" dirty="0"/>
              <a:t> </a:t>
            </a:r>
            <a:r>
              <a:rPr lang="en-GB" dirty="0" err="1"/>
              <a:t>pravila</a:t>
            </a:r>
            <a:r>
              <a:rPr lang="en-GB" dirty="0"/>
              <a:t> </a:t>
            </a:r>
            <a:r>
              <a:rPr lang="en-GB" dirty="0" err="1"/>
              <a:t>hotelskog</a:t>
            </a:r>
            <a:r>
              <a:rPr lang="en-GB" dirty="0"/>
              <a:t> </a:t>
            </a:r>
            <a:r>
              <a:rPr lang="en-GB" dirty="0" err="1"/>
              <a:t>poslovanja</a:t>
            </a:r>
            <a:r>
              <a:rPr lang="en-GB" dirty="0"/>
              <a:t>)</a:t>
            </a:r>
          </a:p>
          <a:p>
            <a:r>
              <a:rPr lang="en-GB" dirty="0" err="1" smtClean="0"/>
              <a:t>vršiti</a:t>
            </a:r>
            <a:r>
              <a:rPr lang="en-GB" dirty="0" smtClean="0"/>
              <a:t> </a:t>
            </a:r>
            <a:r>
              <a:rPr lang="en-GB" dirty="0" err="1"/>
              <a:t>odjavu</a:t>
            </a:r>
            <a:r>
              <a:rPr lang="en-GB" dirty="0"/>
              <a:t> </a:t>
            </a:r>
            <a:r>
              <a:rPr lang="en-GB" dirty="0" err="1" smtClean="0"/>
              <a:t>gostiju</a:t>
            </a:r>
            <a:endParaRPr lang="hr-HR" dirty="0" smtClean="0"/>
          </a:p>
          <a:p>
            <a:r>
              <a:rPr lang="hr-HR" dirty="0" smtClean="0"/>
              <a:t>o</a:t>
            </a:r>
            <a:r>
              <a:rPr lang="en-GB" dirty="0" err="1" smtClean="0"/>
              <a:t>rganizirani</a:t>
            </a:r>
            <a:r>
              <a:rPr lang="en-GB" dirty="0" smtClean="0"/>
              <a:t> </a:t>
            </a:r>
            <a:r>
              <a:rPr lang="en-GB" dirty="0" err="1"/>
              <a:t>izleti</a:t>
            </a:r>
            <a:r>
              <a:rPr lang="en-GB" dirty="0"/>
              <a:t> 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druge</a:t>
            </a:r>
            <a:r>
              <a:rPr lang="en-GB" dirty="0"/>
              <a:t> </a:t>
            </a:r>
            <a:r>
              <a:rPr lang="en-GB" dirty="0" err="1"/>
              <a:t>kulturalne</a:t>
            </a:r>
            <a:r>
              <a:rPr lang="en-GB" dirty="0"/>
              <a:t> </a:t>
            </a:r>
            <a:r>
              <a:rPr lang="en-GB" dirty="0" err="1"/>
              <a:t>aktivnosti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97928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Sevilla, Španjolska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https://www.sevilla.org</a:t>
            </a:r>
            <a:r>
              <a:rPr lang="en-GB" dirty="0" smtClean="0">
                <a:hlinkClick r:id="rId2"/>
              </a:rPr>
              <a:t>/</a:t>
            </a:r>
            <a:r>
              <a:rPr lang="hr-HR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33449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kvir">
  <a:themeElements>
    <a:clrScheme name="Okvir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Okvir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kvir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</TotalTime>
  <Words>1166</Words>
  <Application>Microsoft Office PowerPoint</Application>
  <PresentationFormat>Široki zaslon</PresentationFormat>
  <Paragraphs>112</Paragraphs>
  <Slides>17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17</vt:i4>
      </vt:variant>
    </vt:vector>
  </HeadingPairs>
  <TitlesOfParts>
    <vt:vector size="23" baseType="lpstr">
      <vt:lpstr>Arial</vt:lpstr>
      <vt:lpstr>Calibri</vt:lpstr>
      <vt:lpstr>Corbel</vt:lpstr>
      <vt:lpstr>Wingdings 2</vt:lpstr>
      <vt:lpstr>Tema sustava Office</vt:lpstr>
      <vt:lpstr>Okvir</vt:lpstr>
      <vt:lpstr> EU-HOT-EL</vt:lpstr>
      <vt:lpstr>Erasmus+</vt:lpstr>
      <vt:lpstr>EU-HOT-EL</vt:lpstr>
      <vt:lpstr>Konzorcij</vt:lpstr>
      <vt:lpstr>Glavni problemi škola</vt:lpstr>
      <vt:lpstr>Inozemni partneri</vt:lpstr>
      <vt:lpstr>Ishodi projekta</vt:lpstr>
      <vt:lpstr>MILLENIUM PMS</vt:lpstr>
      <vt:lpstr>Sevilla, Španjolska</vt:lpstr>
      <vt:lpstr>PLC - SCADA - ROBOTIKA</vt:lpstr>
      <vt:lpstr>Škofja Loka, Slovenija</vt:lpstr>
      <vt:lpstr>Mobilnosti</vt:lpstr>
      <vt:lpstr>Troškovi</vt:lpstr>
      <vt:lpstr>Odabir sudionika</vt:lpstr>
      <vt:lpstr>Tim za odabir sudionika</vt:lpstr>
      <vt:lpstr>Priprema sudionika</vt:lpstr>
      <vt:lpstr>Obveze učenika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Skills4life (Vještine za život)</dc:title>
  <dc:creator>Maja laptop</dc:creator>
  <cp:lastModifiedBy>Maja Bojanović</cp:lastModifiedBy>
  <cp:revision>41</cp:revision>
  <dcterms:created xsi:type="dcterms:W3CDTF">2016-09-21T07:10:40Z</dcterms:created>
  <dcterms:modified xsi:type="dcterms:W3CDTF">2019-10-29T17:43:56Z</dcterms:modified>
</cp:coreProperties>
</file>