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Economica"/>
      <p:regular r:id="rId16"/>
      <p:bold r:id="rId17"/>
      <p:italic r:id="rId18"/>
      <p:boldItalic r:id="rId19"/>
    </p:embeddedFont>
    <p:embeddedFont>
      <p:font typeface="Open Sa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regular.fntdata"/><Relationship Id="rId11" Type="http://schemas.openxmlformats.org/officeDocument/2006/relationships/slide" Target="slides/slide6.xml"/><Relationship Id="rId22" Type="http://schemas.openxmlformats.org/officeDocument/2006/relationships/font" Target="fonts/OpenSans-italic.fntdata"/><Relationship Id="rId10" Type="http://schemas.openxmlformats.org/officeDocument/2006/relationships/slide" Target="slides/slide5.xml"/><Relationship Id="rId21"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Economica-bold.fntdata"/><Relationship Id="rId16" Type="http://schemas.openxmlformats.org/officeDocument/2006/relationships/font" Target="fonts/Economica-regular.fntdata"/><Relationship Id="rId5" Type="http://schemas.openxmlformats.org/officeDocument/2006/relationships/notesMaster" Target="notesMasters/notesMaster1.xml"/><Relationship Id="rId19" Type="http://schemas.openxmlformats.org/officeDocument/2006/relationships/font" Target="fonts/Economica-boldItalic.fntdata"/><Relationship Id="rId6" Type="http://schemas.openxmlformats.org/officeDocument/2006/relationships/slide" Target="slides/slide1.xml"/><Relationship Id="rId18" Type="http://schemas.openxmlformats.org/officeDocument/2006/relationships/font" Target="fonts/Economica-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02e5940e7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02e5940e7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6658e7592ae7b26e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6658e7592ae7b26e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02e5940e7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02e5940e7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2b54e5e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2b54e5e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02b54e5e8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02b54e5e8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02b54e5e8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02b54e5e8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e23d3203faf0d5e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e23d3203faf0d5e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02e5940e7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02e5940e7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02e5940e7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02e5940e7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s.m.wikipedia.org/wiki/La_Serena-Vegas_Altas" TargetMode="External"/><Relationship Id="rId4" Type="http://schemas.openxmlformats.org/officeDocument/2006/relationships/hyperlink" Target="https://es.m.wikipedia.org/wiki/Villanueva_de_la_Serena" TargetMode="External"/><Relationship Id="rId10" Type="http://schemas.openxmlformats.org/officeDocument/2006/relationships/hyperlink" Target="https://es.m.wikipedia.org/wiki/R%C3%ADo_Ruecas" TargetMode="External"/><Relationship Id="rId9" Type="http://schemas.openxmlformats.org/officeDocument/2006/relationships/hyperlink" Target="https://es.m.wikipedia.org/wiki/R%C3%ADo_B%C3%BArdalo" TargetMode="External"/><Relationship Id="rId5" Type="http://schemas.openxmlformats.org/officeDocument/2006/relationships/hyperlink" Target="https://es.m.wikipedia.org/wiki/Espa%C3%B1a" TargetMode="External"/><Relationship Id="rId6" Type="http://schemas.openxmlformats.org/officeDocument/2006/relationships/hyperlink" Target="https://es.m.wikipedia.org/wiki/Guadiana" TargetMode="External"/><Relationship Id="rId7" Type="http://schemas.openxmlformats.org/officeDocument/2006/relationships/hyperlink" Target="https://es.m.wikipedia.org/wiki/R%C3%ADo_Ortiga" TargetMode="External"/><Relationship Id="rId8" Type="http://schemas.openxmlformats.org/officeDocument/2006/relationships/hyperlink" Target="https://es.m.wikipedia.org/wiki/R%C3%ADo_Guad%C3%A1me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s" sz="4400"/>
              <a:t>DON BENITO </a:t>
            </a:r>
            <a:endParaRPr b="1" sz="4400"/>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a:t>CARMEN, SILVIA Y PEDRO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9" name="Shape 129"/>
        <p:cNvGrpSpPr/>
        <p:nvPr/>
      </p:nvGrpSpPr>
      <p:grpSpPr>
        <a:xfrm>
          <a:off x="0" y="0"/>
          <a:ext cx="0" cy="0"/>
          <a:chOff x="0" y="0"/>
          <a:chExt cx="0" cy="0"/>
        </a:xfrm>
      </p:grpSpPr>
      <p:sp>
        <p:nvSpPr>
          <p:cNvPr id="130" name="Google Shape;130;p22"/>
          <p:cNvSpPr txBox="1"/>
          <p:nvPr/>
        </p:nvSpPr>
        <p:spPr>
          <a:xfrm>
            <a:off x="905400" y="1833000"/>
            <a:ext cx="73332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4200"/>
              <a:t>ESPERAMOS QUE OS HAYA GUSTADO!</a:t>
            </a:r>
            <a:endParaRPr b="1" sz="4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s" sz="3928">
                <a:latin typeface="Arial"/>
                <a:ea typeface="Arial"/>
                <a:cs typeface="Arial"/>
                <a:sym typeface="Arial"/>
              </a:rPr>
              <a:t>LOCALIDAD</a:t>
            </a:r>
            <a:endParaRPr sz="3280">
              <a:latin typeface="Arial"/>
              <a:ea typeface="Arial"/>
              <a:cs typeface="Arial"/>
              <a:sym typeface="Arial"/>
            </a:endParaRPr>
          </a:p>
        </p:txBody>
      </p:sp>
      <p:sp>
        <p:nvSpPr>
          <p:cNvPr id="69" name="Google Shape;69;p14"/>
          <p:cNvSpPr txBox="1"/>
          <p:nvPr>
            <p:ph idx="1" type="body"/>
          </p:nvPr>
        </p:nvSpPr>
        <p:spPr>
          <a:xfrm>
            <a:off x="311700" y="1225225"/>
            <a:ext cx="4831800" cy="33540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Arial"/>
              <a:buChar char="-"/>
            </a:pPr>
            <a:r>
              <a:rPr lang="es" sz="1900">
                <a:highlight>
                  <a:schemeClr val="lt1"/>
                </a:highlight>
                <a:latin typeface="Arial"/>
                <a:ea typeface="Arial"/>
                <a:cs typeface="Arial"/>
                <a:sym typeface="Arial"/>
              </a:rPr>
              <a:t>Don Benito es un municipio y ciudad española de la provincia de Badajoz, en la comunidad autónoma de Extremadura. Es centro económico y capital. </a:t>
            </a:r>
            <a:endParaRPr sz="1900">
              <a:highlight>
                <a:schemeClr val="lt1"/>
              </a:highlight>
              <a:latin typeface="Arial"/>
              <a:ea typeface="Arial"/>
              <a:cs typeface="Arial"/>
              <a:sym typeface="Arial"/>
            </a:endParaRPr>
          </a:p>
          <a:p>
            <a:pPr indent="-349250" lvl="0" marL="457200" rtl="0" algn="l">
              <a:spcBef>
                <a:spcPts val="0"/>
              </a:spcBef>
              <a:spcAft>
                <a:spcPts val="0"/>
              </a:spcAft>
              <a:buClr>
                <a:srgbClr val="202122"/>
              </a:buClr>
              <a:buSzPts val="1900"/>
              <a:buFont typeface="Arial"/>
              <a:buChar char="-"/>
            </a:pPr>
            <a:r>
              <a:rPr lang="es" sz="1900">
                <a:solidFill>
                  <a:srgbClr val="202122"/>
                </a:solidFill>
                <a:highlight>
                  <a:schemeClr val="lt1"/>
                </a:highlight>
                <a:latin typeface="Arial"/>
                <a:ea typeface="Arial"/>
                <a:cs typeface="Arial"/>
                <a:sym typeface="Arial"/>
              </a:rPr>
              <a:t> Tiene 37.284 habitantes. </a:t>
            </a:r>
            <a:endParaRPr sz="1900">
              <a:solidFill>
                <a:srgbClr val="202122"/>
              </a:solidFill>
              <a:highlight>
                <a:schemeClr val="lt1"/>
              </a:highlight>
              <a:latin typeface="Arial"/>
              <a:ea typeface="Arial"/>
              <a:cs typeface="Arial"/>
              <a:sym typeface="Arial"/>
            </a:endParaRPr>
          </a:p>
          <a:p>
            <a:pPr indent="0" lvl="0" marL="0" rtl="0" algn="l">
              <a:spcBef>
                <a:spcPts val="1200"/>
              </a:spcBef>
              <a:spcAft>
                <a:spcPts val="0"/>
              </a:spcAft>
              <a:buClr>
                <a:schemeClr val="dk1"/>
              </a:buClr>
              <a:buSzPts val="1100"/>
              <a:buFont typeface="Arial"/>
              <a:buNone/>
            </a:pPr>
            <a:r>
              <a:t/>
            </a:r>
            <a:endParaRPr sz="2000">
              <a:solidFill>
                <a:srgbClr val="202122"/>
              </a:solidFill>
              <a:highlight>
                <a:schemeClr val="lt1"/>
              </a:highlight>
              <a:latin typeface="Arial"/>
              <a:ea typeface="Arial"/>
              <a:cs typeface="Arial"/>
              <a:sym typeface="Arial"/>
            </a:endParaRPr>
          </a:p>
          <a:p>
            <a:pPr indent="0" lvl="0" marL="0" rtl="0" algn="l">
              <a:spcBef>
                <a:spcPts val="1200"/>
              </a:spcBef>
              <a:spcAft>
                <a:spcPts val="1200"/>
              </a:spcAft>
              <a:buNone/>
            </a:pPr>
            <a:r>
              <a:t/>
            </a:r>
            <a:endParaRPr/>
          </a:p>
        </p:txBody>
      </p:sp>
      <p:pic>
        <p:nvPicPr>
          <p:cNvPr id="70" name="Google Shape;70;p14"/>
          <p:cNvPicPr preferRelativeResize="0"/>
          <p:nvPr/>
        </p:nvPicPr>
        <p:blipFill>
          <a:blip r:embed="rId3">
            <a:alphaModFix/>
          </a:blip>
          <a:stretch>
            <a:fillRect/>
          </a:stretch>
        </p:blipFill>
        <p:spPr>
          <a:xfrm>
            <a:off x="5091425" y="1832200"/>
            <a:ext cx="3804526" cy="21400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4210">
                <a:latin typeface="Arial"/>
                <a:ea typeface="Arial"/>
                <a:cs typeface="Arial"/>
                <a:sym typeface="Arial"/>
              </a:rPr>
              <a:t>LOCALIZACIÓN</a:t>
            </a:r>
            <a:endParaRPr sz="3580">
              <a:latin typeface="Arial"/>
              <a:ea typeface="Arial"/>
              <a:cs typeface="Arial"/>
              <a:sym typeface="Arial"/>
            </a:endParaRPr>
          </a:p>
        </p:txBody>
      </p:sp>
      <p:sp>
        <p:nvSpPr>
          <p:cNvPr id="76" name="Google Shape;76;p15"/>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900">
                <a:highlight>
                  <a:schemeClr val="lt1"/>
                </a:highlight>
                <a:latin typeface="Arial"/>
                <a:ea typeface="Arial"/>
                <a:cs typeface="Arial"/>
                <a:sym typeface="Arial"/>
              </a:rPr>
              <a:t>Está situado en la comarca de </a:t>
            </a:r>
            <a:r>
              <a:rPr lang="es" sz="1900">
                <a:highlight>
                  <a:schemeClr val="lt1"/>
                </a:highlight>
                <a:uFill>
                  <a:noFill/>
                </a:uFill>
                <a:latin typeface="Arial"/>
                <a:ea typeface="Arial"/>
                <a:cs typeface="Arial"/>
                <a:sym typeface="Arial"/>
                <a:hlinkClick r:id="rId3"/>
              </a:rPr>
              <a:t>La Serena-Vegas Altas</a:t>
            </a:r>
            <a:r>
              <a:rPr lang="es" sz="1900">
                <a:highlight>
                  <a:schemeClr val="lt1"/>
                </a:highlight>
                <a:latin typeface="Arial"/>
                <a:ea typeface="Arial"/>
                <a:cs typeface="Arial"/>
                <a:sym typeface="Arial"/>
              </a:rPr>
              <a:t>, forma junto a la vecina </a:t>
            </a:r>
            <a:r>
              <a:rPr lang="es" sz="1900">
                <a:highlight>
                  <a:schemeClr val="lt1"/>
                </a:highlight>
                <a:uFill>
                  <a:noFill/>
                </a:uFill>
                <a:latin typeface="Arial"/>
                <a:ea typeface="Arial"/>
                <a:cs typeface="Arial"/>
                <a:sym typeface="Arial"/>
                <a:hlinkClick r:id="rId4"/>
              </a:rPr>
              <a:t>Villanueva de la Serena</a:t>
            </a:r>
            <a:r>
              <a:rPr lang="es" sz="1900">
                <a:latin typeface="Arial"/>
                <a:ea typeface="Arial"/>
                <a:cs typeface="Arial"/>
                <a:sym typeface="Arial"/>
              </a:rPr>
              <a:t>, </a:t>
            </a:r>
            <a:r>
              <a:rPr lang="es" sz="1900">
                <a:highlight>
                  <a:schemeClr val="lt1"/>
                </a:highlight>
                <a:latin typeface="Arial"/>
                <a:ea typeface="Arial"/>
                <a:cs typeface="Arial"/>
                <a:sym typeface="Arial"/>
              </a:rPr>
              <a:t>dando lugar a un centro agrícola, industrial y de servicios con una gran influencia tanto a nivel comarcal como regional, que supera los sesenta mil habitantes. Don Benito, con 561,99 km², es uno de los términos municipales más extensos de </a:t>
            </a:r>
            <a:r>
              <a:rPr lang="es" sz="1900">
                <a:highlight>
                  <a:schemeClr val="lt1"/>
                </a:highlight>
                <a:uFill>
                  <a:noFill/>
                </a:uFill>
                <a:latin typeface="Arial"/>
                <a:ea typeface="Arial"/>
                <a:cs typeface="Arial"/>
                <a:sym typeface="Arial"/>
                <a:hlinkClick r:id="rId5"/>
              </a:rPr>
              <a:t>España</a:t>
            </a:r>
            <a:r>
              <a:rPr lang="es" sz="1900">
                <a:highlight>
                  <a:schemeClr val="lt1"/>
                </a:highlight>
                <a:latin typeface="Arial"/>
                <a:ea typeface="Arial"/>
                <a:cs typeface="Arial"/>
                <a:sym typeface="Arial"/>
              </a:rPr>
              <a:t>.  El relieve del territorio es predominantemente llano, como corresponde a la vega del río Guadiana, si bien, al sur del municipio se alzan pequeñas sierras, empezando por la sierra de la Ortiga, con alturas superiores a los 600 metros. Además del </a:t>
            </a:r>
            <a:r>
              <a:rPr lang="es" sz="1900">
                <a:highlight>
                  <a:schemeClr val="lt1"/>
                </a:highlight>
                <a:uFill>
                  <a:noFill/>
                </a:uFill>
                <a:latin typeface="Arial"/>
                <a:ea typeface="Arial"/>
                <a:cs typeface="Arial"/>
                <a:sym typeface="Arial"/>
                <a:hlinkClick r:id="rId6"/>
              </a:rPr>
              <a:t>Guadiana</a:t>
            </a:r>
            <a:r>
              <a:rPr lang="es" sz="1900">
                <a:highlight>
                  <a:schemeClr val="lt1"/>
                </a:highlight>
                <a:latin typeface="Arial"/>
                <a:ea typeface="Arial"/>
                <a:cs typeface="Arial"/>
                <a:sym typeface="Arial"/>
              </a:rPr>
              <a:t>, atraviesan el municipio los ríos </a:t>
            </a:r>
            <a:r>
              <a:rPr lang="es" sz="1900">
                <a:highlight>
                  <a:schemeClr val="lt1"/>
                </a:highlight>
                <a:uFill>
                  <a:noFill/>
                </a:uFill>
                <a:latin typeface="Arial"/>
                <a:ea typeface="Arial"/>
                <a:cs typeface="Arial"/>
                <a:sym typeface="Arial"/>
                <a:hlinkClick r:id="rId7"/>
              </a:rPr>
              <a:t>Ortiga</a:t>
            </a:r>
            <a:r>
              <a:rPr lang="es" sz="1900">
                <a:highlight>
                  <a:schemeClr val="lt1"/>
                </a:highlight>
                <a:latin typeface="Arial"/>
                <a:ea typeface="Arial"/>
                <a:cs typeface="Arial"/>
                <a:sym typeface="Arial"/>
              </a:rPr>
              <a:t> y </a:t>
            </a:r>
            <a:r>
              <a:rPr lang="es" sz="1900">
                <a:highlight>
                  <a:schemeClr val="lt1"/>
                </a:highlight>
                <a:uFill>
                  <a:noFill/>
                </a:uFill>
                <a:latin typeface="Arial"/>
                <a:ea typeface="Arial"/>
                <a:cs typeface="Arial"/>
                <a:sym typeface="Arial"/>
                <a:hlinkClick r:id="rId8"/>
              </a:rPr>
              <a:t>Guadamez</a:t>
            </a:r>
            <a:r>
              <a:rPr lang="es" sz="1900">
                <a:highlight>
                  <a:schemeClr val="lt1"/>
                </a:highlight>
                <a:latin typeface="Arial"/>
                <a:ea typeface="Arial"/>
                <a:cs typeface="Arial"/>
                <a:sym typeface="Arial"/>
              </a:rPr>
              <a:t> por el oeste y el </a:t>
            </a:r>
            <a:r>
              <a:rPr lang="es" sz="1900">
                <a:highlight>
                  <a:schemeClr val="lt1"/>
                </a:highlight>
                <a:uFill>
                  <a:noFill/>
                </a:uFill>
                <a:latin typeface="Arial"/>
                <a:ea typeface="Arial"/>
                <a:cs typeface="Arial"/>
                <a:sym typeface="Arial"/>
                <a:hlinkClick r:id="rId9"/>
              </a:rPr>
              <a:t>Búrdalo</a:t>
            </a:r>
            <a:r>
              <a:rPr lang="es" sz="1900">
                <a:highlight>
                  <a:schemeClr val="lt1"/>
                </a:highlight>
                <a:latin typeface="Arial"/>
                <a:ea typeface="Arial"/>
                <a:cs typeface="Arial"/>
                <a:sym typeface="Arial"/>
              </a:rPr>
              <a:t> y el </a:t>
            </a:r>
            <a:r>
              <a:rPr lang="es" sz="1900">
                <a:highlight>
                  <a:schemeClr val="lt1"/>
                </a:highlight>
                <a:uFill>
                  <a:noFill/>
                </a:uFill>
                <a:latin typeface="Arial"/>
                <a:ea typeface="Arial"/>
                <a:cs typeface="Arial"/>
                <a:sym typeface="Arial"/>
                <a:hlinkClick r:id="rId10"/>
              </a:rPr>
              <a:t>Ruecas</a:t>
            </a:r>
            <a:r>
              <a:rPr lang="es" sz="1900">
                <a:highlight>
                  <a:schemeClr val="lt1"/>
                </a:highlight>
                <a:latin typeface="Arial"/>
                <a:ea typeface="Arial"/>
                <a:cs typeface="Arial"/>
                <a:sym typeface="Arial"/>
              </a:rPr>
              <a:t> por el este. </a:t>
            </a:r>
            <a:endParaRPr sz="1900">
              <a:latin typeface="Arial"/>
              <a:ea typeface="Arial"/>
              <a:cs typeface="Arial"/>
              <a:sym typeface="Arial"/>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latin typeface="Arial"/>
                <a:ea typeface="Arial"/>
                <a:cs typeface="Arial"/>
                <a:sym typeface="Arial"/>
              </a:rPr>
              <a:t>FESTIVOS</a:t>
            </a:r>
            <a:endParaRPr>
              <a:latin typeface="Arial"/>
              <a:ea typeface="Arial"/>
              <a:cs typeface="Arial"/>
              <a:sym typeface="Arial"/>
            </a:endParaRPr>
          </a:p>
        </p:txBody>
      </p:sp>
      <p:sp>
        <p:nvSpPr>
          <p:cNvPr id="82" name="Google Shape;82;p16"/>
          <p:cNvSpPr txBox="1"/>
          <p:nvPr>
            <p:ph idx="1" type="body"/>
          </p:nvPr>
        </p:nvSpPr>
        <p:spPr>
          <a:xfrm>
            <a:off x="311700" y="1147225"/>
            <a:ext cx="47427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2100"/>
              <a:t>Tiene una </a:t>
            </a:r>
            <a:r>
              <a:rPr b="1" lang="es" sz="2100"/>
              <a:t>feria local,</a:t>
            </a:r>
            <a:r>
              <a:rPr lang="es" sz="2100"/>
              <a:t> </a:t>
            </a:r>
            <a:r>
              <a:rPr lang="es" sz="2100"/>
              <a:t>que es la feria de Septiembre, comienza el</a:t>
            </a:r>
            <a:r>
              <a:rPr b="1" lang="es" sz="2100"/>
              <a:t> 9 de Septiembre.</a:t>
            </a:r>
            <a:endParaRPr b="1" sz="2100"/>
          </a:p>
          <a:p>
            <a:pPr indent="0" lvl="0" marL="0" rtl="0" algn="l">
              <a:spcBef>
                <a:spcPts val="1200"/>
              </a:spcBef>
              <a:spcAft>
                <a:spcPts val="1200"/>
              </a:spcAft>
              <a:buNone/>
            </a:pPr>
            <a:r>
              <a:rPr b="1" lang="es" sz="2100"/>
              <a:t>_ La Velá. </a:t>
            </a:r>
            <a:r>
              <a:rPr lang="es" sz="2100"/>
              <a:t>Es una romería que se realiza en la ermita de la Virgen de las Cruces en </a:t>
            </a:r>
            <a:r>
              <a:rPr b="1" lang="es" sz="2100"/>
              <a:t>octubre.</a:t>
            </a:r>
            <a:endParaRPr b="1" sz="2100"/>
          </a:p>
        </p:txBody>
      </p:sp>
      <p:pic>
        <p:nvPicPr>
          <p:cNvPr id="83" name="Google Shape;83;p16"/>
          <p:cNvPicPr preferRelativeResize="0"/>
          <p:nvPr/>
        </p:nvPicPr>
        <p:blipFill>
          <a:blip r:embed="rId3">
            <a:alphaModFix/>
          </a:blip>
          <a:stretch>
            <a:fillRect/>
          </a:stretch>
        </p:blipFill>
        <p:spPr>
          <a:xfrm>
            <a:off x="5195225" y="809750"/>
            <a:ext cx="3637074" cy="3691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181625" y="171224"/>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latin typeface="Arial"/>
                <a:ea typeface="Arial"/>
                <a:cs typeface="Arial"/>
                <a:sym typeface="Arial"/>
              </a:rPr>
              <a:t>PLATOS </a:t>
            </a:r>
            <a:r>
              <a:rPr lang="es">
                <a:latin typeface="Arial"/>
                <a:ea typeface="Arial"/>
                <a:cs typeface="Arial"/>
                <a:sym typeface="Arial"/>
              </a:rPr>
              <a:t>TÍPICOS </a:t>
            </a:r>
            <a:endParaRPr>
              <a:latin typeface="Arial"/>
              <a:ea typeface="Arial"/>
              <a:cs typeface="Arial"/>
              <a:sym typeface="Arial"/>
            </a:endParaRPr>
          </a:p>
        </p:txBody>
      </p:sp>
      <p:sp>
        <p:nvSpPr>
          <p:cNvPr id="89" name="Google Shape;89;p17"/>
          <p:cNvSpPr txBox="1"/>
          <p:nvPr>
            <p:ph idx="1" type="body"/>
          </p:nvPr>
        </p:nvSpPr>
        <p:spPr>
          <a:xfrm>
            <a:off x="311700" y="1264450"/>
            <a:ext cx="58248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Cocido.</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Gazpacho.</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Peces.</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Cardillos.</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Sopa de tomate / espárragos.</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Caldereta.</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Migas.</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Costillas en adobo.</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Mollejas.</a:t>
            </a:r>
            <a:endParaRPr sz="2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s" sz="2200">
                <a:latin typeface="Arial"/>
                <a:ea typeface="Arial"/>
                <a:cs typeface="Arial"/>
                <a:sym typeface="Arial"/>
              </a:rPr>
              <a:t>Bollas de chicharrones.</a:t>
            </a:r>
            <a:endParaRPr sz="2200">
              <a:latin typeface="Arial"/>
              <a:ea typeface="Arial"/>
              <a:cs typeface="Arial"/>
              <a:sym typeface="Arial"/>
            </a:endParaRPr>
          </a:p>
        </p:txBody>
      </p:sp>
      <p:sp>
        <p:nvSpPr>
          <p:cNvPr id="90" name="Google Shape;90;p17"/>
          <p:cNvSpPr txBox="1"/>
          <p:nvPr/>
        </p:nvSpPr>
        <p:spPr>
          <a:xfrm>
            <a:off x="4481475" y="1264450"/>
            <a:ext cx="217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91" name="Google Shape;91;p17"/>
          <p:cNvPicPr preferRelativeResize="0"/>
          <p:nvPr/>
        </p:nvPicPr>
        <p:blipFill>
          <a:blip r:embed="rId3">
            <a:alphaModFix/>
          </a:blip>
          <a:stretch>
            <a:fillRect/>
          </a:stretch>
        </p:blipFill>
        <p:spPr>
          <a:xfrm>
            <a:off x="6250591" y="334950"/>
            <a:ext cx="2451634" cy="1329700"/>
          </a:xfrm>
          <a:prstGeom prst="rect">
            <a:avLst/>
          </a:prstGeom>
          <a:noFill/>
          <a:ln>
            <a:noFill/>
          </a:ln>
        </p:spPr>
      </p:pic>
      <p:pic>
        <p:nvPicPr>
          <p:cNvPr id="92" name="Google Shape;92;p17"/>
          <p:cNvPicPr preferRelativeResize="0"/>
          <p:nvPr/>
        </p:nvPicPr>
        <p:blipFill>
          <a:blip r:embed="rId4">
            <a:alphaModFix/>
          </a:blip>
          <a:stretch>
            <a:fillRect/>
          </a:stretch>
        </p:blipFill>
        <p:spPr>
          <a:xfrm>
            <a:off x="4775913" y="3428800"/>
            <a:ext cx="2897800" cy="1329700"/>
          </a:xfrm>
          <a:prstGeom prst="rect">
            <a:avLst/>
          </a:prstGeom>
          <a:noFill/>
          <a:ln>
            <a:noFill/>
          </a:ln>
        </p:spPr>
      </p:pic>
      <p:pic>
        <p:nvPicPr>
          <p:cNvPr id="93" name="Google Shape;93;p17"/>
          <p:cNvPicPr preferRelativeResize="0"/>
          <p:nvPr/>
        </p:nvPicPr>
        <p:blipFill rotWithShape="1">
          <a:blip r:embed="rId5">
            <a:alphaModFix/>
          </a:blip>
          <a:srcRect b="-7800" l="0" r="0" t="7800"/>
          <a:stretch/>
        </p:blipFill>
        <p:spPr>
          <a:xfrm>
            <a:off x="3380013" y="1066200"/>
            <a:ext cx="2383974" cy="1632875"/>
          </a:xfrm>
          <a:prstGeom prst="rect">
            <a:avLst/>
          </a:prstGeom>
          <a:noFill/>
          <a:ln>
            <a:noFill/>
          </a:ln>
        </p:spPr>
      </p:pic>
      <p:pic>
        <p:nvPicPr>
          <p:cNvPr id="94" name="Google Shape;94;p17"/>
          <p:cNvPicPr preferRelativeResize="0"/>
          <p:nvPr/>
        </p:nvPicPr>
        <p:blipFill>
          <a:blip r:embed="rId6">
            <a:alphaModFix/>
          </a:blip>
          <a:stretch>
            <a:fillRect/>
          </a:stretch>
        </p:blipFill>
        <p:spPr>
          <a:xfrm>
            <a:off x="6065100" y="1746538"/>
            <a:ext cx="2451626" cy="1460325"/>
          </a:xfrm>
          <a:prstGeom prst="rect">
            <a:avLst/>
          </a:prstGeom>
          <a:noFill/>
          <a:ln>
            <a:noFill/>
          </a:ln>
        </p:spPr>
      </p:pic>
      <p:sp>
        <p:nvSpPr>
          <p:cNvPr id="95" name="Google Shape;95;p17"/>
          <p:cNvSpPr txBox="1"/>
          <p:nvPr/>
        </p:nvSpPr>
        <p:spPr>
          <a:xfrm>
            <a:off x="6314800" y="420150"/>
            <a:ext cx="113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highlight>
                  <a:srgbClr val="FFFFFF"/>
                </a:highlight>
                <a:latin typeface="Open Sans"/>
                <a:ea typeface="Open Sans"/>
                <a:cs typeface="Open Sans"/>
                <a:sym typeface="Open Sans"/>
              </a:rPr>
              <a:t>MIGAS</a:t>
            </a:r>
            <a:endParaRPr sz="1800">
              <a:highlight>
                <a:srgbClr val="FFFFFF"/>
              </a:highlight>
              <a:latin typeface="Open Sans"/>
              <a:ea typeface="Open Sans"/>
              <a:cs typeface="Open Sans"/>
              <a:sym typeface="Open Sans"/>
            </a:endParaRPr>
          </a:p>
        </p:txBody>
      </p:sp>
      <p:sp>
        <p:nvSpPr>
          <p:cNvPr id="96" name="Google Shape;96;p17"/>
          <p:cNvSpPr txBox="1"/>
          <p:nvPr/>
        </p:nvSpPr>
        <p:spPr>
          <a:xfrm>
            <a:off x="3483450" y="2087975"/>
            <a:ext cx="217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highlight>
                  <a:schemeClr val="lt1"/>
                </a:highlight>
                <a:latin typeface="Open Sans"/>
                <a:ea typeface="Open Sans"/>
                <a:cs typeface="Open Sans"/>
                <a:sym typeface="Open Sans"/>
              </a:rPr>
              <a:t>COSTILLAS EN ADOBO</a:t>
            </a:r>
            <a:endParaRPr>
              <a:highlight>
                <a:schemeClr val="lt1"/>
              </a:highlight>
              <a:latin typeface="Open Sans"/>
              <a:ea typeface="Open Sans"/>
              <a:cs typeface="Open Sans"/>
              <a:sym typeface="Open Sans"/>
            </a:endParaRPr>
          </a:p>
        </p:txBody>
      </p:sp>
      <p:sp>
        <p:nvSpPr>
          <p:cNvPr id="97" name="Google Shape;97;p17"/>
          <p:cNvSpPr txBox="1"/>
          <p:nvPr/>
        </p:nvSpPr>
        <p:spPr>
          <a:xfrm>
            <a:off x="6469663" y="1811900"/>
            <a:ext cx="164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highlight>
                  <a:schemeClr val="lt1"/>
                </a:highlight>
                <a:latin typeface="Open Sans"/>
                <a:ea typeface="Open Sans"/>
                <a:cs typeface="Open Sans"/>
                <a:sym typeface="Open Sans"/>
              </a:rPr>
              <a:t>CALDERETA</a:t>
            </a:r>
            <a:endParaRPr>
              <a:highlight>
                <a:schemeClr val="lt1"/>
              </a:highlight>
              <a:latin typeface="Open Sans"/>
              <a:ea typeface="Open Sans"/>
              <a:cs typeface="Open Sans"/>
              <a:sym typeface="Open Sans"/>
            </a:endParaRPr>
          </a:p>
        </p:txBody>
      </p:sp>
      <p:sp>
        <p:nvSpPr>
          <p:cNvPr id="98" name="Google Shape;98;p17"/>
          <p:cNvSpPr txBox="1"/>
          <p:nvPr/>
        </p:nvSpPr>
        <p:spPr>
          <a:xfrm>
            <a:off x="4775925" y="4218250"/>
            <a:ext cx="164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highlight>
                  <a:schemeClr val="lt1"/>
                </a:highlight>
                <a:latin typeface="Open Sans"/>
                <a:ea typeface="Open Sans"/>
                <a:cs typeface="Open Sans"/>
                <a:sym typeface="Open Sans"/>
              </a:rPr>
              <a:t>GAZPACHO</a:t>
            </a:r>
            <a:endParaRPr>
              <a:highlight>
                <a:schemeClr val="lt1"/>
              </a:highlight>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nvSpPr>
        <p:spPr>
          <a:xfrm>
            <a:off x="277353" y="282231"/>
            <a:ext cx="858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800">
                <a:latin typeface="Open Sans"/>
                <a:ea typeface="Open Sans"/>
                <a:cs typeface="Open Sans"/>
                <a:sym typeface="Open Sans"/>
              </a:rPr>
              <a:t>¿POR QUÉ LOS LLAMAN CALABAZONES?</a:t>
            </a:r>
            <a:endParaRPr b="1" sz="2800">
              <a:latin typeface="Open Sans"/>
              <a:ea typeface="Open Sans"/>
              <a:cs typeface="Open Sans"/>
              <a:sym typeface="Open Sans"/>
            </a:endParaRPr>
          </a:p>
        </p:txBody>
      </p:sp>
      <p:sp>
        <p:nvSpPr>
          <p:cNvPr id="104" name="Google Shape;104;p18"/>
          <p:cNvSpPr txBox="1"/>
          <p:nvPr/>
        </p:nvSpPr>
        <p:spPr>
          <a:xfrm>
            <a:off x="455000" y="1120812"/>
            <a:ext cx="4685700" cy="37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300">
                <a:latin typeface="Open Sans"/>
                <a:ea typeface="Open Sans"/>
                <a:cs typeface="Open Sans"/>
                <a:sym typeface="Open Sans"/>
              </a:rPr>
              <a:t>A los habitantes de Don Benito se les conoce como calabazones por si tradición de cultivar calabazas. En 2006 el alcalde de Don Benito hizo en su honor una gran calabaza de granito de 41.000 kilogramos de peso. Es un monumento que se debe de visitar si vais de visita a Don Benito.</a:t>
            </a:r>
            <a:endParaRPr sz="2300">
              <a:latin typeface="Open Sans"/>
              <a:ea typeface="Open Sans"/>
              <a:cs typeface="Open Sans"/>
              <a:sym typeface="Open Sans"/>
            </a:endParaRPr>
          </a:p>
        </p:txBody>
      </p:sp>
      <p:pic>
        <p:nvPicPr>
          <p:cNvPr id="105" name="Google Shape;105;p18"/>
          <p:cNvPicPr preferRelativeResize="0"/>
          <p:nvPr/>
        </p:nvPicPr>
        <p:blipFill>
          <a:blip r:embed="rId3">
            <a:alphaModFix/>
          </a:blip>
          <a:stretch>
            <a:fillRect/>
          </a:stretch>
        </p:blipFill>
        <p:spPr>
          <a:xfrm>
            <a:off x="5267650" y="1625256"/>
            <a:ext cx="3698501" cy="20752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latin typeface="Arial"/>
                <a:ea typeface="Arial"/>
                <a:cs typeface="Arial"/>
                <a:sym typeface="Arial"/>
              </a:rPr>
              <a:t>Unión entre Don Benito y Villanueva</a:t>
            </a:r>
            <a:endParaRPr>
              <a:latin typeface="Arial"/>
              <a:ea typeface="Arial"/>
              <a:cs typeface="Arial"/>
              <a:sym typeface="Arial"/>
            </a:endParaRPr>
          </a:p>
        </p:txBody>
      </p:sp>
      <p:sp>
        <p:nvSpPr>
          <p:cNvPr id="111" name="Google Shape;111;p19"/>
          <p:cNvSpPr txBox="1"/>
          <p:nvPr/>
        </p:nvSpPr>
        <p:spPr>
          <a:xfrm>
            <a:off x="155853" y="651649"/>
            <a:ext cx="8832300" cy="50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2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s" sz="2200">
                <a:solidFill>
                  <a:schemeClr val="dk1"/>
                </a:solidFill>
                <a:highlight>
                  <a:schemeClr val="lt1"/>
                </a:highlight>
                <a:latin typeface="Times New Roman"/>
                <a:ea typeface="Times New Roman"/>
                <a:cs typeface="Times New Roman"/>
                <a:sym typeface="Times New Roman"/>
              </a:rPr>
              <a:t>El pasado 14 de septiembre, los alcaldes de Don Benito y Villanueva de la Serena,, se juntaron para anunciar el proyecto de unión de ambos municipios. La idea de la fusión, de la que se lleva hablando más de medio siglo, y se crearía un nuevo municipio en 2031. Se mandará  a la universidad  extremeña  para que hagan un estudio sobre varios factores que puede influir tanto positivamente  como  negativamente y unos de los principales factores es  la economía. También se hará una votación en 20 de Febrero para ver la población que está de acuerdo y el nombre de la nueva ciudad no influirá en el nombre de cada una de ellas. </a:t>
            </a:r>
            <a:endParaRPr sz="2200">
              <a:solidFill>
                <a:schemeClr val="dk1"/>
              </a:solidFill>
              <a:highlight>
                <a:schemeClr val="lt1"/>
              </a:highlight>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2200">
              <a:solidFill>
                <a:schemeClr val="dk1"/>
              </a:solidFill>
              <a:highlight>
                <a:schemeClr val="lt1"/>
              </a:highlight>
              <a:latin typeface="Times New Roman"/>
              <a:ea typeface="Times New Roman"/>
              <a:cs typeface="Times New Roman"/>
              <a:sym typeface="Times New Roman"/>
            </a:endParaRPr>
          </a:p>
          <a:p>
            <a:pPr indent="0" lvl="0" marL="0" rtl="0" algn="l">
              <a:spcBef>
                <a:spcPts val="1200"/>
              </a:spcBef>
              <a:spcAft>
                <a:spcPts val="0"/>
              </a:spcAft>
              <a:buNone/>
            </a:pPr>
            <a:r>
              <a:t/>
            </a:r>
            <a:endParaRPr>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latin typeface="Arial"/>
                <a:ea typeface="Arial"/>
                <a:cs typeface="Arial"/>
                <a:sym typeface="Arial"/>
              </a:rPr>
              <a:t>SÍMBOLO</a:t>
            </a:r>
            <a:endParaRPr>
              <a:latin typeface="Arial"/>
              <a:ea typeface="Arial"/>
              <a:cs typeface="Arial"/>
              <a:sym typeface="Arial"/>
            </a:endParaRPr>
          </a:p>
        </p:txBody>
      </p:sp>
      <p:sp>
        <p:nvSpPr>
          <p:cNvPr id="117" name="Google Shape;117;p2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chemeClr val="dk1"/>
              </a:buClr>
              <a:buSzPts val="1700"/>
              <a:buFont typeface="Andika"/>
              <a:buChar char="-"/>
            </a:pPr>
            <a:r>
              <a:rPr lang="es" sz="1700">
                <a:latin typeface="Arial"/>
                <a:ea typeface="Arial"/>
                <a:cs typeface="Arial"/>
                <a:sym typeface="Arial"/>
              </a:rPr>
              <a:t>Bandera y escudo de Don Benito: </a:t>
            </a:r>
            <a:endParaRPr sz="1700">
              <a:latin typeface="Arial"/>
              <a:ea typeface="Arial"/>
              <a:cs typeface="Arial"/>
              <a:sym typeface="Arial"/>
            </a:endParaRPr>
          </a:p>
          <a:p>
            <a:pPr indent="0" lvl="0" marL="0" rtl="0" algn="l">
              <a:spcBef>
                <a:spcPts val="1200"/>
              </a:spcBef>
              <a:spcAft>
                <a:spcPts val="1200"/>
              </a:spcAft>
              <a:buNone/>
            </a:pPr>
            <a:r>
              <a:t/>
            </a:r>
            <a:endParaRPr/>
          </a:p>
        </p:txBody>
      </p:sp>
      <p:pic>
        <p:nvPicPr>
          <p:cNvPr id="118" name="Google Shape;118;p20"/>
          <p:cNvPicPr preferRelativeResize="0"/>
          <p:nvPr/>
        </p:nvPicPr>
        <p:blipFill>
          <a:blip r:embed="rId3">
            <a:alphaModFix/>
          </a:blip>
          <a:stretch>
            <a:fillRect/>
          </a:stretch>
        </p:blipFill>
        <p:spPr>
          <a:xfrm>
            <a:off x="4132538" y="1883638"/>
            <a:ext cx="4048125" cy="2695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latin typeface="Arial"/>
                <a:ea typeface="Arial"/>
                <a:cs typeface="Arial"/>
                <a:sym typeface="Arial"/>
              </a:rPr>
              <a:t>La Avenida</a:t>
            </a:r>
            <a:endParaRPr>
              <a:latin typeface="Arial"/>
              <a:ea typeface="Arial"/>
              <a:cs typeface="Arial"/>
              <a:sym typeface="Arial"/>
            </a:endParaRPr>
          </a:p>
        </p:txBody>
      </p:sp>
      <p:sp>
        <p:nvSpPr>
          <p:cNvPr id="124" name="Google Shape;124;p21"/>
          <p:cNvSpPr txBox="1"/>
          <p:nvPr>
            <p:ph idx="1" type="body"/>
          </p:nvPr>
        </p:nvSpPr>
        <p:spPr>
          <a:xfrm>
            <a:off x="311700" y="1225225"/>
            <a:ext cx="40935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s" sz="2000">
                <a:latin typeface="Arial"/>
                <a:ea typeface="Arial"/>
                <a:cs typeface="Arial"/>
                <a:sym typeface="Arial"/>
              </a:rPr>
              <a:t>En Don Benito predomina una calle de tiendas, es un núcleo comercial muy importante en la comarca. Nosotros lo conocemos por La Avenida.</a:t>
            </a:r>
            <a:endParaRPr sz="2000">
              <a:latin typeface="Arial"/>
              <a:ea typeface="Arial"/>
              <a:cs typeface="Arial"/>
              <a:sym typeface="Arial"/>
            </a:endParaRPr>
          </a:p>
          <a:p>
            <a:pPr indent="0" lvl="0" marL="0" rtl="0" algn="l">
              <a:spcBef>
                <a:spcPts val="1200"/>
              </a:spcBef>
              <a:spcAft>
                <a:spcPts val="1200"/>
              </a:spcAft>
              <a:buNone/>
            </a:pPr>
            <a:r>
              <a:t/>
            </a:r>
            <a:endParaRPr/>
          </a:p>
        </p:txBody>
      </p:sp>
      <p:pic>
        <p:nvPicPr>
          <p:cNvPr id="125" name="Google Shape;125;p21"/>
          <p:cNvPicPr preferRelativeResize="0"/>
          <p:nvPr/>
        </p:nvPicPr>
        <p:blipFill>
          <a:blip r:embed="rId3">
            <a:alphaModFix/>
          </a:blip>
          <a:stretch>
            <a:fillRect/>
          </a:stretch>
        </p:blipFill>
        <p:spPr>
          <a:xfrm>
            <a:off x="4405200" y="1203275"/>
            <a:ext cx="4537751" cy="3667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