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28"/>
  </p:notesMasterIdLst>
  <p:sldIdLst>
    <p:sldId id="256" r:id="rId2"/>
    <p:sldId id="284" r:id="rId3"/>
    <p:sldId id="257" r:id="rId4"/>
    <p:sldId id="258" r:id="rId5"/>
    <p:sldId id="260" r:id="rId6"/>
    <p:sldId id="261" r:id="rId7"/>
    <p:sldId id="262" r:id="rId8"/>
    <p:sldId id="263" r:id="rId9"/>
    <p:sldId id="264" r:id="rId10"/>
    <p:sldId id="265" r:id="rId11"/>
    <p:sldId id="266" r:id="rId12"/>
    <p:sldId id="267" r:id="rId13"/>
    <p:sldId id="268" r:id="rId14"/>
    <p:sldId id="280" r:id="rId15"/>
    <p:sldId id="269" r:id="rId16"/>
    <p:sldId id="277" r:id="rId17"/>
    <p:sldId id="278" r:id="rId18"/>
    <p:sldId id="279" r:id="rId19"/>
    <p:sldId id="270" r:id="rId20"/>
    <p:sldId id="271" r:id="rId21"/>
    <p:sldId id="272" r:id="rId22"/>
    <p:sldId id="273" r:id="rId23"/>
    <p:sldId id="274" r:id="rId24"/>
    <p:sldId id="275" r:id="rId25"/>
    <p:sldId id="276" r:id="rId26"/>
    <p:sldId id="282"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98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54" autoAdjust="0"/>
  </p:normalViewPr>
  <p:slideViewPr>
    <p:cSldViewPr snapToGrid="0">
      <p:cViewPr varScale="1">
        <p:scale>
          <a:sx n="122" d="100"/>
          <a:sy n="122" d="100"/>
        </p:scale>
        <p:origin x="322" y="8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jpg"/></Relationships>
</file>

<file path=ppt/diagrams/_rels/data3.xml.rels><?xml version="1.0" encoding="UTF-8" standalone="yes"?>
<Relationships xmlns="http://schemas.openxmlformats.org/package/2006/relationships"><Relationship Id="rId1" Type="http://schemas.openxmlformats.org/officeDocument/2006/relationships/hyperlink" Target="https://what-europe-does-for-me.eu/en/portal"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2.jpg"/></Relationships>
</file>

<file path=ppt/diagrams/_rels/drawing3.xml.rels><?xml version="1.0" encoding="UTF-8" standalone="yes"?>
<Relationships xmlns="http://schemas.openxmlformats.org/package/2006/relationships"><Relationship Id="rId1" Type="http://schemas.openxmlformats.org/officeDocument/2006/relationships/hyperlink" Target="https://what-europe-does-for-me.eu/en/porta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7BECEC-BBF3-4823-A13F-367757086BD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it-IT"/>
        </a:p>
      </dgm:t>
    </dgm:pt>
    <dgm:pt modelId="{B97A9FD4-9A19-4FE7-A986-BF8B2ABC176B}">
      <dgm:prSet/>
      <dgm:spPr/>
      <dgm:t>
        <a:bodyPr/>
        <a:lstStyle/>
        <a:p>
          <a:pPr rtl="0"/>
          <a:r>
            <a:rPr lang="es-ES" dirty="0" smtClean="0"/>
            <a:t> European Union opportunity</a:t>
          </a:r>
          <a:endParaRPr lang="it-IT" dirty="0"/>
        </a:p>
      </dgm:t>
    </dgm:pt>
    <dgm:pt modelId="{0C0F044F-042F-44B7-8579-B1450FD95CF2}" type="parTrans" cxnId="{9527CC9C-B841-4FFD-B162-6A3824527442}">
      <dgm:prSet/>
      <dgm:spPr/>
      <dgm:t>
        <a:bodyPr/>
        <a:lstStyle/>
        <a:p>
          <a:endParaRPr lang="it-IT"/>
        </a:p>
      </dgm:t>
    </dgm:pt>
    <dgm:pt modelId="{5719EE13-207D-4F95-9654-4483A73D375F}" type="sibTrans" cxnId="{9527CC9C-B841-4FFD-B162-6A3824527442}">
      <dgm:prSet/>
      <dgm:spPr/>
      <dgm:t>
        <a:bodyPr/>
        <a:lstStyle/>
        <a:p>
          <a:endParaRPr lang="it-IT"/>
        </a:p>
      </dgm:t>
    </dgm:pt>
    <dgm:pt modelId="{77A3C069-C692-4DEC-A565-5653E9F04C94}" type="pres">
      <dgm:prSet presAssocID="{007BECEC-BBF3-4823-A13F-367757086BDB}" presName="linearFlow" presStyleCnt="0">
        <dgm:presLayoutVars>
          <dgm:dir/>
          <dgm:resizeHandles val="exact"/>
        </dgm:presLayoutVars>
      </dgm:prSet>
      <dgm:spPr/>
      <dgm:t>
        <a:bodyPr/>
        <a:lstStyle/>
        <a:p>
          <a:endParaRPr lang="it-IT"/>
        </a:p>
      </dgm:t>
    </dgm:pt>
    <dgm:pt modelId="{64A1BA95-ED64-4ED2-8A1F-4E31BC1F98B4}" type="pres">
      <dgm:prSet presAssocID="{B97A9FD4-9A19-4FE7-A986-BF8B2ABC176B}" presName="composite" presStyleCnt="0"/>
      <dgm:spPr/>
    </dgm:pt>
    <dgm:pt modelId="{EA48E4F0-145B-4527-91CE-50CFD1A97193}" type="pres">
      <dgm:prSet presAssocID="{B97A9FD4-9A19-4FE7-A986-BF8B2ABC176B}"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48000" r="-48000"/>
          </a:stretch>
        </a:blipFill>
      </dgm:spPr>
    </dgm:pt>
    <dgm:pt modelId="{0EDCC065-A8E3-44A8-83CA-1C79304DD3CF}" type="pres">
      <dgm:prSet presAssocID="{B97A9FD4-9A19-4FE7-A986-BF8B2ABC176B}" presName="txShp" presStyleLbl="node1" presStyleIdx="0" presStyleCnt="1" custScaleX="98669">
        <dgm:presLayoutVars>
          <dgm:bulletEnabled val="1"/>
        </dgm:presLayoutVars>
      </dgm:prSet>
      <dgm:spPr/>
      <dgm:t>
        <a:bodyPr/>
        <a:lstStyle/>
        <a:p>
          <a:endParaRPr lang="it-IT"/>
        </a:p>
      </dgm:t>
    </dgm:pt>
  </dgm:ptLst>
  <dgm:cxnLst>
    <dgm:cxn modelId="{B9AD9CA9-FADC-44E4-A964-C0AAF29F6C38}" type="presOf" srcId="{B97A9FD4-9A19-4FE7-A986-BF8B2ABC176B}" destId="{0EDCC065-A8E3-44A8-83CA-1C79304DD3CF}" srcOrd="0" destOrd="0" presId="urn:microsoft.com/office/officeart/2005/8/layout/vList3"/>
    <dgm:cxn modelId="{9527CC9C-B841-4FFD-B162-6A3824527442}" srcId="{007BECEC-BBF3-4823-A13F-367757086BDB}" destId="{B97A9FD4-9A19-4FE7-A986-BF8B2ABC176B}" srcOrd="0" destOrd="0" parTransId="{0C0F044F-042F-44B7-8579-B1450FD95CF2}" sibTransId="{5719EE13-207D-4F95-9654-4483A73D375F}"/>
    <dgm:cxn modelId="{78318D68-1D82-495B-ADCE-6DC15E99B7F0}" type="presOf" srcId="{007BECEC-BBF3-4823-A13F-367757086BDB}" destId="{77A3C069-C692-4DEC-A565-5653E9F04C94}" srcOrd="0" destOrd="0" presId="urn:microsoft.com/office/officeart/2005/8/layout/vList3"/>
    <dgm:cxn modelId="{6ECF0A9C-4EC0-4DE0-BDFB-B5F651B5FA84}" type="presParOf" srcId="{77A3C069-C692-4DEC-A565-5653E9F04C94}" destId="{64A1BA95-ED64-4ED2-8A1F-4E31BC1F98B4}" srcOrd="0" destOrd="0" presId="urn:microsoft.com/office/officeart/2005/8/layout/vList3"/>
    <dgm:cxn modelId="{10BBAC1D-0857-4E74-AB69-90E19C297B21}" type="presParOf" srcId="{64A1BA95-ED64-4ED2-8A1F-4E31BC1F98B4}" destId="{EA48E4F0-145B-4527-91CE-50CFD1A97193}" srcOrd="0" destOrd="0" presId="urn:microsoft.com/office/officeart/2005/8/layout/vList3"/>
    <dgm:cxn modelId="{54562992-8956-41AF-8CFE-42A6DF958343}" type="presParOf" srcId="{64A1BA95-ED64-4ED2-8A1F-4E31BC1F98B4}" destId="{0EDCC065-A8E3-44A8-83CA-1C79304DD3C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51B57D-724D-42FD-8F18-995C40DEE50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it-IT"/>
        </a:p>
      </dgm:t>
    </dgm:pt>
    <dgm:pt modelId="{1206E96B-97AA-4AFA-8EC9-5B2799175D25}">
      <dgm:prSet/>
      <dgm:spPr/>
      <dgm:t>
        <a:bodyPr/>
        <a:lstStyle/>
        <a:p>
          <a:pPr rtl="0"/>
          <a:r>
            <a:rPr lang="es-ES" dirty="0" smtClean="0"/>
            <a:t>European Union offers numerous of opportunities</a:t>
          </a:r>
          <a:endParaRPr lang="it-IT" dirty="0"/>
        </a:p>
      </dgm:t>
    </dgm:pt>
    <dgm:pt modelId="{C9F5E8A1-4B4F-445F-AF86-B0568FF5ACAE}" type="parTrans" cxnId="{229E8F67-0516-42F8-A6E4-16A5CD0380DF}">
      <dgm:prSet/>
      <dgm:spPr/>
      <dgm:t>
        <a:bodyPr/>
        <a:lstStyle/>
        <a:p>
          <a:endParaRPr lang="it-IT"/>
        </a:p>
      </dgm:t>
    </dgm:pt>
    <dgm:pt modelId="{56112C3F-97AF-438E-9C86-0136CD6D2F24}" type="sibTrans" cxnId="{229E8F67-0516-42F8-A6E4-16A5CD0380DF}">
      <dgm:prSet/>
      <dgm:spPr/>
      <dgm:t>
        <a:bodyPr/>
        <a:lstStyle/>
        <a:p>
          <a:endParaRPr lang="it-IT"/>
        </a:p>
      </dgm:t>
    </dgm:pt>
    <dgm:pt modelId="{FF3FEFBD-ACB6-4A5B-AC69-11CCAD7B3B61}" type="pres">
      <dgm:prSet presAssocID="{6151B57D-724D-42FD-8F18-995C40DEE500}" presName="linear" presStyleCnt="0">
        <dgm:presLayoutVars>
          <dgm:animLvl val="lvl"/>
          <dgm:resizeHandles val="exact"/>
        </dgm:presLayoutVars>
      </dgm:prSet>
      <dgm:spPr/>
      <dgm:t>
        <a:bodyPr/>
        <a:lstStyle/>
        <a:p>
          <a:endParaRPr lang="it-IT"/>
        </a:p>
      </dgm:t>
    </dgm:pt>
    <dgm:pt modelId="{7F09E11D-1FB6-487B-B873-D016BC95CD72}" type="pres">
      <dgm:prSet presAssocID="{1206E96B-97AA-4AFA-8EC9-5B2799175D25}" presName="parentText" presStyleLbl="node1" presStyleIdx="0" presStyleCnt="1">
        <dgm:presLayoutVars>
          <dgm:chMax val="0"/>
          <dgm:bulletEnabled val="1"/>
        </dgm:presLayoutVars>
      </dgm:prSet>
      <dgm:spPr/>
      <dgm:t>
        <a:bodyPr/>
        <a:lstStyle/>
        <a:p>
          <a:endParaRPr lang="it-IT"/>
        </a:p>
      </dgm:t>
    </dgm:pt>
  </dgm:ptLst>
  <dgm:cxnLst>
    <dgm:cxn modelId="{828207EA-EDD4-427F-8278-93B1DA5682AD}" type="presOf" srcId="{1206E96B-97AA-4AFA-8EC9-5B2799175D25}" destId="{7F09E11D-1FB6-487B-B873-D016BC95CD72}" srcOrd="0" destOrd="0" presId="urn:microsoft.com/office/officeart/2005/8/layout/vList2"/>
    <dgm:cxn modelId="{229E8F67-0516-42F8-A6E4-16A5CD0380DF}" srcId="{6151B57D-724D-42FD-8F18-995C40DEE500}" destId="{1206E96B-97AA-4AFA-8EC9-5B2799175D25}" srcOrd="0" destOrd="0" parTransId="{C9F5E8A1-4B4F-445F-AF86-B0568FF5ACAE}" sibTransId="{56112C3F-97AF-438E-9C86-0136CD6D2F24}"/>
    <dgm:cxn modelId="{0E54B318-A020-4981-A21B-CA1B5A3A83FB}" type="presOf" srcId="{6151B57D-724D-42FD-8F18-995C40DEE500}" destId="{FF3FEFBD-ACB6-4A5B-AC69-11CCAD7B3B61}" srcOrd="0" destOrd="0" presId="urn:microsoft.com/office/officeart/2005/8/layout/vList2"/>
    <dgm:cxn modelId="{C41FDDEA-3A5E-4195-9417-0AC497B3A15B}" type="presParOf" srcId="{FF3FEFBD-ACB6-4A5B-AC69-11CCAD7B3B61}" destId="{7F09E11D-1FB6-487B-B873-D016BC95CD7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A91109-C437-483D-A3FE-D3B9EA1CB5AF}"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it-IT"/>
        </a:p>
      </dgm:t>
    </dgm:pt>
    <dgm:pt modelId="{C4B973DE-4164-44DA-AE54-AD32785D159B}">
      <dgm:prSet/>
      <dgm:spPr/>
      <dgm:t>
        <a:bodyPr/>
        <a:lstStyle/>
        <a:p>
          <a:pPr rtl="0"/>
          <a:r>
            <a:rPr lang="es-ES" b="1" dirty="0" smtClean="0"/>
            <a:t>Opportunities for  citizens, UE supports jobs and growth and helps protect people</a:t>
          </a:r>
          <a:r>
            <a:rPr lang="es-ES" dirty="0" smtClean="0"/>
            <a:t>.</a:t>
          </a:r>
          <a:endParaRPr lang="it-IT" dirty="0"/>
        </a:p>
      </dgm:t>
    </dgm:pt>
    <dgm:pt modelId="{AEFB093A-CE8B-4C77-B27B-014EE1F4B451}" type="parTrans" cxnId="{937DE241-A744-46C8-827A-2823307B41B1}">
      <dgm:prSet/>
      <dgm:spPr/>
      <dgm:t>
        <a:bodyPr/>
        <a:lstStyle/>
        <a:p>
          <a:endParaRPr lang="it-IT"/>
        </a:p>
      </dgm:t>
    </dgm:pt>
    <dgm:pt modelId="{9A63D64D-3A6F-4379-B2C8-2CF45DDD197C}" type="sibTrans" cxnId="{937DE241-A744-46C8-827A-2823307B41B1}">
      <dgm:prSet/>
      <dgm:spPr/>
      <dgm:t>
        <a:bodyPr/>
        <a:lstStyle/>
        <a:p>
          <a:endParaRPr lang="it-IT"/>
        </a:p>
      </dgm:t>
    </dgm:pt>
    <dgm:pt modelId="{DAED2050-B8E1-425F-B717-B865A8649385}">
      <dgm:prSet/>
      <dgm:spPr/>
      <dgm:t>
        <a:bodyPr/>
        <a:lstStyle/>
        <a:p>
          <a:pPr rtl="0"/>
          <a:r>
            <a:rPr lang="es-ES" smtClean="0"/>
            <a:t>opportunities from training to travelling, to starting a business, benefitting from strom strong consumer and passenger rights, taking action against climate change, stopping plastic getting into our seas,and to showing solidarity with those in need, just have a look at </a:t>
          </a:r>
          <a:r>
            <a:rPr lang="es-ES" u="sng" smtClean="0">
              <a:hlinkClick xmlns:r="http://schemas.openxmlformats.org/officeDocument/2006/relationships" r:id="rId1"/>
            </a:rPr>
            <a:t>https://what-europe-does-for-me.eu/en/portal</a:t>
          </a:r>
          <a:endParaRPr lang="it-IT"/>
        </a:p>
      </dgm:t>
    </dgm:pt>
    <dgm:pt modelId="{644F4F3D-DEC5-471E-9394-E3E7174194FF}" type="parTrans" cxnId="{83324101-6A2F-464E-B4D4-8C6BC916359D}">
      <dgm:prSet/>
      <dgm:spPr/>
      <dgm:t>
        <a:bodyPr/>
        <a:lstStyle/>
        <a:p>
          <a:endParaRPr lang="it-IT"/>
        </a:p>
      </dgm:t>
    </dgm:pt>
    <dgm:pt modelId="{8644441C-3663-4520-BEF6-0CBDB4CA1AB5}" type="sibTrans" cxnId="{83324101-6A2F-464E-B4D4-8C6BC916359D}">
      <dgm:prSet/>
      <dgm:spPr/>
      <dgm:t>
        <a:bodyPr/>
        <a:lstStyle/>
        <a:p>
          <a:endParaRPr lang="it-IT"/>
        </a:p>
      </dgm:t>
    </dgm:pt>
    <dgm:pt modelId="{744FBD17-A801-46E6-A750-1A9C5225D353}" type="pres">
      <dgm:prSet presAssocID="{70A91109-C437-483D-A3FE-D3B9EA1CB5AF}" presName="compositeShape" presStyleCnt="0">
        <dgm:presLayoutVars>
          <dgm:chMax val="7"/>
          <dgm:dir/>
          <dgm:resizeHandles val="exact"/>
        </dgm:presLayoutVars>
      </dgm:prSet>
      <dgm:spPr/>
      <dgm:t>
        <a:bodyPr/>
        <a:lstStyle/>
        <a:p>
          <a:endParaRPr lang="it-IT"/>
        </a:p>
      </dgm:t>
    </dgm:pt>
    <dgm:pt modelId="{DE4EA3E8-6A42-4199-A8F7-D518A812A14C}" type="pres">
      <dgm:prSet presAssocID="{C4B973DE-4164-44DA-AE54-AD32785D159B}" presName="circ1" presStyleLbl="vennNode1" presStyleIdx="0" presStyleCnt="2"/>
      <dgm:spPr/>
      <dgm:t>
        <a:bodyPr/>
        <a:lstStyle/>
        <a:p>
          <a:endParaRPr lang="it-IT"/>
        </a:p>
      </dgm:t>
    </dgm:pt>
    <dgm:pt modelId="{9731325F-334F-4362-8F83-1C876645EB26}" type="pres">
      <dgm:prSet presAssocID="{C4B973DE-4164-44DA-AE54-AD32785D159B}" presName="circ1Tx" presStyleLbl="revTx" presStyleIdx="0" presStyleCnt="0">
        <dgm:presLayoutVars>
          <dgm:chMax val="0"/>
          <dgm:chPref val="0"/>
          <dgm:bulletEnabled val="1"/>
        </dgm:presLayoutVars>
      </dgm:prSet>
      <dgm:spPr/>
      <dgm:t>
        <a:bodyPr/>
        <a:lstStyle/>
        <a:p>
          <a:endParaRPr lang="it-IT"/>
        </a:p>
      </dgm:t>
    </dgm:pt>
    <dgm:pt modelId="{FEF9B5EE-9D48-477F-A880-B73B37349DA8}" type="pres">
      <dgm:prSet presAssocID="{DAED2050-B8E1-425F-B717-B865A8649385}" presName="circ2" presStyleLbl="vennNode1" presStyleIdx="1" presStyleCnt="2"/>
      <dgm:spPr/>
      <dgm:t>
        <a:bodyPr/>
        <a:lstStyle/>
        <a:p>
          <a:endParaRPr lang="it-IT"/>
        </a:p>
      </dgm:t>
    </dgm:pt>
    <dgm:pt modelId="{3558EAC3-D40D-4CF7-9096-572BA04FB605}" type="pres">
      <dgm:prSet presAssocID="{DAED2050-B8E1-425F-B717-B865A8649385}" presName="circ2Tx" presStyleLbl="revTx" presStyleIdx="0" presStyleCnt="0">
        <dgm:presLayoutVars>
          <dgm:chMax val="0"/>
          <dgm:chPref val="0"/>
          <dgm:bulletEnabled val="1"/>
        </dgm:presLayoutVars>
      </dgm:prSet>
      <dgm:spPr/>
      <dgm:t>
        <a:bodyPr/>
        <a:lstStyle/>
        <a:p>
          <a:endParaRPr lang="it-IT"/>
        </a:p>
      </dgm:t>
    </dgm:pt>
  </dgm:ptLst>
  <dgm:cxnLst>
    <dgm:cxn modelId="{934F6DD5-DD9E-4AC0-B300-0EE5B35A0BC0}" type="presOf" srcId="{DAED2050-B8E1-425F-B717-B865A8649385}" destId="{FEF9B5EE-9D48-477F-A880-B73B37349DA8}" srcOrd="0" destOrd="0" presId="urn:microsoft.com/office/officeart/2005/8/layout/venn1"/>
    <dgm:cxn modelId="{83324101-6A2F-464E-B4D4-8C6BC916359D}" srcId="{70A91109-C437-483D-A3FE-D3B9EA1CB5AF}" destId="{DAED2050-B8E1-425F-B717-B865A8649385}" srcOrd="1" destOrd="0" parTransId="{644F4F3D-DEC5-471E-9394-E3E7174194FF}" sibTransId="{8644441C-3663-4520-BEF6-0CBDB4CA1AB5}"/>
    <dgm:cxn modelId="{937DE241-A744-46C8-827A-2823307B41B1}" srcId="{70A91109-C437-483D-A3FE-D3B9EA1CB5AF}" destId="{C4B973DE-4164-44DA-AE54-AD32785D159B}" srcOrd="0" destOrd="0" parTransId="{AEFB093A-CE8B-4C77-B27B-014EE1F4B451}" sibTransId="{9A63D64D-3A6F-4379-B2C8-2CF45DDD197C}"/>
    <dgm:cxn modelId="{07FC96F0-9A01-47D9-840A-8D9589B7FDBC}" type="presOf" srcId="{C4B973DE-4164-44DA-AE54-AD32785D159B}" destId="{9731325F-334F-4362-8F83-1C876645EB26}" srcOrd="1" destOrd="0" presId="urn:microsoft.com/office/officeart/2005/8/layout/venn1"/>
    <dgm:cxn modelId="{F471C7EE-5496-4F7C-B3C9-C63F51F9797A}" type="presOf" srcId="{DAED2050-B8E1-425F-B717-B865A8649385}" destId="{3558EAC3-D40D-4CF7-9096-572BA04FB605}" srcOrd="1" destOrd="0" presId="urn:microsoft.com/office/officeart/2005/8/layout/venn1"/>
    <dgm:cxn modelId="{E7212CDE-1979-47E1-9486-E2182EB85D2C}" type="presOf" srcId="{C4B973DE-4164-44DA-AE54-AD32785D159B}" destId="{DE4EA3E8-6A42-4199-A8F7-D518A812A14C}" srcOrd="0" destOrd="0" presId="urn:microsoft.com/office/officeart/2005/8/layout/venn1"/>
    <dgm:cxn modelId="{136A0E8C-249F-4987-AB10-74B266DCAA57}" type="presOf" srcId="{70A91109-C437-483D-A3FE-D3B9EA1CB5AF}" destId="{744FBD17-A801-46E6-A750-1A9C5225D353}" srcOrd="0" destOrd="0" presId="urn:microsoft.com/office/officeart/2005/8/layout/venn1"/>
    <dgm:cxn modelId="{E6DA8DB8-BAEB-4DBE-AC07-E7540B248874}" type="presParOf" srcId="{744FBD17-A801-46E6-A750-1A9C5225D353}" destId="{DE4EA3E8-6A42-4199-A8F7-D518A812A14C}" srcOrd="0" destOrd="0" presId="urn:microsoft.com/office/officeart/2005/8/layout/venn1"/>
    <dgm:cxn modelId="{E6E825A6-B11D-43A7-A100-E236AD6299B1}" type="presParOf" srcId="{744FBD17-A801-46E6-A750-1A9C5225D353}" destId="{9731325F-334F-4362-8F83-1C876645EB26}" srcOrd="1" destOrd="0" presId="urn:microsoft.com/office/officeart/2005/8/layout/venn1"/>
    <dgm:cxn modelId="{494F9C19-87F3-4BA5-9818-1C26A56C9CB8}" type="presParOf" srcId="{744FBD17-A801-46E6-A750-1A9C5225D353}" destId="{FEF9B5EE-9D48-477F-A880-B73B37349DA8}" srcOrd="2" destOrd="0" presId="urn:microsoft.com/office/officeart/2005/8/layout/venn1"/>
    <dgm:cxn modelId="{487DB9DB-6854-411D-94EF-583B15544052}" type="presParOf" srcId="{744FBD17-A801-46E6-A750-1A9C5225D353}" destId="{3558EAC3-D40D-4CF7-9096-572BA04FB605}" srcOrd="3"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CC065-A8E3-44A8-83CA-1C79304DD3CF}">
      <dsp:nvSpPr>
        <dsp:cNvPr id="0" name=""/>
        <dsp:cNvSpPr/>
      </dsp:nvSpPr>
      <dsp:spPr>
        <a:xfrm rot="10800000">
          <a:off x="1504696" y="0"/>
          <a:ext cx="4499868" cy="1241821"/>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7609" tIns="129540" rIns="241808" bIns="129540" numCol="1" spcCol="1270" anchor="ctr" anchorCtr="0">
          <a:noAutofit/>
        </a:bodyPr>
        <a:lstStyle/>
        <a:p>
          <a:pPr lvl="0" algn="ctr" defTabSz="1511300" rtl="0">
            <a:lnSpc>
              <a:spcPct val="90000"/>
            </a:lnSpc>
            <a:spcBef>
              <a:spcPct val="0"/>
            </a:spcBef>
            <a:spcAft>
              <a:spcPct val="35000"/>
            </a:spcAft>
          </a:pPr>
          <a:r>
            <a:rPr lang="es-ES" sz="3400" kern="1200" dirty="0" smtClean="0"/>
            <a:t> European Union opportunity</a:t>
          </a:r>
          <a:endParaRPr lang="it-IT" sz="3400" kern="1200" dirty="0"/>
        </a:p>
      </dsp:txBody>
      <dsp:txXfrm rot="10800000">
        <a:off x="1815151" y="0"/>
        <a:ext cx="4189413" cy="1241821"/>
      </dsp:txXfrm>
    </dsp:sp>
    <dsp:sp modelId="{EA48E4F0-145B-4527-91CE-50CFD1A97193}">
      <dsp:nvSpPr>
        <dsp:cNvPr id="0" name=""/>
        <dsp:cNvSpPr/>
      </dsp:nvSpPr>
      <dsp:spPr>
        <a:xfrm>
          <a:off x="853434" y="0"/>
          <a:ext cx="1241821" cy="124182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8000" r="-4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9E11D-1FB6-487B-B873-D016BC95CD72}">
      <dsp:nvSpPr>
        <dsp:cNvPr id="0" name=""/>
        <dsp:cNvSpPr/>
      </dsp:nvSpPr>
      <dsp:spPr>
        <a:xfrm>
          <a:off x="0" y="10522"/>
          <a:ext cx="8520600" cy="55165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s-ES" sz="2300" kern="1200" dirty="0" smtClean="0"/>
            <a:t>European Union offers numerous of opportunities</a:t>
          </a:r>
          <a:endParaRPr lang="it-IT" sz="2300" kern="1200" dirty="0"/>
        </a:p>
      </dsp:txBody>
      <dsp:txXfrm>
        <a:off x="26930" y="37452"/>
        <a:ext cx="8466740" cy="497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EA3E8-6A42-4199-A8F7-D518A812A14C}">
      <dsp:nvSpPr>
        <dsp:cNvPr id="0" name=""/>
        <dsp:cNvSpPr/>
      </dsp:nvSpPr>
      <dsp:spPr>
        <a:xfrm>
          <a:off x="1336954" y="9292"/>
          <a:ext cx="3397814" cy="3397814"/>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77850" rtl="0">
            <a:lnSpc>
              <a:spcPct val="90000"/>
            </a:lnSpc>
            <a:spcBef>
              <a:spcPct val="0"/>
            </a:spcBef>
            <a:spcAft>
              <a:spcPct val="35000"/>
            </a:spcAft>
          </a:pPr>
          <a:r>
            <a:rPr lang="es-ES" sz="1300" b="1" kern="1200" dirty="0" smtClean="0"/>
            <a:t>Opportunities for  citizens, UE supports jobs and growth and helps protect people</a:t>
          </a:r>
          <a:r>
            <a:rPr lang="es-ES" sz="1300" kern="1200" dirty="0" smtClean="0"/>
            <a:t>.</a:t>
          </a:r>
          <a:endParaRPr lang="it-IT" sz="1300" kern="1200" dirty="0"/>
        </a:p>
      </dsp:txBody>
      <dsp:txXfrm>
        <a:off x="1811424" y="409968"/>
        <a:ext cx="1959100" cy="2596464"/>
      </dsp:txXfrm>
    </dsp:sp>
    <dsp:sp modelId="{FEF9B5EE-9D48-477F-A880-B73B37349DA8}">
      <dsp:nvSpPr>
        <dsp:cNvPr id="0" name=""/>
        <dsp:cNvSpPr/>
      </dsp:nvSpPr>
      <dsp:spPr>
        <a:xfrm>
          <a:off x="3785830" y="9292"/>
          <a:ext cx="3397814" cy="3397814"/>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77850" rtl="0">
            <a:lnSpc>
              <a:spcPct val="90000"/>
            </a:lnSpc>
            <a:spcBef>
              <a:spcPct val="0"/>
            </a:spcBef>
            <a:spcAft>
              <a:spcPct val="35000"/>
            </a:spcAft>
          </a:pPr>
          <a:r>
            <a:rPr lang="es-ES" sz="1300" kern="1200" smtClean="0"/>
            <a:t>opportunities from training to travelling, to starting a business, benefitting from strom strong consumer and passenger rights, taking action against climate change, stopping plastic getting into our seas,and to showing solidarity with those in need, just have a look at </a:t>
          </a:r>
          <a:r>
            <a:rPr lang="es-ES" sz="1300" u="sng" kern="1200" smtClean="0">
              <a:hlinkClick xmlns:r="http://schemas.openxmlformats.org/officeDocument/2006/relationships" r:id="rId1"/>
            </a:rPr>
            <a:t>https://what-europe-does-for-me.eu/en/portal</a:t>
          </a:r>
          <a:endParaRPr lang="it-IT" sz="1300" kern="1200"/>
        </a:p>
      </dsp:txBody>
      <dsp:txXfrm>
        <a:off x="4750075" y="409968"/>
        <a:ext cx="1959100" cy="2596464"/>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1762abc8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1762abc8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51762abc87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51762abc87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1762abc87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1762abc87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1762abc87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1762abc87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14dd2e83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14dd2e83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14dd2e833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14dd2e83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14dd2e83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514dd2e83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514dd2e833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514dd2e83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14dd2e83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14dd2e83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7748ed7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47748ed7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78161d7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78161d7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7748ed7d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47748ed7d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14dd2e83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514dd2e83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14dd2e83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514dd2e83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51762abc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51762abc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1762abc8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51762abc8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1762abc87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1762abc87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51762abc8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51762abc8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1762abc8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1762abc8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825038" y="3341715"/>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EA5BB7A-6AFE-4B3D-A57E-4608C51D7C1E}" type="datetimeFigureOut">
              <a:rPr lang="it-IT" smtClean="0"/>
              <a:t>01/10/2019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6063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EA5BB7A-6AFE-4B3D-A57E-4608C51D7C1E}" type="datetimeFigureOut">
              <a:rPr lang="it-IT" smtClean="0"/>
              <a:t>01/10/2019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244860543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28650" y="311083"/>
            <a:ext cx="5800725" cy="4318067"/>
          </a:xfrm>
        </p:spPr>
        <p:txBody>
          <a:bodyPr vert="eaVert" lIns="45720" tIns="0" rIns="45720" bIns="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EA5BB7A-6AFE-4B3D-A57E-4608C51D7C1E}" type="datetimeFigureOut">
              <a:rPr lang="it-IT" smtClean="0"/>
              <a:t>01/10/2019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322838886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a:t>
            </a:fld>
            <a:endParaRPr/>
          </a:p>
        </p:txBody>
      </p:sp>
    </p:spTree>
    <p:extLst>
      <p:ext uri="{BB962C8B-B14F-4D97-AF65-F5344CB8AC3E}">
        <p14:creationId xmlns:p14="http://schemas.microsoft.com/office/powerpoint/2010/main" val="2422184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EEA5BB7A-6AFE-4B3D-A57E-4608C51D7C1E}" type="datetimeFigureOut">
              <a:rPr lang="it-IT" smtClean="0"/>
              <a:t>01/10/2019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92876316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EEA5BB7A-6AFE-4B3D-A57E-4608C51D7C1E}" type="datetimeFigureOut">
              <a:rPr lang="it-IT" smtClean="0"/>
              <a:t>01/10/2019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0595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EEA5BB7A-6AFE-4B3D-A57E-4608C51D7C1E}" type="datetimeFigureOut">
              <a:rPr lang="it-IT" smtClean="0"/>
              <a:t>01/10/2019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152733630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Modifica gli stili del testo dello schema</a:t>
            </a:r>
          </a:p>
        </p:txBody>
      </p:sp>
      <p:sp>
        <p:nvSpPr>
          <p:cNvPr id="4" name="Content Placeholder 3"/>
          <p:cNvSpPr>
            <a:spLocks noGrp="1"/>
          </p:cNvSpPr>
          <p:nvPr>
            <p:ph sz="half" idx="2"/>
          </p:nvPr>
        </p:nvSpPr>
        <p:spPr>
          <a:xfrm>
            <a:off x="822960" y="1936751"/>
            <a:ext cx="3703320" cy="253365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Modifica gli stili del testo dello schema</a:t>
            </a:r>
          </a:p>
        </p:txBody>
      </p:sp>
      <p:sp>
        <p:nvSpPr>
          <p:cNvPr id="6" name="Content Placeholder 5"/>
          <p:cNvSpPr>
            <a:spLocks noGrp="1"/>
          </p:cNvSpPr>
          <p:nvPr>
            <p:ph sz="quarter" idx="4"/>
          </p:nvPr>
        </p:nvSpPr>
        <p:spPr>
          <a:xfrm>
            <a:off x="4663440" y="1936751"/>
            <a:ext cx="3703320" cy="253365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EEA5BB7A-6AFE-4B3D-A57E-4608C51D7C1E}" type="datetimeFigureOut">
              <a:rPr lang="it-IT" smtClean="0"/>
              <a:t>01/10/2019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322887863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EEA5BB7A-6AFE-4B3D-A57E-4608C51D7C1E}" type="datetimeFigureOut">
              <a:rPr lang="it-IT" smtClean="0"/>
              <a:t>01/10/2019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401484185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EA5BB7A-6AFE-4B3D-A57E-4608C51D7C1E}" type="datetimeFigureOut">
              <a:rPr lang="it-IT" smtClean="0"/>
              <a:t>01/10/2019</a:t>
            </a:fld>
            <a:endParaRPr lang="it-IT"/>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it-IT"/>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141672929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Modifica gli stili del testo dello schema</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fld id="{EEA5BB7A-6AFE-4B3D-A57E-4608C51D7C1E}" type="datetimeFigureOut">
              <a:rPr lang="it-IT" smtClean="0"/>
              <a:t>01/10/2019</a:t>
            </a:fld>
            <a:endParaRPr lang="it-IT"/>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it-IT"/>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351716967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91440" tIns="0" rIns="91440" bIns="0" anchor="b">
            <a:noAutofit/>
          </a:bodyPr>
          <a:lstStyle>
            <a:lvl1pPr>
              <a:defRPr sz="2700" b="0">
                <a:solidFill>
                  <a:srgbClr val="FFFFFF"/>
                </a:solidFill>
              </a:defRPr>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2" y="0"/>
            <a:ext cx="9143989" cy="3686307"/>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22960" y="4430267"/>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EEA5BB7A-6AFE-4B3D-A57E-4608C51D7C1E}" type="datetimeFigureOut">
              <a:rPr lang="it-IT" smtClean="0"/>
              <a:t>01/10/2019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it-IT" smtClean="0"/>
              <a:t>‹N›</a:t>
            </a:fld>
            <a:endParaRPr lang="it-IT"/>
          </a:p>
        </p:txBody>
      </p:sp>
    </p:spTree>
    <p:extLst>
      <p:ext uri="{BB962C8B-B14F-4D97-AF65-F5344CB8AC3E}">
        <p14:creationId xmlns:p14="http://schemas.microsoft.com/office/powerpoint/2010/main" val="262830546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750737"/>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fld id="{EEA5BB7A-6AFE-4B3D-A57E-4608C51D7C1E}" type="datetimeFigureOut">
              <a:rPr lang="it-IT" smtClean="0"/>
              <a:t>01/10/2019</a:t>
            </a:fld>
            <a:endParaRPr lang="it-IT"/>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it-IT"/>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pPr marL="0" lvl="0" indent="0" algn="r" rtl="0">
              <a:spcBef>
                <a:spcPts val="0"/>
              </a:spcBef>
              <a:spcAft>
                <a:spcPts val="0"/>
              </a:spcAft>
              <a:buNone/>
            </a:pPr>
            <a:fld id="{00000000-1234-1234-1234-123412341234}" type="slidenum">
              <a:rPr lang="it-IT" smtClean="0"/>
              <a:t>‹N›</a:t>
            </a:fld>
            <a:endParaRPr lang="it-IT"/>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8364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fpalava.com/centros/i-e-s-hosteleria-gamarra-ostalaritza-b-h-i/"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3lyk-evosm.thess.sch.gr/" TargetMode="External"/><Relationship Id="rId5" Type="http://schemas.openxmlformats.org/officeDocument/2006/relationships/hyperlink" Target="http://www.espenafiel.org/Home.aspx" TargetMode="External"/><Relationship Id="rId4" Type="http://schemas.openxmlformats.org/officeDocument/2006/relationships/hyperlink" Target="http://kkybal.meb.k12.t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etwinning.net/it/pub/index.htm"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hyperlink" Target="https://live.etwinning.net/project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twinspace.etwinning.net/50859/home"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twinspace.etwinning.net/71797/home"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hyperlink" Target="https://www.smore.com/5286e-erasmus" TargetMode="External"/><Relationship Id="rId3" Type="http://schemas.openxmlformats.org/officeDocument/2006/relationships/hyperlink" Target="https://docs.google.com/forms/d/1jTZbCA5WWh1svdKpkyCJtmRysDPcuVpfaIU3s5hhyok/edit?usp=sharing" TargetMode="External"/><Relationship Id="rId7" Type="http://schemas.openxmlformats.org/officeDocument/2006/relationships/hyperlink" Target="https://www.smore.com/z4fb6"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www.facebook.com/Erasmus-Urbani-1846253758806161/" TargetMode="External"/><Relationship Id="rId11" Type="http://schemas.openxmlformats.org/officeDocument/2006/relationships/hyperlink" Target="https://www.youtube.com/channel/UCNqRxDq7dnxBNNPtl-sPVGg" TargetMode="External"/><Relationship Id="rId5" Type="http://schemas.openxmlformats.org/officeDocument/2006/relationships/hyperlink" Target="https://www.liceourbani.edu.it/erasmus-plus/" TargetMode="External"/><Relationship Id="rId10" Type="http://schemas.openxmlformats.org/officeDocument/2006/relationships/hyperlink" Target="https://madmagz.com/magazine/1499062" TargetMode="External"/><Relationship Id="rId4" Type="http://schemas.openxmlformats.org/officeDocument/2006/relationships/hyperlink" Target="https://instagram.com/erasmusurbani?utm_source=ig_profile_share&amp;igshid=kx9w3b9vbgao" TargetMode="External"/><Relationship Id="rId9" Type="http://schemas.openxmlformats.org/officeDocument/2006/relationships/hyperlink" Target="https://www.smore.com/p0165-erasmus-ls-carlo-urbani"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madmagz.com/magazine/1499062"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www.youtube.com/channel/UCNqRxDq7dnxBNNPtl-sPVG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ec.europa.eu/programmes/erasmus-plus/resources/programme-guide_it"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www.erasmusplus.it/wp-content/uploads/2015/01/2019-Erasmus-Programme-Guide_English_with-Corrigendum_clean_15.01.2019.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dirty="0"/>
          </a:p>
          <a:p>
            <a:pPr marL="914400" lvl="0" indent="457200" algn="l" rtl="0">
              <a:spcBef>
                <a:spcPts val="0"/>
              </a:spcBef>
              <a:spcAft>
                <a:spcPts val="0"/>
              </a:spcAft>
              <a:buNone/>
            </a:pPr>
            <a:endParaRPr lang="es" dirty="0" smtClean="0"/>
          </a:p>
        </p:txBody>
      </p:sp>
      <p:graphicFrame>
        <p:nvGraphicFramePr>
          <p:cNvPr id="2" name="Diagramma 1"/>
          <p:cNvGraphicFramePr/>
          <p:nvPr>
            <p:extLst>
              <p:ext uri="{D42A27DB-BD31-4B8C-83A1-F6EECF244321}">
                <p14:modId xmlns:p14="http://schemas.microsoft.com/office/powerpoint/2010/main" val="3627745144"/>
              </p:ext>
            </p:extLst>
          </p:nvPr>
        </p:nvGraphicFramePr>
        <p:xfrm>
          <a:off x="1143000" y="2682992"/>
          <a:ext cx="6858000" cy="1241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ttangolo 3"/>
          <p:cNvSpPr/>
          <p:nvPr/>
        </p:nvSpPr>
        <p:spPr>
          <a:xfrm>
            <a:off x="2622876" y="1050324"/>
            <a:ext cx="4482259" cy="1415772"/>
          </a:xfrm>
          <a:prstGeom prst="rect">
            <a:avLst/>
          </a:prstGeom>
          <a:noFill/>
        </p:spPr>
        <p:txBody>
          <a:bodyPr wrap="square" lIns="91440" tIns="45720" rIns="91440" bIns="45720">
            <a:spAutoFit/>
          </a:bodyPr>
          <a:lstStyle/>
          <a:p>
            <a:pPr algn="ctr"/>
            <a:r>
              <a:rPr lang="it-IT" sz="3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Erasmus+ </a:t>
            </a:r>
            <a:r>
              <a:rPr lang="it-IT" sz="32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Day</a:t>
            </a:r>
            <a:r>
              <a:rPr lang="it-IT" sz="3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p>
          <a:p>
            <a:pPr algn="ctr"/>
            <a:r>
              <a:rPr lang="it-IT" sz="3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LS « C. Urbani</a:t>
            </a:r>
            <a:r>
              <a:rPr lang="it-IT"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endParaRPr lang="it-IT"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a:off x="311700" y="445025"/>
            <a:ext cx="8520600" cy="846256"/>
          </a:xfrm>
          <a:prstGeom prst="rect">
            <a:avLst/>
          </a:prstGeom>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r>
              <a:rPr lang="it-IT" sz="1800" b="1" dirty="0" smtClean="0"/>
              <a:t>The </a:t>
            </a:r>
            <a:r>
              <a:rPr lang="it-IT" sz="1800" b="1" dirty="0" err="1" smtClean="0"/>
              <a:t>specific</a:t>
            </a:r>
            <a:r>
              <a:rPr lang="it-IT" sz="1800" b="1" dirty="0" smtClean="0"/>
              <a:t> </a:t>
            </a:r>
            <a:r>
              <a:rPr lang="it-IT" sz="1800" b="1" dirty="0" err="1" smtClean="0"/>
              <a:t>conditions</a:t>
            </a:r>
            <a:r>
              <a:rPr lang="it-IT" sz="1800" b="1" dirty="0" smtClean="0"/>
              <a:t> for </a:t>
            </a:r>
            <a:r>
              <a:rPr lang="it-IT" sz="1800" b="1" dirty="0" err="1" smtClean="0"/>
              <a:t>participating</a:t>
            </a:r>
            <a:r>
              <a:rPr lang="it-IT" sz="1800" b="1" dirty="0" smtClean="0"/>
              <a:t> in an Erasmus+ Project </a:t>
            </a:r>
            <a:r>
              <a:rPr lang="it-IT" sz="1800" b="1" dirty="0" err="1" smtClean="0"/>
              <a:t>depend</a:t>
            </a:r>
            <a:r>
              <a:rPr lang="it-IT" sz="1800" b="1" dirty="0" smtClean="0"/>
              <a:t> on the </a:t>
            </a:r>
            <a:r>
              <a:rPr lang="it-IT" sz="1800" b="1" dirty="0" err="1" smtClean="0"/>
              <a:t>type</a:t>
            </a:r>
            <a:r>
              <a:rPr lang="it-IT" sz="1800" b="1" dirty="0" smtClean="0"/>
              <a:t> of Action </a:t>
            </a:r>
            <a:r>
              <a:rPr lang="it-IT" sz="1800" b="1" dirty="0" err="1" smtClean="0"/>
              <a:t>concerned</a:t>
            </a:r>
            <a:r>
              <a:rPr lang="it-IT" sz="1800" b="1" dirty="0" smtClean="0"/>
              <a:t>. In general </a:t>
            </a:r>
            <a:r>
              <a:rPr lang="it-IT" sz="1800" b="1" dirty="0" err="1" smtClean="0"/>
              <a:t>terms</a:t>
            </a:r>
            <a:r>
              <a:rPr lang="it-IT" sz="1800" b="1" dirty="0" smtClean="0"/>
              <a:t>:</a:t>
            </a:r>
            <a:endParaRPr sz="1800" b="1" dirty="0"/>
          </a:p>
        </p:txBody>
      </p:sp>
      <p:sp>
        <p:nvSpPr>
          <p:cNvPr id="112" name="Google Shape;112;p22"/>
          <p:cNvSpPr txBox="1">
            <a:spLocks noGrp="1"/>
          </p:cNvSpPr>
          <p:nvPr>
            <p:ph type="body" idx="1"/>
          </p:nvPr>
        </p:nvSpPr>
        <p:spPr>
          <a:xfrm>
            <a:off x="311700" y="1427967"/>
            <a:ext cx="8520600" cy="3140908"/>
          </a:xfrm>
          <a:prstGeom prst="rect">
            <a:avLst/>
          </a:prstGeom>
        </p:spPr>
        <p:style>
          <a:lnRef idx="0">
            <a:schemeClr val="accent2"/>
          </a:lnRef>
          <a:fillRef idx="3">
            <a:schemeClr val="accent2"/>
          </a:fillRef>
          <a:effectRef idx="3">
            <a:schemeClr val="accent2"/>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1600"/>
              </a:spcBef>
              <a:spcAft>
                <a:spcPts val="1600"/>
              </a:spcAft>
              <a:buNone/>
            </a:pPr>
            <a:r>
              <a:rPr lang="es" dirty="0"/>
              <a:t>Nel caso della scuola superiore di secondo grado, e </a:t>
            </a:r>
            <a:r>
              <a:rPr lang="es" dirty="0" smtClean="0"/>
              <a:t>dell’istruzione in generale,  </a:t>
            </a:r>
            <a:r>
              <a:rPr lang="es" dirty="0"/>
              <a:t>i principali soggetti destinatari sono: </a:t>
            </a:r>
            <a:r>
              <a:rPr lang="es" i="1" dirty="0"/>
              <a:t>school leaders, school teachers and school staff, pupils in pre-primary, primary and secondary education</a:t>
            </a:r>
            <a:r>
              <a:rPr lang="es" i="1" dirty="0" smtClean="0"/>
              <a:t>..</a:t>
            </a:r>
          </a:p>
          <a:p>
            <a:pPr marL="0" lvl="0" indent="0">
              <a:spcBef>
                <a:spcPts val="1600"/>
              </a:spcBef>
              <a:spcAft>
                <a:spcPts val="1600"/>
              </a:spcAft>
              <a:buNone/>
            </a:pPr>
            <a:endParaRPr lang="es" sz="2400" dirty="0" smtClean="0"/>
          </a:p>
          <a:p>
            <a:pPr marL="0" lvl="0" indent="0" algn="l" rtl="0">
              <a:spcBef>
                <a:spcPts val="1600"/>
              </a:spcBef>
              <a:spcAft>
                <a:spcPts val="1600"/>
              </a:spcAft>
              <a:buNone/>
            </a:pPr>
            <a:endParaRPr lang="es" i="1" dirty="0" smtClean="0"/>
          </a:p>
          <a:p>
            <a:pPr marL="0" lvl="0" indent="0" algn="l" rtl="0">
              <a:spcBef>
                <a:spcPts val="1600"/>
              </a:spcBef>
              <a:spcAft>
                <a:spcPts val="1600"/>
              </a:spcAft>
              <a:buNone/>
            </a:pPr>
            <a:endParaRPr i="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3"/>
          <p:cNvSpPr txBox="1">
            <a:spLocks noGrp="1"/>
          </p:cNvSpPr>
          <p:nvPr>
            <p:ph type="title"/>
          </p:nvPr>
        </p:nvSpPr>
        <p:spPr>
          <a:prstGeom prst="rect">
            <a:avLst/>
          </a:prstGeom>
        </p:spPr>
        <p:style>
          <a:lnRef idx="1">
            <a:schemeClr val="accent5"/>
          </a:lnRef>
          <a:fillRef idx="3">
            <a:schemeClr val="accent5"/>
          </a:fillRef>
          <a:effectRef idx="2">
            <a:schemeClr val="accent5"/>
          </a:effectRef>
          <a:fontRef idx="minor">
            <a:schemeClr val="lt1"/>
          </a:fontRef>
        </p:style>
        <p:txBody>
          <a:bodyPr spcFirstLastPara="1" wrap="square" lIns="91425" tIns="91425" rIns="91425" bIns="91425" anchor="t" anchorCtr="0">
            <a:noAutofit/>
          </a:bodyPr>
          <a:lstStyle/>
          <a:p>
            <a:pPr>
              <a:lnSpc>
                <a:spcPct val="115000"/>
              </a:lnSpc>
              <a:spcAft>
                <a:spcPts val="1600"/>
              </a:spcAft>
              <a:buClr>
                <a:schemeClr val="dk1"/>
              </a:buClr>
              <a:buSzPts val="1100"/>
            </a:pPr>
            <a:r>
              <a:rPr lang="es" sz="1800" dirty="0">
                <a:solidFill>
                  <a:schemeClr val="dk2"/>
                </a:solidFill>
              </a:rPr>
              <a:t> </a:t>
            </a:r>
            <a:r>
              <a:rPr lang="es" sz="1800" dirty="0" smtClean="0">
                <a:solidFill>
                  <a:schemeClr val="dk2"/>
                </a:solidFill>
              </a:rPr>
              <a:t>                                                 </a:t>
            </a:r>
            <a:r>
              <a:rPr lang="it-IT" sz="1800" b="1" dirty="0" err="1" smtClean="0">
                <a:ln/>
                <a:solidFill>
                  <a:schemeClr val="accent4"/>
                </a:solidFill>
              </a:rPr>
              <a:t>Which</a:t>
            </a:r>
            <a:r>
              <a:rPr lang="it-IT" sz="1800" b="1" dirty="0" smtClean="0">
                <a:ln/>
                <a:solidFill>
                  <a:schemeClr val="accent4"/>
                </a:solidFill>
              </a:rPr>
              <a:t> </a:t>
            </a:r>
            <a:r>
              <a:rPr lang="it-IT" sz="1800" b="1" dirty="0" err="1" smtClean="0">
                <a:ln/>
                <a:solidFill>
                  <a:schemeClr val="accent4"/>
                </a:solidFill>
              </a:rPr>
              <a:t>Actions</a:t>
            </a:r>
            <a:r>
              <a:rPr lang="it-IT" sz="1800" b="1" dirty="0" smtClean="0">
                <a:ln/>
                <a:solidFill>
                  <a:schemeClr val="accent4"/>
                </a:solidFill>
              </a:rPr>
              <a:t> are </a:t>
            </a:r>
            <a:r>
              <a:rPr lang="it-IT" sz="1800" b="1" dirty="0" err="1" smtClean="0">
                <a:ln/>
                <a:solidFill>
                  <a:schemeClr val="accent4"/>
                </a:solidFill>
              </a:rPr>
              <a:t>supported</a:t>
            </a:r>
            <a:r>
              <a:rPr lang="it-IT" sz="1800" b="1" dirty="0" smtClean="0">
                <a:ln/>
                <a:solidFill>
                  <a:schemeClr val="accent4"/>
                </a:solidFill>
              </a:rPr>
              <a:t>?</a:t>
            </a:r>
            <a:r>
              <a:rPr lang="it-IT" sz="1800" b="1" dirty="0">
                <a:ln/>
                <a:solidFill>
                  <a:schemeClr val="accent4"/>
                </a:solidFill>
              </a:rPr>
              <a:t/>
            </a:r>
            <a:br>
              <a:rPr lang="it-IT" sz="1800" b="1" dirty="0">
                <a:ln/>
                <a:solidFill>
                  <a:schemeClr val="accent4"/>
                </a:solidFill>
              </a:rPr>
            </a:br>
            <a:endParaRPr lang="es" sz="1800" dirty="0">
              <a:solidFill>
                <a:schemeClr val="dk2"/>
              </a:solidFill>
            </a:endParaRPr>
          </a:p>
        </p:txBody>
      </p:sp>
      <p:sp>
        <p:nvSpPr>
          <p:cNvPr id="118" name="Google Shape;118;p23"/>
          <p:cNvSpPr txBox="1">
            <a:spLocks noGrp="1"/>
          </p:cNvSpPr>
          <p:nvPr>
            <p:ph type="body" idx="1"/>
          </p:nvPr>
        </p:nvSpPr>
        <p:spPr>
          <a:prstGeom prst="rect">
            <a:avLst/>
          </a:prstGeom>
        </p:spPr>
        <p:style>
          <a:lnRef idx="0">
            <a:schemeClr val="accent2"/>
          </a:lnRef>
          <a:fillRef idx="3">
            <a:schemeClr val="accent2"/>
          </a:fillRef>
          <a:effectRef idx="3">
            <a:schemeClr val="accent2"/>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endParaRPr sz="1200" dirty="0"/>
          </a:p>
          <a:p>
            <a:pPr marL="0" lvl="0" indent="0" algn="l" rtl="0">
              <a:spcBef>
                <a:spcPts val="1600"/>
              </a:spcBef>
              <a:spcAft>
                <a:spcPts val="1600"/>
              </a:spcAft>
              <a:buNone/>
            </a:pPr>
            <a:r>
              <a:rPr lang="es" sz="2000" dirty="0"/>
              <a:t>The following sections "Key Action 1",</a:t>
            </a:r>
            <a:r>
              <a:rPr lang="es" sz="2000" b="1" dirty="0"/>
              <a:t> "Key Action 2"</a:t>
            </a:r>
            <a:r>
              <a:rPr lang="es" sz="2000" dirty="0"/>
              <a:t> and "Key Action 3" present concrete Actions that are designed to achieve the Programme objectives in the field of education and training. Among these Actions, the ones mainly - but not exclusively - connected with the field of education and training are:  Mobility projects for learners and staff in higher education and vocational education and training (VET);  Mobility projects for staff in school education and adult education;  Erasmus Mundus Joint Master Degrees;  Erasmus+ Master Loans;  </a:t>
            </a:r>
            <a:r>
              <a:rPr lang="es" sz="2000" b="1" dirty="0"/>
              <a:t>Strategic Partnerships;</a:t>
            </a:r>
            <a:r>
              <a:rPr lang="es" sz="2000" dirty="0"/>
              <a:t>  Knowledge Alliances-European Universities;  Sector Skills Alliances;  Capacity Building in the field of higher education</a:t>
            </a:r>
            <a:r>
              <a:rPr lang="es" sz="1400" dirty="0"/>
              <a:t>. </a:t>
            </a:r>
            <a:endParaRPr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4"/>
          <p:cNvSpPr txBox="1">
            <a:spLocks noGrp="1"/>
          </p:cNvSpPr>
          <p:nvPr>
            <p:ph type="title"/>
          </p:nvPr>
        </p:nvSpPr>
        <p:spPr>
          <a:xfrm>
            <a:off x="311700" y="455750"/>
            <a:ext cx="8520600" cy="784328"/>
          </a:xfrm>
          <a:prstGeom prst="rect">
            <a:avLst/>
          </a:prstGeom>
        </p:spPr>
        <p:style>
          <a:lnRef idx="0">
            <a:schemeClr val="accent5"/>
          </a:lnRef>
          <a:fillRef idx="3">
            <a:schemeClr val="accent5"/>
          </a:fillRef>
          <a:effectRef idx="3">
            <a:schemeClr val="accent5"/>
          </a:effectRef>
          <a:fontRef idx="minor">
            <a:schemeClr val="lt1"/>
          </a:fontRef>
        </p:style>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it-IT" sz="3200" dirty="0" err="1" smtClean="0"/>
              <a:t>Key</a:t>
            </a:r>
            <a:r>
              <a:rPr lang="it-IT" sz="3200" dirty="0" smtClean="0"/>
              <a:t> Action 2 </a:t>
            </a:r>
            <a:r>
              <a:rPr lang="it-IT" sz="1800" dirty="0" err="1" smtClean="0"/>
              <a:t>Cooperation</a:t>
            </a:r>
            <a:r>
              <a:rPr lang="it-IT" sz="1800" dirty="0" smtClean="0"/>
              <a:t> for </a:t>
            </a:r>
            <a:r>
              <a:rPr lang="it-IT" sz="1800" dirty="0" err="1" smtClean="0"/>
              <a:t>innovation</a:t>
            </a:r>
            <a:r>
              <a:rPr lang="it-IT" sz="1800" dirty="0" smtClean="0"/>
              <a:t> and the </a:t>
            </a:r>
            <a:r>
              <a:rPr lang="it-IT" sz="1800" dirty="0" err="1" smtClean="0"/>
              <a:t>exchange</a:t>
            </a:r>
            <a:r>
              <a:rPr lang="it-IT" sz="1800" dirty="0" smtClean="0"/>
              <a:t> of </a:t>
            </a:r>
            <a:r>
              <a:rPr lang="it-IT" sz="1800" dirty="0" err="1" smtClean="0"/>
              <a:t>good</a:t>
            </a:r>
            <a:r>
              <a:rPr lang="it-IT" sz="1800" dirty="0" smtClean="0"/>
              <a:t> </a:t>
            </a:r>
            <a:r>
              <a:rPr lang="it-IT" sz="1800" dirty="0" err="1" smtClean="0"/>
              <a:t>practices</a:t>
            </a:r>
            <a:r>
              <a:rPr lang="it-IT" sz="1800" dirty="0" smtClean="0"/>
              <a:t/>
            </a:r>
            <a:br>
              <a:rPr lang="it-IT" sz="1800" dirty="0" smtClean="0"/>
            </a:br>
            <a:r>
              <a:rPr lang="it-IT" sz="1800" dirty="0" err="1" smtClean="0"/>
              <a:t>Which</a:t>
            </a:r>
            <a:r>
              <a:rPr lang="it-IT" sz="1800" dirty="0" smtClean="0"/>
              <a:t> </a:t>
            </a:r>
            <a:r>
              <a:rPr lang="it-IT" sz="1800" dirty="0" err="1" smtClean="0"/>
              <a:t>actions</a:t>
            </a:r>
            <a:r>
              <a:rPr lang="it-IT" sz="1800" dirty="0" smtClean="0"/>
              <a:t> are </a:t>
            </a:r>
            <a:r>
              <a:rPr lang="it-IT" sz="1800" dirty="0" err="1" smtClean="0"/>
              <a:t>supported</a:t>
            </a:r>
            <a:r>
              <a:rPr lang="it-IT" sz="1800" dirty="0" smtClean="0"/>
              <a:t>? </a:t>
            </a:r>
            <a:endParaRPr sz="1800" dirty="0"/>
          </a:p>
        </p:txBody>
      </p:sp>
      <p:sp>
        <p:nvSpPr>
          <p:cNvPr id="124" name="Google Shape;124;p24"/>
          <p:cNvSpPr txBox="1">
            <a:spLocks noGrp="1"/>
          </p:cNvSpPr>
          <p:nvPr>
            <p:ph type="body" idx="1"/>
          </p:nvPr>
        </p:nvSpPr>
        <p:spPr>
          <a:xfrm>
            <a:off x="311700" y="1189973"/>
            <a:ext cx="8520600" cy="3378902"/>
          </a:xfrm>
          <a:prstGeom prst="rect">
            <a:avLst/>
          </a:prstGeom>
        </p:spPr>
        <p:style>
          <a:lnRef idx="0">
            <a:schemeClr val="accent5"/>
          </a:lnRef>
          <a:fillRef idx="3">
            <a:schemeClr val="accent5"/>
          </a:fillRef>
          <a:effectRef idx="3">
            <a:schemeClr val="accent5"/>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endParaRPr lang="it-IT" dirty="0" smtClean="0"/>
          </a:p>
          <a:p>
            <a:pPr marL="0" lvl="0" indent="0" algn="l" rtl="0">
              <a:spcBef>
                <a:spcPts val="1600"/>
              </a:spcBef>
              <a:spcAft>
                <a:spcPts val="1600"/>
              </a:spcAft>
              <a:buNone/>
            </a:pPr>
            <a:r>
              <a:rPr lang="es" dirty="0" smtClean="0"/>
              <a:t>Which actions are supported?</a:t>
            </a:r>
          </a:p>
          <a:p>
            <a:pPr marL="0" lvl="0" indent="0" algn="l" rtl="0">
              <a:spcBef>
                <a:spcPts val="1600"/>
              </a:spcBef>
              <a:spcAft>
                <a:spcPts val="1600"/>
              </a:spcAft>
              <a:buNone/>
            </a:pPr>
            <a:r>
              <a:rPr lang="es" dirty="0" smtClean="0"/>
              <a:t>This </a:t>
            </a:r>
            <a:r>
              <a:rPr lang="es" dirty="0"/>
              <a:t>Key Action supports:  </a:t>
            </a:r>
            <a:r>
              <a:rPr lang="es" b="1" dirty="0"/>
              <a:t>Strategic Partnerships in the field of education, training and youth; </a:t>
            </a:r>
            <a:r>
              <a:rPr lang="es" dirty="0"/>
              <a:t> Knowledge Alliances – European Universities;  Sector Skills Alliances;  Capacity Building in the field of higher education;  Capacity Building in the field of youth. </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a:spLocks noGrp="1"/>
          </p:cNvSpPr>
          <p:nvPr>
            <p:ph type="title"/>
          </p:nvPr>
        </p:nvSpPr>
        <p:spPr>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r>
              <a:rPr lang="es" sz="1200" dirty="0"/>
              <a:t>WHAT ARE THE AIMS AND PRIORITIES OF A STRATEGIC PARTNERSHIP?</a:t>
            </a:r>
            <a:endParaRPr sz="1200" dirty="0"/>
          </a:p>
          <a:p>
            <a:pPr marL="0" lvl="0" indent="0" algn="l" rtl="0">
              <a:spcBef>
                <a:spcPts val="0"/>
              </a:spcBef>
              <a:spcAft>
                <a:spcPts val="0"/>
              </a:spcAft>
              <a:buNone/>
            </a:pPr>
            <a:r>
              <a:rPr lang="es" sz="1200" dirty="0"/>
              <a:t>Quali sono gli obiettivi e le priorità di un partenariato strategico?</a:t>
            </a:r>
            <a:endParaRPr sz="1200" dirty="0"/>
          </a:p>
        </p:txBody>
      </p:sp>
      <p:sp>
        <p:nvSpPr>
          <p:cNvPr id="130" name="Google Shape;130;p25"/>
          <p:cNvSpPr txBox="1">
            <a:spLocks noGrp="1"/>
          </p:cNvSpPr>
          <p:nvPr>
            <p:ph type="body" idx="1"/>
          </p:nvPr>
        </p:nvSpPr>
        <p:spPr>
          <a:prstGeom prst="rect">
            <a:avLst/>
          </a:prstGeom>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dirty="0">
                <a:solidFill>
                  <a:schemeClr val="dk1"/>
                </a:solidFill>
              </a:rPr>
              <a:t>Quali sono gli </a:t>
            </a:r>
            <a:r>
              <a:rPr lang="es" b="1" dirty="0">
                <a:solidFill>
                  <a:schemeClr val="dk1"/>
                </a:solidFill>
              </a:rPr>
              <a:t>obiettivi </a:t>
            </a:r>
            <a:r>
              <a:rPr lang="es" dirty="0">
                <a:solidFill>
                  <a:schemeClr val="dk1"/>
                </a:solidFill>
              </a:rPr>
              <a:t>e </a:t>
            </a:r>
            <a:r>
              <a:rPr lang="es" b="1" dirty="0">
                <a:solidFill>
                  <a:schemeClr val="dk1"/>
                </a:solidFill>
              </a:rPr>
              <a:t>le priorit</a:t>
            </a:r>
            <a:r>
              <a:rPr lang="es" dirty="0">
                <a:solidFill>
                  <a:schemeClr val="dk1"/>
                </a:solidFill>
              </a:rPr>
              <a:t>à di un partenariato strategico?</a:t>
            </a:r>
            <a:endParaRPr dirty="0">
              <a:solidFill>
                <a:schemeClr val="dk1"/>
              </a:solidFill>
            </a:endParaRPr>
          </a:p>
          <a:p>
            <a:pPr marL="457200" lvl="0" indent="-304800" algn="l" rtl="0">
              <a:lnSpc>
                <a:spcPct val="100000"/>
              </a:lnSpc>
              <a:spcBef>
                <a:spcPts val="0"/>
              </a:spcBef>
              <a:spcAft>
                <a:spcPts val="0"/>
              </a:spcAft>
              <a:buClr>
                <a:schemeClr val="dk1"/>
              </a:buClr>
              <a:buSzPts val="1200"/>
              <a:buAutoNum type="arabicPeriod"/>
            </a:pPr>
            <a:r>
              <a:rPr lang="es" sz="1400" dirty="0">
                <a:solidFill>
                  <a:schemeClr val="tx1"/>
                </a:solidFill>
              </a:rPr>
              <a:t>The primary goal is </a:t>
            </a:r>
            <a:r>
              <a:rPr lang="es" sz="1400" b="1" dirty="0">
                <a:solidFill>
                  <a:schemeClr val="tx1"/>
                </a:solidFill>
              </a:rPr>
              <a:t>to allow organisations to develop and reinforce networks,</a:t>
            </a:r>
            <a:r>
              <a:rPr lang="es" sz="1400" dirty="0">
                <a:solidFill>
                  <a:schemeClr val="tx1"/>
                </a:solidFill>
              </a:rPr>
              <a:t> increase their capacity to operate at transnational level, share and confront ideas, practices and methods. </a:t>
            </a:r>
            <a:endParaRPr sz="1400" dirty="0">
              <a:solidFill>
                <a:schemeClr val="tx1"/>
              </a:solidFill>
            </a:endParaRPr>
          </a:p>
          <a:p>
            <a:pPr marL="457200" lvl="0" indent="-304800" algn="l" rtl="0">
              <a:lnSpc>
                <a:spcPct val="100000"/>
              </a:lnSpc>
              <a:spcBef>
                <a:spcPts val="0"/>
              </a:spcBef>
              <a:spcAft>
                <a:spcPts val="0"/>
              </a:spcAft>
              <a:buClr>
                <a:schemeClr val="dk1"/>
              </a:buClr>
              <a:buSzPts val="1200"/>
              <a:buAutoNum type="arabicPeriod"/>
            </a:pPr>
            <a:r>
              <a:rPr lang="es" sz="1400" dirty="0">
                <a:solidFill>
                  <a:schemeClr val="tx1"/>
                </a:solidFill>
              </a:rPr>
              <a:t>Selected projects may also produce </a:t>
            </a:r>
            <a:r>
              <a:rPr lang="es" sz="1400" b="1" dirty="0">
                <a:solidFill>
                  <a:schemeClr val="tx1"/>
                </a:solidFill>
              </a:rPr>
              <a:t>tangible outputs and are expected to disseminate the results of their activities, </a:t>
            </a:r>
            <a:r>
              <a:rPr lang="es" sz="1400" dirty="0">
                <a:solidFill>
                  <a:schemeClr val="tx1"/>
                </a:solidFill>
              </a:rPr>
              <a:t>although in a way that is proportional to the aim and scope of the project. These </a:t>
            </a:r>
            <a:r>
              <a:rPr lang="es" sz="1400" b="1" dirty="0">
                <a:solidFill>
                  <a:schemeClr val="tx1"/>
                </a:solidFill>
              </a:rPr>
              <a:t>results and activities will be co-financed through the standard budget for project management and implementation.</a:t>
            </a:r>
            <a:r>
              <a:rPr lang="es" sz="1400" dirty="0">
                <a:solidFill>
                  <a:schemeClr val="tx1"/>
                </a:solidFill>
              </a:rPr>
              <a:t> Strategic Partnerships relevant to the field of higher education will not support these types of projects. In addition, some specific Strategic Partnership formats may be realised under this type of partnerships: </a:t>
            </a:r>
            <a:endParaRPr lang="es" sz="1400" dirty="0" smtClean="0">
              <a:solidFill>
                <a:schemeClr val="tx1"/>
              </a:solidFill>
            </a:endParaRPr>
          </a:p>
          <a:p>
            <a:pPr marL="457200" lvl="0" indent="-304800" algn="l" rtl="0">
              <a:lnSpc>
                <a:spcPct val="100000"/>
              </a:lnSpc>
              <a:spcBef>
                <a:spcPts val="0"/>
              </a:spcBef>
              <a:spcAft>
                <a:spcPts val="0"/>
              </a:spcAft>
              <a:buClr>
                <a:schemeClr val="dk1"/>
              </a:buClr>
              <a:buSzPts val="1200"/>
              <a:buAutoNum type="arabicPeriod"/>
            </a:pPr>
            <a:r>
              <a:rPr lang="es" sz="1400" dirty="0" smtClean="0">
                <a:solidFill>
                  <a:schemeClr val="tx1"/>
                </a:solidFill>
              </a:rPr>
              <a:t> </a:t>
            </a:r>
            <a:r>
              <a:rPr lang="es" sz="1400" b="1" dirty="0">
                <a:solidFill>
                  <a:schemeClr val="tx1"/>
                </a:solidFill>
              </a:rPr>
              <a:t>School Exchange Partnerships</a:t>
            </a:r>
            <a:r>
              <a:rPr lang="es" sz="1400" dirty="0">
                <a:solidFill>
                  <a:schemeClr val="tx1"/>
                </a:solidFill>
              </a:rPr>
              <a:t>: </a:t>
            </a:r>
            <a:r>
              <a:rPr lang="es" sz="1400" b="1" dirty="0">
                <a:solidFill>
                  <a:schemeClr val="tx1"/>
                </a:solidFill>
              </a:rPr>
              <a:t>Only schools may participate in this type of Strategic Partnerships. </a:t>
            </a:r>
            <a:endParaRPr sz="1400" b="1" dirty="0">
              <a:solidFill>
                <a:schemeClr val="tx1"/>
              </a:solidFill>
            </a:endParaRPr>
          </a:p>
          <a:p>
            <a:pPr marL="457200" lvl="0" indent="-304800" algn="l" rtl="0">
              <a:lnSpc>
                <a:spcPct val="100000"/>
              </a:lnSpc>
              <a:spcBef>
                <a:spcPts val="0"/>
              </a:spcBef>
              <a:spcAft>
                <a:spcPts val="0"/>
              </a:spcAft>
              <a:buClr>
                <a:schemeClr val="dk1"/>
              </a:buClr>
              <a:buSzPts val="1200"/>
              <a:buAutoNum type="arabicPeriod"/>
            </a:pPr>
            <a:r>
              <a:rPr lang="es" sz="1400" dirty="0">
                <a:solidFill>
                  <a:schemeClr val="tx1"/>
                </a:solidFill>
              </a:rPr>
              <a:t>The projects can use mobility opportunities for pupils and staff to help the participating schools develop as organisations and increase their ability to work in international projects. In addition, combining mobility and physical exchanges with virtual cooperation through eTwinning is strongly encouraged.</a:t>
            </a:r>
            <a:endParaRPr sz="1400" dirty="0">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6679" y="144049"/>
            <a:ext cx="2661781" cy="770351"/>
          </a:xfrm>
        </p:spPr>
        <p:txBody>
          <a:bodyPr>
            <a:normAutofit fontScale="90000"/>
          </a:bodyPr>
          <a:lstStyle/>
          <a:p>
            <a:pPr algn="ctr"/>
            <a:r>
              <a:rPr lang="it-IT" sz="1800" b="1" i="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On the </a:t>
            </a:r>
            <a:r>
              <a:rPr lang="it-IT" sz="1800" b="1" i="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Move</a:t>
            </a:r>
            <a:r>
              <a:rPr lang="it-IT" sz="1800" b="1" i="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for Social </a:t>
            </a:r>
            <a:r>
              <a:rPr lang="it-IT" sz="1800" b="1" i="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Inclusion</a:t>
            </a:r>
            <a:r>
              <a:rPr lang="it-IT" sz="1800" b="1" i="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r>
            <a:br>
              <a:rPr lang="it-IT" sz="1800" b="1" i="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it-IT" sz="1800" b="1" i="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Partnership</a:t>
            </a:r>
          </a:p>
        </p:txBody>
      </p:sp>
      <p:pic>
        <p:nvPicPr>
          <p:cNvPr id="9" name="Segnaposto contenuto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0450" y="1153813"/>
            <a:ext cx="4868863" cy="2734273"/>
          </a:xfrm>
        </p:spPr>
      </p:pic>
      <p:sp>
        <p:nvSpPr>
          <p:cNvPr id="4" name="Segnaposto testo 3"/>
          <p:cNvSpPr>
            <a:spLocks noGrp="1"/>
          </p:cNvSpPr>
          <p:nvPr>
            <p:ph type="body" sz="half" idx="2"/>
          </p:nvPr>
        </p:nvSpPr>
        <p:spPr>
          <a:xfrm>
            <a:off x="495934" y="1139229"/>
            <a:ext cx="2949178" cy="3382667"/>
          </a:xfrm>
        </p:spPr>
        <p:txBody>
          <a:bodyPr>
            <a:normAutofit lnSpcReduction="10000"/>
          </a:bodyPr>
          <a:lstStyle/>
          <a:p>
            <a:r>
              <a:rPr lang="it-IT" sz="1600" b="1" dirty="0" err="1" smtClean="0">
                <a:ln w="0"/>
                <a:solidFill>
                  <a:schemeClr val="accent1"/>
                </a:solidFill>
                <a:effectLst>
                  <a:outerShdw blurRad="38100" dist="25400" dir="5400000" algn="ctr" rotWithShape="0">
                    <a:srgbClr val="6E747A">
                      <a:alpha val="43000"/>
                    </a:srgbClr>
                  </a:outerShdw>
                </a:effectLst>
              </a:rPr>
              <a:t>Five</a:t>
            </a:r>
            <a:r>
              <a:rPr lang="it-IT" sz="1600" b="1" dirty="0" smtClean="0">
                <a:ln w="0"/>
                <a:solidFill>
                  <a:schemeClr val="accent1"/>
                </a:solidFill>
                <a:effectLst>
                  <a:outerShdw blurRad="38100" dist="25400" dir="5400000" algn="ctr" rotWithShape="0">
                    <a:srgbClr val="6E747A">
                      <a:alpha val="43000"/>
                    </a:srgbClr>
                  </a:outerShdw>
                </a:effectLst>
              </a:rPr>
              <a:t> </a:t>
            </a:r>
            <a:r>
              <a:rPr lang="it-IT" sz="1600" b="1" dirty="0" err="1" smtClean="0">
                <a:ln w="0"/>
                <a:solidFill>
                  <a:schemeClr val="accent1"/>
                </a:solidFill>
                <a:effectLst>
                  <a:outerShdw blurRad="38100" dist="25400" dir="5400000" algn="ctr" rotWithShape="0">
                    <a:srgbClr val="6E747A">
                      <a:alpha val="43000"/>
                    </a:srgbClr>
                  </a:outerShdw>
                </a:effectLst>
              </a:rPr>
              <a:t>countries</a:t>
            </a:r>
            <a:r>
              <a:rPr lang="it-IT" sz="1600" b="1" dirty="0" smtClean="0">
                <a:ln w="0"/>
                <a:solidFill>
                  <a:schemeClr val="accent1"/>
                </a:solidFill>
                <a:effectLst>
                  <a:outerShdw blurRad="38100" dist="25400" dir="5400000" algn="ctr" rotWithShape="0">
                    <a:srgbClr val="6E747A">
                      <a:alpha val="43000"/>
                    </a:srgbClr>
                  </a:outerShdw>
                </a:effectLst>
              </a:rPr>
              <a:t>… </a:t>
            </a:r>
            <a:r>
              <a:rPr lang="it-IT" sz="1600" b="1" dirty="0" err="1" smtClean="0">
                <a:ln w="0"/>
                <a:solidFill>
                  <a:schemeClr val="accent1"/>
                </a:solidFill>
                <a:effectLst>
                  <a:outerShdw blurRad="38100" dist="25400" dir="5400000" algn="ctr" rotWithShape="0">
                    <a:srgbClr val="6E747A">
                      <a:alpha val="43000"/>
                    </a:srgbClr>
                  </a:outerShdw>
                </a:effectLst>
              </a:rPr>
              <a:t>five</a:t>
            </a:r>
            <a:r>
              <a:rPr lang="it-IT" sz="1600" b="1" dirty="0" smtClean="0">
                <a:ln w="0"/>
                <a:solidFill>
                  <a:schemeClr val="accent1"/>
                </a:solidFill>
                <a:effectLst>
                  <a:outerShdw blurRad="38100" dist="25400" dir="5400000" algn="ctr" rotWithShape="0">
                    <a:srgbClr val="6E747A">
                      <a:alpha val="43000"/>
                    </a:srgbClr>
                  </a:outerShdw>
                </a:effectLst>
              </a:rPr>
              <a:t> </a:t>
            </a:r>
            <a:r>
              <a:rPr lang="it-IT" sz="1600" b="1" dirty="0" err="1" smtClean="0">
                <a:ln w="0"/>
                <a:solidFill>
                  <a:schemeClr val="accent1"/>
                </a:solidFill>
                <a:effectLst>
                  <a:outerShdw blurRad="38100" dist="25400" dir="5400000" algn="ctr" rotWithShape="0">
                    <a:srgbClr val="6E747A">
                      <a:alpha val="43000"/>
                    </a:srgbClr>
                  </a:outerShdw>
                </a:effectLst>
              </a:rPr>
              <a:t>steps</a:t>
            </a:r>
            <a:r>
              <a:rPr lang="it-IT" sz="1600" b="1" dirty="0" smtClean="0">
                <a:ln w="0"/>
                <a:solidFill>
                  <a:schemeClr val="accent1"/>
                </a:solidFill>
                <a:effectLst>
                  <a:outerShdw blurRad="38100" dist="25400" dir="5400000" algn="ctr" rotWithShape="0">
                    <a:srgbClr val="6E747A">
                      <a:alpha val="43000"/>
                    </a:srgbClr>
                  </a:outerShdw>
                </a:effectLst>
              </a:rPr>
              <a:t> to </a:t>
            </a:r>
            <a:r>
              <a:rPr lang="it-IT" sz="1600" b="1" dirty="0" err="1" smtClean="0">
                <a:ln w="0"/>
                <a:solidFill>
                  <a:schemeClr val="accent1"/>
                </a:solidFill>
                <a:effectLst>
                  <a:outerShdw blurRad="38100" dist="25400" dir="5400000" algn="ctr" rotWithShape="0">
                    <a:srgbClr val="6E747A">
                      <a:alpha val="43000"/>
                    </a:srgbClr>
                  </a:outerShdw>
                </a:effectLst>
              </a:rPr>
              <a:t>Inclusion</a:t>
            </a:r>
            <a:endParaRPr lang="it-IT" sz="1600" b="1" dirty="0" smtClean="0">
              <a:ln w="0"/>
              <a:solidFill>
                <a:schemeClr val="accent1"/>
              </a:solidFill>
              <a:effectLst>
                <a:outerShdw blurRad="38100" dist="25400" dir="5400000" algn="ctr" rotWithShape="0">
                  <a:srgbClr val="6E747A">
                    <a:alpha val="43000"/>
                  </a:srgbClr>
                </a:outerShdw>
              </a:effectLst>
            </a:endParaRPr>
          </a:p>
          <a:p>
            <a:r>
              <a:rPr lang="it-IT" sz="3500" b="1" dirty="0" err="1" smtClean="0">
                <a:ln w="0"/>
                <a:solidFill>
                  <a:schemeClr val="accent6">
                    <a:lumMod val="75000"/>
                  </a:schemeClr>
                </a:solidFill>
                <a:effectLst>
                  <a:outerShdw blurRad="38100" dist="25400" dir="5400000" algn="ctr" rotWithShape="0">
                    <a:srgbClr val="6E747A">
                      <a:alpha val="43000"/>
                    </a:srgbClr>
                  </a:outerShdw>
                </a:effectLst>
              </a:rPr>
              <a:t>It</a:t>
            </a:r>
            <a:r>
              <a:rPr lang="it-IT" sz="3500" b="1" dirty="0" err="1" smtClean="0">
                <a:ln w="0"/>
                <a:solidFill>
                  <a:schemeClr val="bg2"/>
                </a:solidFill>
                <a:effectLst>
                  <a:outerShdw blurRad="38100" dist="25400" dir="5400000" algn="ctr" rotWithShape="0">
                    <a:srgbClr val="6E747A">
                      <a:alpha val="43000"/>
                    </a:srgbClr>
                  </a:outerShdw>
                </a:effectLst>
              </a:rPr>
              <a:t>a</a:t>
            </a:r>
            <a:r>
              <a:rPr lang="it-IT" sz="3500" b="1" dirty="0" err="1" smtClean="0">
                <a:ln w="0"/>
                <a:solidFill>
                  <a:srgbClr val="FF0000"/>
                </a:solidFill>
                <a:effectLst>
                  <a:outerShdw blurRad="38100" dist="25400" dir="5400000" algn="ctr" rotWithShape="0">
                    <a:srgbClr val="6E747A">
                      <a:alpha val="43000"/>
                    </a:srgbClr>
                  </a:outerShdw>
                </a:effectLst>
              </a:rPr>
              <a:t>ly</a:t>
            </a:r>
            <a:endParaRPr lang="it-IT" sz="3500" b="1" dirty="0" smtClean="0">
              <a:ln w="0"/>
              <a:solidFill>
                <a:srgbClr val="FF0000"/>
              </a:solidFill>
              <a:effectLst>
                <a:outerShdw blurRad="38100" dist="25400" dir="5400000" algn="ctr" rotWithShape="0">
                  <a:srgbClr val="6E747A">
                    <a:alpha val="43000"/>
                  </a:srgbClr>
                </a:outerShdw>
              </a:effectLst>
            </a:endParaRPr>
          </a:p>
          <a:p>
            <a:r>
              <a:rPr lang="it-IT" sz="3500" b="1" dirty="0">
                <a:ln w="0"/>
                <a:solidFill>
                  <a:schemeClr val="accent1"/>
                </a:solidFill>
                <a:effectLst>
                  <a:outerShdw blurRad="38100" dist="25400" dir="5400000" algn="ctr" rotWithShape="0">
                    <a:srgbClr val="6E747A">
                      <a:alpha val="43000"/>
                    </a:srgbClr>
                  </a:outerShdw>
                </a:effectLst>
              </a:rPr>
              <a:t>	</a:t>
            </a:r>
            <a:r>
              <a:rPr lang="it-IT" sz="3500" b="1" dirty="0" err="1" smtClean="0">
                <a:ln w="0"/>
                <a:solidFill>
                  <a:srgbClr val="FF0000"/>
                </a:solidFill>
                <a:effectLst>
                  <a:outerShdw blurRad="38100" dist="25400" dir="5400000" algn="ctr" rotWithShape="0">
                    <a:srgbClr val="6E747A">
                      <a:alpha val="43000"/>
                    </a:srgbClr>
                  </a:outerShdw>
                </a:effectLst>
              </a:rPr>
              <a:t>Spa</a:t>
            </a:r>
            <a:r>
              <a:rPr lang="it-IT" sz="3500" b="1" dirty="0" err="1" smtClean="0">
                <a:ln w="0"/>
                <a:solidFill>
                  <a:srgbClr val="FFFF00"/>
                </a:solidFill>
                <a:effectLst>
                  <a:outerShdw blurRad="38100" dist="25400" dir="5400000" algn="ctr" rotWithShape="0">
                    <a:srgbClr val="6E747A">
                      <a:alpha val="43000"/>
                    </a:srgbClr>
                  </a:outerShdw>
                </a:effectLst>
              </a:rPr>
              <a:t>in</a:t>
            </a:r>
            <a:endParaRPr lang="it-IT" sz="3500" b="1" dirty="0" smtClean="0">
              <a:ln w="0"/>
              <a:solidFill>
                <a:srgbClr val="FFFF00"/>
              </a:solidFill>
              <a:effectLst>
                <a:outerShdw blurRad="38100" dist="25400" dir="5400000" algn="ctr" rotWithShape="0">
                  <a:srgbClr val="6E747A">
                    <a:alpha val="43000"/>
                  </a:srgbClr>
                </a:outerShdw>
              </a:effectLst>
            </a:endParaRPr>
          </a:p>
          <a:p>
            <a:r>
              <a:rPr lang="it-IT" sz="3200" b="1" dirty="0" err="1" smtClean="0">
                <a:ln w="0"/>
                <a:solidFill>
                  <a:schemeClr val="accent5"/>
                </a:solidFill>
                <a:effectLst>
                  <a:outerShdw blurRad="38100" dist="25400" dir="5400000" algn="ctr" rotWithShape="0">
                    <a:srgbClr val="6E747A">
                      <a:alpha val="43000"/>
                    </a:srgbClr>
                  </a:outerShdw>
                </a:effectLst>
              </a:rPr>
              <a:t>Gree</a:t>
            </a:r>
            <a:r>
              <a:rPr lang="it-IT" sz="3200" b="1" dirty="0" err="1" smtClean="0">
                <a:ln w="0"/>
                <a:solidFill>
                  <a:schemeClr val="tx2">
                    <a:lumMod val="60000"/>
                    <a:lumOff val="40000"/>
                  </a:schemeClr>
                </a:solidFill>
                <a:effectLst>
                  <a:outerShdw blurRad="38100" dist="25400" dir="5400000" algn="ctr" rotWithShape="0">
                    <a:srgbClr val="6E747A">
                      <a:alpha val="43000"/>
                    </a:srgbClr>
                  </a:outerShdw>
                </a:effectLst>
              </a:rPr>
              <a:t>ce</a:t>
            </a:r>
            <a:endParaRPr lang="it-IT" sz="3200" b="1" dirty="0" smtClean="0">
              <a:ln w="0"/>
              <a:solidFill>
                <a:schemeClr val="tx2">
                  <a:lumMod val="60000"/>
                  <a:lumOff val="40000"/>
                </a:schemeClr>
              </a:solidFill>
              <a:effectLst>
                <a:outerShdw blurRad="38100" dist="25400" dir="5400000" algn="ctr" rotWithShape="0">
                  <a:srgbClr val="6E747A">
                    <a:alpha val="43000"/>
                  </a:srgbClr>
                </a:outerShdw>
              </a:effectLst>
            </a:endParaRPr>
          </a:p>
          <a:p>
            <a:r>
              <a:rPr lang="it-IT" sz="3200" b="1" dirty="0">
                <a:ln w="0"/>
                <a:solidFill>
                  <a:schemeClr val="accent1"/>
                </a:solidFill>
                <a:effectLst>
                  <a:outerShdw blurRad="38100" dist="25400" dir="5400000" algn="ctr" rotWithShape="0">
                    <a:srgbClr val="6E747A">
                      <a:alpha val="43000"/>
                    </a:srgbClr>
                  </a:outerShdw>
                </a:effectLst>
              </a:rPr>
              <a:t>	</a:t>
            </a:r>
            <a:r>
              <a:rPr lang="it-IT" sz="3200" b="1" dirty="0" smtClean="0">
                <a:ln w="0"/>
                <a:solidFill>
                  <a:schemeClr val="accent1"/>
                </a:solidFill>
                <a:effectLst>
                  <a:outerShdw blurRad="38100" dist="25400" dir="5400000" algn="ctr" rotWithShape="0">
                    <a:srgbClr val="6E747A">
                      <a:alpha val="43000"/>
                    </a:srgbClr>
                  </a:outerShdw>
                </a:effectLst>
              </a:rPr>
              <a:t>	</a:t>
            </a:r>
            <a:r>
              <a:rPr lang="it-IT" sz="3200" b="1" dirty="0" err="1" smtClean="0">
                <a:ln w="0"/>
                <a:solidFill>
                  <a:srgbClr val="FF0000"/>
                </a:solidFill>
                <a:effectLst>
                  <a:outerShdw blurRad="38100" dist="25400" dir="5400000" algn="ctr" rotWithShape="0">
                    <a:srgbClr val="6E747A">
                      <a:alpha val="43000"/>
                    </a:srgbClr>
                  </a:outerShdw>
                </a:effectLst>
              </a:rPr>
              <a:t>Tur</a:t>
            </a:r>
            <a:r>
              <a:rPr lang="it-IT" sz="3200" b="1" dirty="0" err="1" smtClean="0">
                <a:ln w="0"/>
                <a:solidFill>
                  <a:schemeClr val="accent1"/>
                </a:solidFill>
                <a:effectLst>
                  <a:outerShdw blurRad="38100" dist="25400" dir="5400000" algn="ctr" rotWithShape="0">
                    <a:srgbClr val="6E747A">
                      <a:alpha val="43000"/>
                    </a:srgbClr>
                  </a:outerShdw>
                </a:effectLst>
              </a:rPr>
              <a:t>key</a:t>
            </a:r>
            <a:endParaRPr lang="it-IT" sz="3200" b="1" dirty="0" smtClean="0">
              <a:ln w="0"/>
              <a:solidFill>
                <a:schemeClr val="accent1"/>
              </a:solidFill>
              <a:effectLst>
                <a:outerShdw blurRad="38100" dist="25400" dir="5400000" algn="ctr" rotWithShape="0">
                  <a:srgbClr val="6E747A">
                    <a:alpha val="43000"/>
                  </a:srgbClr>
                </a:outerShdw>
              </a:effectLst>
            </a:endParaRPr>
          </a:p>
          <a:p>
            <a:r>
              <a:rPr lang="it-IT" sz="3200" b="1" dirty="0" smtClean="0">
                <a:ln w="0"/>
                <a:solidFill>
                  <a:schemeClr val="accent6">
                    <a:lumMod val="75000"/>
                  </a:schemeClr>
                </a:solidFill>
                <a:effectLst>
                  <a:outerShdw blurRad="38100" dist="25400" dir="5400000" algn="ctr" rotWithShape="0">
                    <a:srgbClr val="6E747A">
                      <a:alpha val="43000"/>
                    </a:srgbClr>
                  </a:outerShdw>
                </a:effectLst>
              </a:rPr>
              <a:t>Port</a:t>
            </a:r>
            <a:r>
              <a:rPr lang="it-IT" sz="3200" b="1" dirty="0" smtClean="0">
                <a:ln w="0"/>
                <a:solidFill>
                  <a:srgbClr val="FF0000"/>
                </a:solidFill>
                <a:effectLst>
                  <a:outerShdw blurRad="38100" dist="25400" dir="5400000" algn="ctr" rotWithShape="0">
                    <a:srgbClr val="6E747A">
                      <a:alpha val="43000"/>
                    </a:srgbClr>
                  </a:outerShdw>
                </a:effectLst>
              </a:rPr>
              <a:t>ugal</a:t>
            </a:r>
            <a:endParaRPr lang="it-IT" sz="3200" b="1" dirty="0">
              <a:ln w="0"/>
              <a:solidFill>
                <a:srgbClr val="FF0000"/>
              </a:solidFill>
              <a:effectLst>
                <a:outerShdw blurRad="38100" dist="25400" dir="5400000" algn="ctr" rotWithShape="0">
                  <a:srgbClr val="6E747A">
                    <a:alpha val="43000"/>
                  </a:srgbClr>
                </a:outerShdw>
              </a:effectLst>
            </a:endParaRPr>
          </a:p>
          <a:p>
            <a:endParaRPr lang="it-IT" dirty="0"/>
          </a:p>
        </p:txBody>
      </p:sp>
    </p:spTree>
    <p:extLst>
      <p:ext uri="{BB962C8B-B14F-4D97-AF65-F5344CB8AC3E}">
        <p14:creationId xmlns:p14="http://schemas.microsoft.com/office/powerpoint/2010/main" val="3116717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311700" y="394800"/>
            <a:ext cx="8520600" cy="572700"/>
          </a:xfrm>
          <a:prstGeom prst="rect">
            <a:avLst/>
          </a:prstGeom>
        </p:spPr>
        <p:txBody>
          <a:bodyPr spcFirstLastPara="1" wrap="square" lIns="91425" tIns="91425" rIns="91425" bIns="91425" anchor="t" anchorCtr="0">
            <a:noAutofit/>
          </a:bodyPr>
          <a:lstStyle/>
          <a:p>
            <a:r>
              <a:rPr lang="it-IT" sz="3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On the </a:t>
            </a:r>
            <a:r>
              <a:rPr lang="it-IT" sz="36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Move</a:t>
            </a:r>
            <a:r>
              <a:rPr lang="it-IT" sz="3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for Social </a:t>
            </a:r>
            <a:r>
              <a:rPr lang="it-IT" sz="36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Inclusion</a:t>
            </a:r>
            <a:r>
              <a:rPr lang="it-IT" sz="3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r>
            <a:br>
              <a:rPr lang="it-IT" sz="3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r>
              <a:rPr lang="it-IT"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r>
            <a:br>
              <a:rPr lang="it-IT"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br>
            <a:endParaRPr i="1" dirty="0"/>
          </a:p>
        </p:txBody>
      </p:sp>
      <p:sp>
        <p:nvSpPr>
          <p:cNvPr id="136" name="Google Shape;136;p26"/>
          <p:cNvSpPr txBox="1">
            <a:spLocks noGrp="1"/>
          </p:cNvSpPr>
          <p:nvPr>
            <p:ph type="body" idx="1"/>
          </p:nvPr>
        </p:nvSpPr>
        <p:spPr>
          <a:xfrm>
            <a:off x="311700" y="1396652"/>
            <a:ext cx="8520600" cy="3134398"/>
          </a:xfrm>
          <a:prstGeom prst="rect">
            <a:avLst/>
          </a:prstGeom>
        </p:spPr>
        <p:style>
          <a:lnRef idx="1">
            <a:schemeClr val="accent1"/>
          </a:lnRef>
          <a:fillRef idx="3">
            <a:schemeClr val="accent1"/>
          </a:fillRef>
          <a:effectRef idx="2">
            <a:schemeClr val="accent1"/>
          </a:effectRef>
          <a:fontRef idx="minor">
            <a:schemeClr val="lt1"/>
          </a:fontRef>
        </p:style>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400" dirty="0"/>
              <a:t>E’ un’azione  </a:t>
            </a:r>
            <a:r>
              <a:rPr lang="es" sz="1400" b="1" dirty="0"/>
              <a:t>KA229</a:t>
            </a:r>
            <a:r>
              <a:rPr lang="es" sz="1400" dirty="0"/>
              <a:t> </a:t>
            </a:r>
            <a:endParaRPr sz="1400" dirty="0"/>
          </a:p>
          <a:p>
            <a:pPr marL="0" lvl="0" indent="0" algn="l" rtl="0">
              <a:lnSpc>
                <a:spcPct val="115000"/>
              </a:lnSpc>
              <a:spcBef>
                <a:spcPts val="0"/>
              </a:spcBef>
              <a:spcAft>
                <a:spcPts val="0"/>
              </a:spcAft>
              <a:buNone/>
            </a:pPr>
            <a:r>
              <a:rPr lang="es" sz="1400" dirty="0"/>
              <a:t>è una </a:t>
            </a:r>
            <a:r>
              <a:rPr lang="es" sz="1400" b="1" dirty="0"/>
              <a:t>Strategic Partnership</a:t>
            </a:r>
            <a:r>
              <a:rPr lang="es" sz="1400" dirty="0"/>
              <a:t> tra cinque scuole europee e non.</a:t>
            </a:r>
            <a:endParaRPr sz="1400" dirty="0"/>
          </a:p>
          <a:p>
            <a:pPr marL="0" lvl="0" indent="0" algn="l" rtl="0">
              <a:lnSpc>
                <a:spcPct val="115000"/>
              </a:lnSpc>
              <a:spcBef>
                <a:spcPts val="0"/>
              </a:spcBef>
              <a:spcAft>
                <a:spcPts val="0"/>
              </a:spcAft>
              <a:buNone/>
            </a:pPr>
            <a:r>
              <a:rPr lang="es" sz="1400" dirty="0"/>
              <a:t> Il  LS « C. Urbani» è scuola coordinatrice, ha creato il progetto individuando le priorità, i risultati da conseguire e creato la partnership </a:t>
            </a:r>
            <a:endParaRPr sz="1400" dirty="0"/>
          </a:p>
          <a:p>
            <a:pPr marL="0" lvl="0" indent="0" algn="l" rtl="0">
              <a:lnSpc>
                <a:spcPct val="115000"/>
              </a:lnSpc>
              <a:spcBef>
                <a:spcPts val="0"/>
              </a:spcBef>
              <a:spcAft>
                <a:spcPts val="0"/>
              </a:spcAft>
              <a:buClr>
                <a:schemeClr val="dk1"/>
              </a:buClr>
              <a:buSzPts val="1100"/>
              <a:buFont typeface="Arial"/>
              <a:buNone/>
            </a:pPr>
            <a:r>
              <a:rPr lang="es" sz="1400" dirty="0"/>
              <a:t>Il partenariato strategico è formato da una scuola professionale spagnola di Vitoria ( Paìs Vasco), da una scuola portoghese di Penafiel, greca di Thessaloniki e turca di Kirikkale</a:t>
            </a:r>
            <a:endParaRPr sz="1400" dirty="0"/>
          </a:p>
          <a:p>
            <a:pPr marL="0" lvl="0" indent="0" algn="l" rtl="0">
              <a:lnSpc>
                <a:spcPct val="115000"/>
              </a:lnSpc>
              <a:spcBef>
                <a:spcPts val="0"/>
              </a:spcBef>
              <a:spcAft>
                <a:spcPts val="0"/>
              </a:spcAft>
              <a:buNone/>
            </a:pPr>
            <a:r>
              <a:rPr lang="es" sz="1400" dirty="0"/>
              <a:t>Scopriamo un po’ di più… </a:t>
            </a:r>
            <a:endParaRPr sz="1400" dirty="0"/>
          </a:p>
          <a:p>
            <a:pPr marL="0" lvl="0" indent="0" algn="l" rtl="0">
              <a:lnSpc>
                <a:spcPct val="115000"/>
              </a:lnSpc>
              <a:spcBef>
                <a:spcPts val="0"/>
              </a:spcBef>
              <a:spcAft>
                <a:spcPts val="0"/>
              </a:spcAft>
              <a:buNone/>
            </a:pPr>
            <a:r>
              <a:rPr lang="es" sz="1100" u="sng" dirty="0">
                <a:solidFill>
                  <a:schemeClr val="bg1"/>
                </a:solidFill>
                <a:hlinkClick r:id="rId3"/>
              </a:rPr>
              <a:t>http://fpalava.com/centros/i-e-s-hosteleria-gamarra-ostalaritza-b-h-i/</a:t>
            </a:r>
            <a:endParaRPr dirty="0">
              <a:solidFill>
                <a:schemeClr val="bg1"/>
              </a:solidFill>
            </a:endParaRPr>
          </a:p>
          <a:p>
            <a:pPr marL="0" lvl="0" indent="0" algn="l" rtl="0">
              <a:spcBef>
                <a:spcPts val="0"/>
              </a:spcBef>
              <a:spcAft>
                <a:spcPts val="0"/>
              </a:spcAft>
              <a:buNone/>
            </a:pPr>
            <a:r>
              <a:rPr lang="es" sz="1100" u="sng" dirty="0">
                <a:solidFill>
                  <a:schemeClr val="bg1"/>
                </a:solidFill>
                <a:hlinkClick r:id="rId4"/>
              </a:rPr>
              <a:t>http://kkybal.meb.k12.tr</a:t>
            </a:r>
            <a:r>
              <a:rPr lang="es" sz="1100" u="sng" dirty="0">
                <a:solidFill>
                  <a:schemeClr val="hlink"/>
                </a:solidFill>
                <a:hlinkClick r:id="rId4"/>
              </a:rPr>
              <a:t>/</a:t>
            </a:r>
            <a:endParaRPr dirty="0"/>
          </a:p>
          <a:p>
            <a:pPr marL="0" lvl="0" indent="0" algn="l" rtl="0">
              <a:spcBef>
                <a:spcPts val="1600"/>
              </a:spcBef>
              <a:spcAft>
                <a:spcPts val="0"/>
              </a:spcAft>
              <a:buNone/>
            </a:pPr>
            <a:r>
              <a:rPr lang="es" sz="1100" u="sng" dirty="0">
                <a:solidFill>
                  <a:schemeClr val="hlink"/>
                </a:solidFill>
                <a:hlinkClick r:id="rId5"/>
              </a:rPr>
              <a:t>http://www.espenafiel.org/Home.aspx</a:t>
            </a:r>
            <a:r>
              <a:rPr lang="es" dirty="0"/>
              <a:t>		</a:t>
            </a:r>
            <a:r>
              <a:rPr lang="es" sz="1100" u="sng" dirty="0">
                <a:solidFill>
                  <a:schemeClr val="hlink"/>
                </a:solidFill>
                <a:hlinkClick r:id="rId6"/>
              </a:rPr>
              <a:t>http://3lyk-evosm.thess.sch.gr/</a:t>
            </a: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it-IT" dirty="0" smtClean="0"/>
              <a:t>Kick off in </a:t>
            </a:r>
            <a:r>
              <a:rPr lang="it-IT" dirty="0" err="1" smtClean="0"/>
              <a:t>Italy</a:t>
            </a:r>
            <a:r>
              <a:rPr lang="it-IT" dirty="0" smtClean="0"/>
              <a:t> 16- 21 </a:t>
            </a:r>
            <a:r>
              <a:rPr lang="it-IT" dirty="0" err="1" smtClean="0"/>
              <a:t>December</a:t>
            </a:r>
            <a:r>
              <a:rPr lang="it-IT" dirty="0" smtClean="0"/>
              <a:t> 2018</a:t>
            </a:r>
            <a:endParaRPr lang="it-IT" dirty="0"/>
          </a:p>
        </p:txBody>
      </p:sp>
      <p:pic>
        <p:nvPicPr>
          <p:cNvPr id="5" name="Segnaposto contenuto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22325" y="1503865"/>
            <a:ext cx="3703638" cy="2778708"/>
          </a:xfrm>
        </p:spPr>
      </p:pic>
      <p:pic>
        <p:nvPicPr>
          <p:cNvPr id="6" name="Segnaposto contenuto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64075" y="1853714"/>
            <a:ext cx="3702050" cy="2079010"/>
          </a:xfrm>
        </p:spPr>
      </p:pic>
    </p:spTree>
    <p:extLst>
      <p:ext uri="{BB962C8B-B14F-4D97-AF65-F5344CB8AC3E}">
        <p14:creationId xmlns:p14="http://schemas.microsoft.com/office/powerpoint/2010/main" val="69936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ormAutofit/>
          </a:bodyPr>
          <a:lstStyle/>
          <a:p>
            <a:r>
              <a:rPr lang="it-IT" dirty="0" smtClean="0"/>
              <a:t>C2 Vitoria-Gasteiz </a:t>
            </a:r>
            <a:r>
              <a:rPr lang="it-IT" dirty="0" err="1" smtClean="0"/>
              <a:t>Spain</a:t>
            </a:r>
            <a:r>
              <a:rPr lang="it-IT" dirty="0" smtClean="0"/>
              <a:t/>
            </a:r>
            <a:br>
              <a:rPr lang="it-IT" dirty="0" smtClean="0"/>
            </a:br>
            <a:r>
              <a:rPr lang="it-IT" dirty="0" smtClean="0"/>
              <a:t>06-11 April 2019</a:t>
            </a:r>
            <a:endParaRPr lang="it-IT" dirty="0"/>
          </a:p>
        </p:txBody>
      </p:sp>
      <p:pic>
        <p:nvPicPr>
          <p:cNvPr id="5" name="Segnaposto contenuto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42455" y="1384300"/>
            <a:ext cx="2263378" cy="3017838"/>
          </a:xfrm>
        </p:spPr>
      </p:pic>
      <p:pic>
        <p:nvPicPr>
          <p:cNvPr id="6" name="Segnaposto contenuto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64075" y="1504950"/>
            <a:ext cx="3702050" cy="2776537"/>
          </a:xfrm>
        </p:spPr>
      </p:pic>
    </p:spTree>
    <p:extLst>
      <p:ext uri="{BB962C8B-B14F-4D97-AF65-F5344CB8AC3E}">
        <p14:creationId xmlns:p14="http://schemas.microsoft.com/office/powerpoint/2010/main" val="1125055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Autofit/>
          </a:bodyPr>
          <a:lstStyle/>
          <a:p>
            <a:r>
              <a:rPr lang="it-IT" sz="2400" i="1" dirty="0" smtClean="0"/>
              <a:t>				A new Erasmus+ </a:t>
            </a:r>
            <a:br>
              <a:rPr lang="it-IT" sz="2400" i="1" dirty="0" smtClean="0"/>
            </a:br>
            <a:r>
              <a:rPr lang="it-IT" sz="2400" i="1" dirty="0" smtClean="0"/>
              <a:t>		</a:t>
            </a:r>
            <a:r>
              <a:rPr lang="it-IT" sz="2400" i="1" dirty="0" err="1" smtClean="0"/>
              <a:t>Humanoid</a:t>
            </a:r>
            <a:r>
              <a:rPr lang="it-IT" sz="2400" i="1" dirty="0" smtClean="0"/>
              <a:t> </a:t>
            </a:r>
            <a:r>
              <a:rPr lang="it-IT" sz="2400" i="1" dirty="0" err="1" smtClean="0"/>
              <a:t>Robots</a:t>
            </a:r>
            <a:r>
              <a:rPr lang="it-IT" sz="2400" i="1" dirty="0" smtClean="0"/>
              <a:t> for a Future World</a:t>
            </a:r>
            <a:endParaRPr lang="it-IT" sz="2400" i="1" dirty="0"/>
          </a:p>
        </p:txBody>
      </p:sp>
      <p:sp>
        <p:nvSpPr>
          <p:cNvPr id="3" name="Segnaposto testo 2"/>
          <p:cNvSpPr>
            <a:spLocks noGrp="1"/>
          </p:cNvSpPr>
          <p:nvPr>
            <p:ph type="body" idx="1"/>
          </p:nvPr>
        </p:nvSpPr>
        <p:spPr/>
        <p:txBody>
          <a:bodyPr>
            <a:normAutofit fontScale="25000" lnSpcReduction="20000"/>
          </a:bodyPr>
          <a:lstStyle/>
          <a:p>
            <a:r>
              <a:rPr lang="it-IT"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KA229</a:t>
            </a:r>
          </a:p>
          <a:p>
            <a:endParaRPr lang="it-IT"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r>
              <a:rPr lang="it-IT" sz="550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 KA229 </a:t>
            </a:r>
          </a:p>
          <a:p>
            <a:r>
              <a:rPr lang="it-IT" sz="550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strategic</a:t>
            </a:r>
            <a:r>
              <a:rPr lang="it-IT" sz="550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partnership</a:t>
            </a:r>
            <a:endParaRPr lang="it-IT" sz="55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endParaRPr lang="it-IT" sz="5500" dirty="0" smtClean="0"/>
          </a:p>
        </p:txBody>
      </p:sp>
      <p:pic>
        <p:nvPicPr>
          <p:cNvPr id="7" name="Segnaposto contenuto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64444" y="2408237"/>
            <a:ext cx="2819400" cy="1590675"/>
          </a:xfrm>
        </p:spPr>
      </p:pic>
      <p:sp>
        <p:nvSpPr>
          <p:cNvPr id="5" name="Segnaposto testo 4"/>
          <p:cNvSpPr>
            <a:spLocks noGrp="1"/>
          </p:cNvSpPr>
          <p:nvPr>
            <p:ph type="body" sz="quarter" idx="3"/>
          </p:nvPr>
        </p:nvSpPr>
        <p:spPr/>
        <p:txBody>
          <a:bodyPr/>
          <a:lstStyle/>
          <a:p>
            <a:r>
              <a:rPr lang="it-IT"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Fostering</a:t>
            </a:r>
            <a:r>
              <a:rPr lang="it-IT"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Social </a:t>
            </a:r>
            <a:r>
              <a:rPr lang="it-IT"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Inclusion</a:t>
            </a:r>
            <a:r>
              <a:rPr lang="it-IT"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it-IT"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through</a:t>
            </a:r>
            <a:r>
              <a:rPr lang="it-IT"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it-IT"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Robotics</a:t>
            </a:r>
            <a:endParaRPr lang="it-IT" dirty="0"/>
          </a:p>
        </p:txBody>
      </p:sp>
      <p:pic>
        <p:nvPicPr>
          <p:cNvPr id="9" name="Segnaposto contenuto 8"/>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358066" y="1936750"/>
            <a:ext cx="2314067" cy="2533650"/>
          </a:xfrm>
        </p:spPr>
      </p:pic>
    </p:spTree>
    <p:extLst>
      <p:ext uri="{BB962C8B-B14F-4D97-AF65-F5344CB8AC3E}">
        <p14:creationId xmlns:p14="http://schemas.microsoft.com/office/powerpoint/2010/main" val="1363014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7"/>
          <p:cNvSpPr txBox="1">
            <a:spLocks noGrp="1"/>
          </p:cNvSpPr>
          <p:nvPr>
            <p:ph type="title"/>
          </p:nvPr>
        </p:nvSpPr>
        <p:spPr>
          <a:prstGeom prst="rect">
            <a:avLst/>
          </a:prstGeom>
        </p:spPr>
        <p:style>
          <a:lnRef idx="0">
            <a:schemeClr val="accent2"/>
          </a:lnRef>
          <a:fillRef idx="3">
            <a:schemeClr val="accent2"/>
          </a:fillRef>
          <a:effectRef idx="3">
            <a:schemeClr val="accent2"/>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r>
              <a:rPr lang="es" dirty="0"/>
              <a:t>La piattaforma eTwinning</a:t>
            </a:r>
            <a:endParaRPr dirty="0"/>
          </a:p>
        </p:txBody>
      </p:sp>
      <p:sp>
        <p:nvSpPr>
          <p:cNvPr id="142" name="Google Shape;142;p27"/>
          <p:cNvSpPr txBox="1">
            <a:spLocks noGrp="1"/>
          </p:cNvSpPr>
          <p:nvPr>
            <p:ph type="body" idx="1"/>
          </p:nvPr>
        </p:nvSpPr>
        <p:spPr>
          <a:prstGeom prst="rect">
            <a:avLst/>
          </a:prstGeom>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r>
              <a:rPr lang="es" dirty="0"/>
              <a:t>Registrarsi sulla piattafroma eTwinning</a:t>
            </a:r>
            <a:endParaRPr dirty="0"/>
          </a:p>
          <a:p>
            <a:pPr marL="0" lvl="0" indent="0" algn="l" rtl="0">
              <a:spcBef>
                <a:spcPts val="1600"/>
              </a:spcBef>
              <a:spcAft>
                <a:spcPts val="0"/>
              </a:spcAft>
              <a:buNone/>
            </a:pPr>
            <a:r>
              <a:rPr lang="es" sz="1100" u="sng" dirty="0">
                <a:solidFill>
                  <a:schemeClr val="hlink"/>
                </a:solidFill>
                <a:hlinkClick r:id="rId3"/>
              </a:rPr>
              <a:t>https://www.etwinning.net/it/pub/index.htm</a:t>
            </a:r>
            <a:endParaRPr dirty="0"/>
          </a:p>
          <a:p>
            <a:pPr marL="0" lvl="0" indent="0" algn="l" rtl="0">
              <a:spcBef>
                <a:spcPts val="1600"/>
              </a:spcBef>
              <a:spcAft>
                <a:spcPts val="0"/>
              </a:spcAft>
              <a:buNone/>
            </a:pPr>
            <a:endParaRPr dirty="0"/>
          </a:p>
          <a:p>
            <a:pPr marL="0" lvl="0" indent="0" algn="l" rtl="0">
              <a:spcBef>
                <a:spcPts val="1600"/>
              </a:spcBef>
              <a:spcAft>
                <a:spcPts val="0"/>
              </a:spcAft>
              <a:buNone/>
            </a:pPr>
            <a:r>
              <a:rPr lang="es" dirty="0"/>
              <a:t>Cos’è un progetto eTwinning?</a:t>
            </a:r>
            <a:endParaRPr dirty="0"/>
          </a:p>
          <a:p>
            <a:pPr marL="0" lvl="0" indent="0" algn="l" rtl="0">
              <a:spcBef>
                <a:spcPts val="1600"/>
              </a:spcBef>
              <a:spcAft>
                <a:spcPts val="1600"/>
              </a:spcAft>
              <a:buNone/>
            </a:pPr>
            <a:r>
              <a:rPr lang="es" sz="1100" u="sng" dirty="0">
                <a:solidFill>
                  <a:schemeClr val="hlink"/>
                </a:solidFill>
                <a:hlinkClick r:id="rId4"/>
              </a:rPr>
              <a:t>https://live.etwinning.net/projects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i="1" dirty="0" smtClean="0"/>
              <a:t>On the </a:t>
            </a:r>
            <a:r>
              <a:rPr lang="it-IT" i="1" dirty="0" err="1" smtClean="0"/>
              <a:t>Move</a:t>
            </a:r>
            <a:r>
              <a:rPr lang="it-IT" i="1" dirty="0" smtClean="0"/>
              <a:t> for Social </a:t>
            </a:r>
            <a:r>
              <a:rPr lang="it-IT" i="1" dirty="0" err="1" smtClean="0"/>
              <a:t>Inclusion</a:t>
            </a:r>
            <a:endParaRPr lang="it-IT" i="1"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2054" y="1504567"/>
            <a:ext cx="5148198" cy="1434230"/>
          </a:xfrm>
        </p:spPr>
      </p:pic>
      <p:sp>
        <p:nvSpPr>
          <p:cNvPr id="7" name="CasellaDiTesto 6"/>
          <p:cNvSpPr txBox="1"/>
          <p:nvPr/>
        </p:nvSpPr>
        <p:spPr>
          <a:xfrm>
            <a:off x="745299" y="3175348"/>
            <a:ext cx="7590772" cy="861774"/>
          </a:xfrm>
          <a:prstGeom prst="rect">
            <a:avLst/>
          </a:prstGeom>
          <a:noFill/>
        </p:spPr>
        <p:txBody>
          <a:bodyPr wrap="square" rtlCol="0">
            <a:spAutoFit/>
          </a:bodyPr>
          <a:lstStyle/>
          <a:p>
            <a:r>
              <a:rPr lang="it-IT" dirty="0"/>
              <a:t>“</a:t>
            </a:r>
            <a:r>
              <a:rPr lang="it-IT" sz="1400" dirty="0"/>
              <a:t>The </a:t>
            </a:r>
            <a:r>
              <a:rPr lang="it-IT" sz="1400" dirty="0" err="1"/>
              <a:t>European</a:t>
            </a:r>
            <a:r>
              <a:rPr lang="it-IT" sz="1400" dirty="0"/>
              <a:t> </a:t>
            </a:r>
            <a:r>
              <a:rPr lang="it-IT" sz="1400" dirty="0" err="1"/>
              <a:t>Commission's</a:t>
            </a:r>
            <a:r>
              <a:rPr lang="it-IT" sz="1400" dirty="0"/>
              <a:t> </a:t>
            </a:r>
            <a:r>
              <a:rPr lang="it-IT" sz="1400" dirty="0" err="1"/>
              <a:t>support</a:t>
            </a:r>
            <a:r>
              <a:rPr lang="it-IT" sz="1400" dirty="0"/>
              <a:t> for the production of </a:t>
            </a:r>
            <a:r>
              <a:rPr lang="it-IT" sz="1400" dirty="0" err="1"/>
              <a:t>this</a:t>
            </a:r>
            <a:r>
              <a:rPr lang="it-IT" sz="1400" dirty="0"/>
              <a:t> </a:t>
            </a:r>
            <a:r>
              <a:rPr lang="it-IT" sz="1400" dirty="0" err="1"/>
              <a:t>publication</a:t>
            </a:r>
            <a:r>
              <a:rPr lang="it-IT" sz="1400" dirty="0"/>
              <a:t> </a:t>
            </a:r>
            <a:r>
              <a:rPr lang="it-IT" sz="1400" dirty="0" err="1"/>
              <a:t>does</a:t>
            </a:r>
            <a:r>
              <a:rPr lang="it-IT" sz="1400" dirty="0"/>
              <a:t> </a:t>
            </a:r>
            <a:r>
              <a:rPr lang="it-IT" sz="1400" dirty="0" err="1"/>
              <a:t>not</a:t>
            </a:r>
            <a:r>
              <a:rPr lang="it-IT" sz="1400" dirty="0"/>
              <a:t> </a:t>
            </a:r>
            <a:r>
              <a:rPr lang="it-IT" sz="1400" dirty="0" err="1"/>
              <a:t>constitute</a:t>
            </a:r>
            <a:r>
              <a:rPr lang="it-IT" sz="1400" dirty="0"/>
              <a:t> an </a:t>
            </a:r>
            <a:r>
              <a:rPr lang="it-IT" sz="1400" dirty="0" err="1"/>
              <a:t>endorsement</a:t>
            </a:r>
            <a:r>
              <a:rPr lang="it-IT" sz="1400" dirty="0"/>
              <a:t> of the </a:t>
            </a:r>
            <a:r>
              <a:rPr lang="it-IT" sz="1400" dirty="0" err="1"/>
              <a:t>contents</a:t>
            </a:r>
            <a:r>
              <a:rPr lang="it-IT" sz="1400" dirty="0"/>
              <a:t>, </a:t>
            </a:r>
            <a:r>
              <a:rPr lang="it-IT" sz="1400" dirty="0" err="1"/>
              <a:t>which</a:t>
            </a:r>
            <a:r>
              <a:rPr lang="it-IT" sz="1400" dirty="0"/>
              <a:t> </a:t>
            </a:r>
            <a:r>
              <a:rPr lang="it-IT" sz="1400" dirty="0" err="1"/>
              <a:t>reflect</a:t>
            </a:r>
            <a:r>
              <a:rPr lang="it-IT" sz="1400" dirty="0"/>
              <a:t> the </a:t>
            </a:r>
            <a:r>
              <a:rPr lang="it-IT" sz="1400" dirty="0" err="1"/>
              <a:t>views</a:t>
            </a:r>
            <a:r>
              <a:rPr lang="it-IT" sz="1400" dirty="0"/>
              <a:t> </a:t>
            </a:r>
            <a:r>
              <a:rPr lang="it-IT" sz="1400" dirty="0" err="1"/>
              <a:t>only</a:t>
            </a:r>
            <a:r>
              <a:rPr lang="it-IT" sz="1400" dirty="0"/>
              <a:t> of the </a:t>
            </a:r>
            <a:r>
              <a:rPr lang="it-IT" sz="1400" dirty="0" err="1"/>
              <a:t>authors</a:t>
            </a:r>
            <a:r>
              <a:rPr lang="it-IT" sz="1400" dirty="0"/>
              <a:t>, and the </a:t>
            </a:r>
            <a:r>
              <a:rPr lang="it-IT" sz="1400" dirty="0" err="1"/>
              <a:t>Commission</a:t>
            </a:r>
            <a:r>
              <a:rPr lang="it-IT" sz="1400" dirty="0"/>
              <a:t> </a:t>
            </a:r>
            <a:r>
              <a:rPr lang="it-IT" sz="1400" dirty="0" err="1"/>
              <a:t>cannot</a:t>
            </a:r>
            <a:r>
              <a:rPr lang="it-IT" sz="1400" dirty="0"/>
              <a:t> be </a:t>
            </a:r>
            <a:r>
              <a:rPr lang="it-IT" sz="1400" dirty="0" err="1"/>
              <a:t>held</a:t>
            </a:r>
            <a:r>
              <a:rPr lang="it-IT" sz="1400" dirty="0"/>
              <a:t> </a:t>
            </a:r>
            <a:r>
              <a:rPr lang="it-IT" sz="1400" dirty="0" err="1"/>
              <a:t>responsible</a:t>
            </a:r>
            <a:r>
              <a:rPr lang="it-IT" sz="1400" dirty="0"/>
              <a:t> for </a:t>
            </a:r>
            <a:r>
              <a:rPr lang="it-IT" sz="1400" dirty="0" err="1"/>
              <a:t>any</a:t>
            </a:r>
            <a:r>
              <a:rPr lang="it-IT" sz="1400" dirty="0"/>
              <a:t> use </a:t>
            </a:r>
            <a:r>
              <a:rPr lang="it-IT" sz="1400" dirty="0" err="1"/>
              <a:t>which</a:t>
            </a:r>
            <a:r>
              <a:rPr lang="it-IT" sz="1400" dirty="0"/>
              <a:t> </a:t>
            </a:r>
            <a:r>
              <a:rPr lang="it-IT" sz="1400" dirty="0" err="1"/>
              <a:t>may</a:t>
            </a:r>
            <a:r>
              <a:rPr lang="it-IT" sz="1400" dirty="0"/>
              <a:t> be made of the information </a:t>
            </a:r>
            <a:r>
              <a:rPr lang="it-IT" sz="1400" dirty="0" err="1"/>
              <a:t>contained</a:t>
            </a:r>
            <a:r>
              <a:rPr lang="it-IT" sz="1400" dirty="0"/>
              <a:t> </a:t>
            </a:r>
            <a:r>
              <a:rPr lang="it-IT" sz="1400" dirty="0" err="1"/>
              <a:t>therein</a:t>
            </a:r>
            <a:r>
              <a:rPr lang="it-IT" dirty="0"/>
              <a:t>."</a:t>
            </a:r>
          </a:p>
        </p:txBody>
      </p:sp>
    </p:spTree>
    <p:extLst>
      <p:ext uri="{BB962C8B-B14F-4D97-AF65-F5344CB8AC3E}">
        <p14:creationId xmlns:p14="http://schemas.microsoft.com/office/powerpoint/2010/main" val="3907941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8"/>
          <p:cNvSpPr txBox="1">
            <a:spLocks noGrp="1"/>
          </p:cNvSpPr>
          <p:nvPr>
            <p:ph type="title"/>
          </p:nvPr>
        </p:nvSpPr>
        <p:spPr>
          <a:prstGeom prst="rect">
            <a:avLst/>
          </a:prstGeom>
        </p:spPr>
        <p:style>
          <a:lnRef idx="0">
            <a:schemeClr val="accent2"/>
          </a:lnRef>
          <a:fillRef idx="3">
            <a:schemeClr val="accent2"/>
          </a:fillRef>
          <a:effectRef idx="3">
            <a:schemeClr val="accent2"/>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r>
              <a:rPr lang="es" dirty="0"/>
              <a:t>Le nostre pagine, le nostre attività</a:t>
            </a:r>
            <a:endParaRPr dirty="0"/>
          </a:p>
        </p:txBody>
      </p:sp>
      <p:sp>
        <p:nvSpPr>
          <p:cNvPr id="148" name="Google Shape;148;p28"/>
          <p:cNvSpPr txBox="1">
            <a:spLocks noGrp="1"/>
          </p:cNvSpPr>
          <p:nvPr>
            <p:ph type="body" idx="1"/>
          </p:nvPr>
        </p:nvSpPr>
        <p:spPr>
          <a:xfrm>
            <a:off x="311700" y="1171264"/>
            <a:ext cx="8520600" cy="3416400"/>
          </a:xfrm>
          <a:prstGeom prst="rect">
            <a:avLst/>
          </a:prstGeom>
        </p:spPr>
        <p:style>
          <a:lnRef idx="0">
            <a:schemeClr val="accent4"/>
          </a:lnRef>
          <a:fillRef idx="3">
            <a:schemeClr val="accent4"/>
          </a:fillRef>
          <a:effectRef idx="3">
            <a:schemeClr val="accent4"/>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r>
              <a:rPr lang="es" dirty="0"/>
              <a:t>Quali sono gli obiettivi perseguiti?</a:t>
            </a:r>
            <a:endParaRPr dirty="0"/>
          </a:p>
          <a:p>
            <a:pPr marL="457200" lvl="0" indent="-342900" algn="l" rtl="0">
              <a:spcBef>
                <a:spcPts val="1600"/>
              </a:spcBef>
              <a:spcAft>
                <a:spcPts val="0"/>
              </a:spcAft>
              <a:buSzPts val="1800"/>
              <a:buChar char="●"/>
            </a:pPr>
            <a:r>
              <a:rPr lang="es" dirty="0"/>
              <a:t>imparare ad usare in modo consapevole le ICT</a:t>
            </a:r>
            <a:endParaRPr dirty="0"/>
          </a:p>
          <a:p>
            <a:pPr marL="457200" lvl="0" indent="-342900" algn="l" rtl="0">
              <a:spcBef>
                <a:spcPts val="0"/>
              </a:spcBef>
              <a:spcAft>
                <a:spcPts val="0"/>
              </a:spcAft>
              <a:buSzPts val="1800"/>
              <a:buChar char="●"/>
            </a:pPr>
            <a:r>
              <a:rPr lang="es" dirty="0"/>
              <a:t>migliorare e consolidare l’apprendimento delle LS scegliendo una lingua veicolare per condurre il partenariato</a:t>
            </a:r>
            <a:endParaRPr dirty="0"/>
          </a:p>
          <a:p>
            <a:pPr marL="457200" lvl="0" indent="-342900" algn="l" rtl="0">
              <a:spcBef>
                <a:spcPts val="0"/>
              </a:spcBef>
              <a:spcAft>
                <a:spcPts val="0"/>
              </a:spcAft>
              <a:buSzPts val="1800"/>
              <a:buChar char="●"/>
            </a:pPr>
            <a:r>
              <a:rPr lang="es" dirty="0"/>
              <a:t>rafforzare le competenze di cittadinanza, sviluppare la competenza interculturale</a:t>
            </a:r>
            <a:endParaRPr dirty="0"/>
          </a:p>
          <a:p>
            <a:pPr marL="457200" lvl="0" indent="-342900" algn="l" rtl="0">
              <a:spcBef>
                <a:spcPts val="0"/>
              </a:spcBef>
              <a:spcAft>
                <a:spcPts val="0"/>
              </a:spcAft>
              <a:buSzPts val="1800"/>
              <a:buChar char="●"/>
            </a:pPr>
            <a:r>
              <a:rPr lang="es" dirty="0"/>
              <a:t>potenziare le competenze di cittadinanze europea</a:t>
            </a:r>
            <a:endParaRPr dirty="0"/>
          </a:p>
          <a:p>
            <a:pPr marL="457200" lvl="0" indent="-342900" algn="l" rtl="0">
              <a:spcBef>
                <a:spcPts val="0"/>
              </a:spcBef>
              <a:spcAft>
                <a:spcPts val="0"/>
              </a:spcAft>
              <a:buSzPts val="1800"/>
              <a:buChar char="●"/>
            </a:pPr>
            <a:r>
              <a:rPr lang="es" dirty="0"/>
              <a:t>ritrovare motivazione nella proposta di varietà di metodi e strategie didattiche</a:t>
            </a:r>
            <a:endParaRPr dirty="0"/>
          </a:p>
          <a:p>
            <a:pPr marL="457200" lvl="0" indent="-342900" algn="l" rtl="0">
              <a:spcBef>
                <a:spcPts val="0"/>
              </a:spcBef>
              <a:spcAft>
                <a:spcPts val="0"/>
              </a:spcAft>
              <a:buSzPts val="1800"/>
              <a:buChar char="●"/>
            </a:pPr>
            <a:r>
              <a:rPr lang="es" dirty="0"/>
              <a:t>offrire a studenti e docenti la possibilità concreta di collaborare tra pari</a:t>
            </a:r>
            <a:endParaRPr dirty="0"/>
          </a:p>
          <a:p>
            <a:pPr marL="457200" lvl="0" indent="-342900" algn="l" rtl="0">
              <a:spcBef>
                <a:spcPts val="0"/>
              </a:spcBef>
              <a:spcAft>
                <a:spcPts val="0"/>
              </a:spcAft>
              <a:buSzPts val="1800"/>
              <a:buChar char="●"/>
            </a:pPr>
            <a:r>
              <a:rPr lang="es" dirty="0"/>
              <a:t>Scambio di buone pratiche</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9"/>
          <p:cNvSpPr txBox="1">
            <a:spLocks noGrp="1"/>
          </p:cNvSpPr>
          <p:nvPr>
            <p:ph type="title"/>
          </p:nvPr>
        </p:nvSpPr>
        <p:spPr>
          <a:prstGeom prst="rect">
            <a:avLst/>
          </a:prstGeom>
        </p:spPr>
        <p:style>
          <a:lnRef idx="0">
            <a:schemeClr val="accent2"/>
          </a:lnRef>
          <a:fillRef idx="3">
            <a:schemeClr val="accent2"/>
          </a:fillRef>
          <a:effectRef idx="3">
            <a:schemeClr val="accent2"/>
          </a:effectRef>
          <a:fontRef idx="minor">
            <a:schemeClr val="lt1"/>
          </a:fontRef>
        </p:style>
        <p:txBody>
          <a:bodyPr spcFirstLastPara="1" wrap="square" lIns="91425" tIns="91425" rIns="91425" bIns="91425" anchor="t" anchorCtr="0">
            <a:noAutofit/>
          </a:bodyPr>
          <a:lstStyle/>
          <a:p>
            <a:pPr marL="3200400" lvl="0" indent="457200" algn="l" rtl="0">
              <a:spcBef>
                <a:spcPts val="0"/>
              </a:spcBef>
              <a:spcAft>
                <a:spcPts val="0"/>
              </a:spcAft>
              <a:buNone/>
            </a:pPr>
            <a:r>
              <a:rPr lang="es" i="1" dirty="0"/>
              <a:t>Come?</a:t>
            </a:r>
            <a:endParaRPr i="1" dirty="0"/>
          </a:p>
        </p:txBody>
      </p:sp>
      <p:sp>
        <p:nvSpPr>
          <p:cNvPr id="154" name="Google Shape;154;p29"/>
          <p:cNvSpPr txBox="1">
            <a:spLocks noGrp="1"/>
          </p:cNvSpPr>
          <p:nvPr>
            <p:ph type="body" idx="1"/>
          </p:nvPr>
        </p:nvSpPr>
        <p:spPr>
          <a:xfrm>
            <a:off x="225975" y="1468050"/>
            <a:ext cx="8520600" cy="2757900"/>
          </a:xfrm>
          <a:prstGeom prst="rect">
            <a:avLst/>
          </a:prstGeom>
        </p:spPr>
        <p:style>
          <a:lnRef idx="0">
            <a:schemeClr val="accent4"/>
          </a:lnRef>
          <a:fillRef idx="3">
            <a:schemeClr val="accent4"/>
          </a:fillRef>
          <a:effectRef idx="3">
            <a:schemeClr val="accent4"/>
          </a:effectRef>
          <a:fontRef idx="minor">
            <a:schemeClr val="lt1"/>
          </a:fontRef>
        </p:style>
        <p:txBody>
          <a:bodyPr spcFirstLastPara="1" wrap="square" lIns="91425" tIns="91425" rIns="91425" bIns="91425" anchor="t" anchorCtr="0">
            <a:noAutofit/>
          </a:bodyPr>
          <a:lstStyle/>
          <a:p>
            <a:pPr marL="2743200" lvl="0" indent="457200" algn="l" rtl="0">
              <a:spcBef>
                <a:spcPts val="0"/>
              </a:spcBef>
              <a:spcAft>
                <a:spcPts val="0"/>
              </a:spcAft>
              <a:buNone/>
            </a:pPr>
            <a:endParaRPr dirty="0"/>
          </a:p>
          <a:p>
            <a:pPr marL="2743200" lvl="0" indent="457200" algn="just" rtl="0">
              <a:spcBef>
                <a:spcPts val="1600"/>
              </a:spcBef>
              <a:spcAft>
                <a:spcPts val="0"/>
              </a:spcAft>
              <a:buNone/>
            </a:pPr>
            <a:endParaRPr dirty="0"/>
          </a:p>
          <a:p>
            <a:pPr marL="1371600" lvl="0" indent="457200" algn="just" rtl="0">
              <a:spcBef>
                <a:spcPts val="1600"/>
              </a:spcBef>
              <a:spcAft>
                <a:spcPts val="1600"/>
              </a:spcAft>
              <a:buNone/>
            </a:pPr>
            <a:r>
              <a:rPr lang="es" sz="3600" dirty="0"/>
              <a:t>Andiamo al Twinspace!!</a:t>
            </a:r>
            <a:endParaRPr sz="3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0"/>
          <p:cNvSpPr txBox="1">
            <a:spLocks noGrp="1"/>
          </p:cNvSpPr>
          <p:nvPr>
            <p:ph type="title"/>
          </p:nvPr>
        </p:nvSpPr>
        <p:spPr>
          <a:xfrm>
            <a:off x="86675" y="391450"/>
            <a:ext cx="8520600" cy="572700"/>
          </a:xfrm>
          <a:prstGeom prst="rect">
            <a:avLst/>
          </a:prstGeom>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t" anchorCtr="0">
            <a:noAutofit/>
          </a:bodyPr>
          <a:lstStyle/>
          <a:p>
            <a:pPr marL="1371600" lvl="0" indent="457200" algn="l" rtl="0">
              <a:spcBef>
                <a:spcPts val="0"/>
              </a:spcBef>
              <a:spcAft>
                <a:spcPts val="0"/>
              </a:spcAft>
              <a:buNone/>
            </a:pPr>
            <a:r>
              <a:rPr lang="es" i="1" dirty="0" smtClean="0"/>
              <a:t>       Cos’è </a:t>
            </a:r>
            <a:r>
              <a:rPr lang="es" i="1" dirty="0"/>
              <a:t>il Twinspace?</a:t>
            </a:r>
            <a:endParaRPr i="1" dirty="0"/>
          </a:p>
        </p:txBody>
      </p:sp>
      <p:sp>
        <p:nvSpPr>
          <p:cNvPr id="160" name="Google Shape;160;p30"/>
          <p:cNvSpPr txBox="1">
            <a:spLocks noGrp="1"/>
          </p:cNvSpPr>
          <p:nvPr>
            <p:ph type="body" idx="1"/>
          </p:nvPr>
        </p:nvSpPr>
        <p:spPr>
          <a:prstGeom prst="rect">
            <a:avLst/>
          </a:prstGeom>
        </p:spPr>
        <p:style>
          <a:lnRef idx="0">
            <a:schemeClr val="accent4"/>
          </a:lnRef>
          <a:fillRef idx="3">
            <a:schemeClr val="accent4"/>
          </a:fillRef>
          <a:effectRef idx="3">
            <a:schemeClr val="accent4"/>
          </a:effectRef>
          <a:fontRef idx="minor">
            <a:schemeClr val="lt1"/>
          </a:fontRef>
        </p:style>
        <p:txBody>
          <a:bodyPr spcFirstLastPara="1" wrap="square" lIns="91425" tIns="91425" rIns="91425" bIns="91425" anchor="t" anchorCtr="0">
            <a:noAutofit/>
          </a:bodyPr>
          <a:lstStyle/>
          <a:p>
            <a:pPr marL="2743200" lvl="0" indent="457200" algn="l" rtl="0">
              <a:spcBef>
                <a:spcPts val="0"/>
              </a:spcBef>
              <a:spcAft>
                <a:spcPts val="0"/>
              </a:spcAft>
              <a:buNone/>
            </a:pPr>
            <a:endParaRPr i="1" dirty="0"/>
          </a:p>
          <a:p>
            <a:pPr marL="0" lvl="0" indent="0" algn="l" rtl="0">
              <a:spcBef>
                <a:spcPts val="1600"/>
              </a:spcBef>
              <a:spcAft>
                <a:spcPts val="0"/>
              </a:spcAft>
              <a:buNone/>
            </a:pPr>
            <a:r>
              <a:rPr lang="es" i="1" dirty="0"/>
              <a:t>E’ lo spazio che la piattaforma eTwinning dedica ad ogni progetto approvato</a:t>
            </a:r>
            <a:endParaRPr i="1" dirty="0"/>
          </a:p>
          <a:p>
            <a:pPr marL="0" lvl="0" indent="0" algn="l" rtl="0">
              <a:spcBef>
                <a:spcPts val="1600"/>
              </a:spcBef>
              <a:spcAft>
                <a:spcPts val="0"/>
              </a:spcAft>
              <a:buNone/>
            </a:pPr>
            <a:r>
              <a:rPr lang="es" i="1" dirty="0"/>
              <a:t>Le attività svolte dai nostri studenti si trovano nel </a:t>
            </a:r>
            <a:r>
              <a:rPr lang="es" dirty="0"/>
              <a:t>Twinspace </a:t>
            </a:r>
            <a:endParaRPr i="1" dirty="0"/>
          </a:p>
          <a:p>
            <a:pPr marL="0" lvl="0" indent="0" algn="l" rtl="0">
              <a:spcBef>
                <a:spcPts val="1600"/>
              </a:spcBef>
              <a:spcAft>
                <a:spcPts val="0"/>
              </a:spcAft>
              <a:buClr>
                <a:schemeClr val="dk1"/>
              </a:buClr>
              <a:buSzPts val="1100"/>
              <a:buFont typeface="Arial"/>
              <a:buNone/>
            </a:pPr>
            <a:r>
              <a:rPr lang="es" dirty="0"/>
              <a:t>Il Twinspace  è un ambiente sicuro, rispetta il codice eSafety</a:t>
            </a:r>
            <a:endParaRPr dirty="0"/>
          </a:p>
          <a:p>
            <a:pPr marL="0" lvl="0" indent="0" algn="l" rtl="0">
              <a:spcBef>
                <a:spcPts val="1600"/>
              </a:spcBef>
              <a:spcAft>
                <a:spcPts val="0"/>
              </a:spcAft>
              <a:buNone/>
            </a:pPr>
            <a:r>
              <a:rPr lang="es" dirty="0"/>
              <a:t>E’ un partenariato strategico virtuale tra scuole</a:t>
            </a:r>
            <a:endParaRPr dirty="0"/>
          </a:p>
          <a:p>
            <a:pPr marL="0" lvl="0" indent="0" algn="l" rtl="0">
              <a:spcBef>
                <a:spcPts val="1600"/>
              </a:spcBef>
              <a:spcAft>
                <a:spcPts val="0"/>
              </a:spcAft>
              <a:buNone/>
            </a:pPr>
            <a:r>
              <a:rPr lang="es" i="1" dirty="0"/>
              <a:t>Guarda </a:t>
            </a:r>
            <a:r>
              <a:rPr lang="es" sz="1100" u="sng" dirty="0">
                <a:solidFill>
                  <a:schemeClr val="hlink"/>
                </a:solidFill>
                <a:hlinkClick r:id="rId3"/>
              </a:rPr>
              <a:t>https://twinspace.etwinning.net/50859/home</a:t>
            </a:r>
            <a:endParaRPr i="1" dirty="0"/>
          </a:p>
          <a:p>
            <a:pPr marL="2743200" lvl="0" indent="457200" algn="l" rtl="0">
              <a:spcBef>
                <a:spcPts val="1600"/>
              </a:spcBef>
              <a:spcAft>
                <a:spcPts val="1600"/>
              </a:spcAft>
              <a:buNone/>
            </a:pPr>
            <a:endParaRPr i="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a:spLocks noGrp="1"/>
          </p:cNvSpPr>
          <p:nvPr>
            <p:ph type="title"/>
          </p:nvPr>
        </p:nvSpPr>
        <p:spPr>
          <a:prstGeom prst="rect">
            <a:avLst/>
          </a:prstGeom>
        </p:spPr>
        <p:style>
          <a:lnRef idx="0">
            <a:schemeClr val="accent2"/>
          </a:lnRef>
          <a:fillRef idx="3">
            <a:schemeClr val="accent2"/>
          </a:fillRef>
          <a:effectRef idx="3">
            <a:schemeClr val="accent2"/>
          </a:effectRef>
          <a:fontRef idx="minor">
            <a:schemeClr val="lt1"/>
          </a:fontRef>
        </p:style>
        <p:txBody>
          <a:bodyPr spcFirstLastPara="1" wrap="square" lIns="91425" tIns="91425" rIns="91425" bIns="91425" anchor="t" anchorCtr="0">
            <a:noAutofit/>
          </a:bodyPr>
          <a:lstStyle/>
          <a:p>
            <a:pPr marL="457200" lvl="0" indent="457200" algn="l" rtl="0">
              <a:spcBef>
                <a:spcPts val="0"/>
              </a:spcBef>
              <a:spcAft>
                <a:spcPts val="0"/>
              </a:spcAft>
              <a:buNone/>
            </a:pPr>
            <a:r>
              <a:rPr lang="es" b="1" i="1" dirty="0"/>
              <a:t>On the Move for Social Inclusion </a:t>
            </a:r>
            <a:endParaRPr b="1" i="1" dirty="0"/>
          </a:p>
        </p:txBody>
      </p:sp>
      <p:sp>
        <p:nvSpPr>
          <p:cNvPr id="166" name="Google Shape;166;p31"/>
          <p:cNvSpPr txBox="1">
            <a:spLocks noGrp="1"/>
          </p:cNvSpPr>
          <p:nvPr>
            <p:ph type="body" idx="1"/>
          </p:nvPr>
        </p:nvSpPr>
        <p:spPr>
          <a:prstGeom prst="rect">
            <a:avLst/>
          </a:prstGeom>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r>
              <a:rPr lang="es" dirty="0"/>
              <a:t>il nostro Twinspace	</a:t>
            </a:r>
            <a:r>
              <a:rPr lang="es" sz="1100" u="sng" dirty="0">
                <a:solidFill>
                  <a:schemeClr val="hlink"/>
                </a:solidFill>
                <a:hlinkClick r:id="rId3"/>
              </a:rPr>
              <a:t>https://twinspace.etwinning.net/71797/home</a:t>
            </a:r>
            <a:endParaRPr dirty="0"/>
          </a:p>
          <a:p>
            <a:pPr marL="0" lvl="0" indent="0" algn="l" rtl="0">
              <a:spcBef>
                <a:spcPts val="1600"/>
              </a:spcBef>
              <a:spcAft>
                <a:spcPts val="0"/>
              </a:spcAft>
              <a:buNone/>
            </a:pPr>
            <a:endParaRPr dirty="0"/>
          </a:p>
          <a:p>
            <a:pPr marL="0" lvl="0" indent="0" algn="l" rtl="0">
              <a:spcBef>
                <a:spcPts val="1600"/>
              </a:spcBef>
              <a:spcAft>
                <a:spcPts val="0"/>
              </a:spcAft>
              <a:buNone/>
            </a:pPr>
            <a:r>
              <a:rPr lang="es" dirty="0"/>
              <a:t>Qui sono caricate tutte le attività del nostro progetto Erasmus+</a:t>
            </a:r>
            <a:endParaRPr dirty="0"/>
          </a:p>
          <a:p>
            <a:pPr marL="0" lvl="0" indent="0" algn="l" rtl="0">
              <a:spcBef>
                <a:spcPts val="1600"/>
              </a:spcBef>
              <a:spcAft>
                <a:spcPts val="1600"/>
              </a:spcAft>
              <a:buNone/>
            </a:pPr>
            <a:r>
              <a:rPr lang="es" dirty="0"/>
              <a:t>Possono partecipare più alunni rispetto alle mobilità previste dall’azione KA229 del programma Erasmus+</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2"/>
          <p:cNvSpPr txBox="1">
            <a:spLocks noGrp="1"/>
          </p:cNvSpPr>
          <p:nvPr>
            <p:ph type="title"/>
          </p:nvPr>
        </p:nvSpPr>
        <p:spPr>
          <a:prstGeom prst="rect">
            <a:avLst/>
          </a:prstGeom>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r>
              <a:rPr lang="es" dirty="0"/>
              <a:t>                                  </a:t>
            </a:r>
            <a:r>
              <a:rPr lang="es" b="1" i="1" dirty="0"/>
              <a:t>I nostri links</a:t>
            </a:r>
            <a:endParaRPr b="1" i="1" dirty="0"/>
          </a:p>
        </p:txBody>
      </p:sp>
      <p:sp>
        <p:nvSpPr>
          <p:cNvPr id="172" name="Google Shape;172;p32"/>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s" sz="1100" u="sng">
                <a:solidFill>
                  <a:schemeClr val="hlink"/>
                </a:solidFill>
                <a:hlinkClick r:id="rId3"/>
              </a:rPr>
              <a:t>https://docs.google.com/forms/d/1jTZbCA5WWh1svdKpkyCJtmRysDPcuVpfaIU3s5hhyok/edit?usp=sharing</a:t>
            </a:r>
            <a:r>
              <a:rPr lang="es" sz="1100">
                <a:solidFill>
                  <a:schemeClr val="dk1"/>
                </a:solidFill>
              </a:rPr>
              <a:t> Instagram page</a:t>
            </a:r>
            <a:endParaRPr sz="1100">
              <a:solidFill>
                <a:schemeClr val="dk1"/>
              </a:solidFill>
            </a:endParaRPr>
          </a:p>
          <a:p>
            <a:pPr marL="0" lvl="0" indent="0" algn="l" rtl="0">
              <a:spcBef>
                <a:spcPts val="1200"/>
              </a:spcBef>
              <a:spcAft>
                <a:spcPts val="0"/>
              </a:spcAft>
              <a:buClr>
                <a:schemeClr val="dk1"/>
              </a:buClr>
              <a:buSzPts val="1100"/>
              <a:buFont typeface="Arial"/>
              <a:buNone/>
            </a:pPr>
            <a:r>
              <a:rPr lang="es" sz="1100" u="sng">
                <a:solidFill>
                  <a:schemeClr val="hlink"/>
                </a:solidFill>
                <a:hlinkClick r:id="rId4"/>
              </a:rPr>
              <a:t>https://instagram.com/erasmusurbani?utm_source=ig_profile_share&amp;igshid=kx9w3b9vbgao</a:t>
            </a:r>
            <a:endParaRPr sz="1100" u="sng">
              <a:solidFill>
                <a:schemeClr val="hlink"/>
              </a:solidFill>
            </a:endParaRPr>
          </a:p>
          <a:p>
            <a:pPr marL="0" lvl="0" indent="0" algn="l" rtl="0">
              <a:spcBef>
                <a:spcPts val="1200"/>
              </a:spcBef>
              <a:spcAft>
                <a:spcPts val="0"/>
              </a:spcAft>
              <a:buClr>
                <a:schemeClr val="dk1"/>
              </a:buClr>
              <a:buSzPts val="1100"/>
              <a:buFont typeface="Arial"/>
              <a:buNone/>
            </a:pPr>
            <a:r>
              <a:rPr lang="es" sz="1100" u="sng">
                <a:solidFill>
                  <a:schemeClr val="hlink"/>
                </a:solidFill>
                <a:hlinkClick r:id="rId5"/>
              </a:rPr>
              <a:t>https://www.liceourbani.edu.it/erasmus-plus/</a:t>
            </a:r>
            <a:endParaRPr sz="1100" u="sng">
              <a:solidFill>
                <a:schemeClr val="hlink"/>
              </a:solidFill>
            </a:endParaRPr>
          </a:p>
          <a:p>
            <a:pPr marL="0" lvl="0" indent="0" algn="l" rtl="0">
              <a:spcBef>
                <a:spcPts val="1200"/>
              </a:spcBef>
              <a:spcAft>
                <a:spcPts val="0"/>
              </a:spcAft>
              <a:buClr>
                <a:schemeClr val="dk1"/>
              </a:buClr>
              <a:buSzPts val="1100"/>
              <a:buFont typeface="Arial"/>
              <a:buNone/>
            </a:pPr>
            <a:r>
              <a:rPr lang="es" sz="1100" u="sng">
                <a:solidFill>
                  <a:schemeClr val="hlink"/>
                </a:solidFill>
                <a:hlinkClick r:id="rId6"/>
              </a:rPr>
              <a:t>https://www.facebook.com/Erasmus-Urbani-1846253758806161/</a:t>
            </a:r>
            <a:endParaRPr sz="1100" u="sng">
              <a:solidFill>
                <a:schemeClr val="hlink"/>
              </a:solidFill>
            </a:endParaRPr>
          </a:p>
          <a:p>
            <a:pPr marL="0" lvl="0" indent="0" algn="l" rtl="0">
              <a:spcBef>
                <a:spcPts val="1200"/>
              </a:spcBef>
              <a:spcAft>
                <a:spcPts val="0"/>
              </a:spcAft>
              <a:buClr>
                <a:schemeClr val="dk1"/>
              </a:buClr>
              <a:buSzPts val="1100"/>
              <a:buFont typeface="Arial"/>
              <a:buNone/>
            </a:pPr>
            <a:r>
              <a:rPr lang="es" sz="1100" u="sng">
                <a:solidFill>
                  <a:schemeClr val="hlink"/>
                </a:solidFill>
                <a:hlinkClick r:id="rId7"/>
              </a:rPr>
              <a:t>https://www.smore.com/z4fb6</a:t>
            </a:r>
            <a:endParaRPr sz="1100" u="sng">
              <a:solidFill>
                <a:schemeClr val="hlink"/>
              </a:solidFill>
            </a:endParaRPr>
          </a:p>
          <a:p>
            <a:pPr marL="0" lvl="0" indent="0" algn="l" rtl="0">
              <a:spcBef>
                <a:spcPts val="1200"/>
              </a:spcBef>
              <a:spcAft>
                <a:spcPts val="0"/>
              </a:spcAft>
              <a:buClr>
                <a:schemeClr val="dk1"/>
              </a:buClr>
              <a:buSzPts val="1100"/>
              <a:buFont typeface="Arial"/>
              <a:buNone/>
            </a:pPr>
            <a:r>
              <a:rPr lang="es" sz="1100" u="sng">
                <a:solidFill>
                  <a:schemeClr val="hlink"/>
                </a:solidFill>
                <a:hlinkClick r:id="rId8"/>
              </a:rPr>
              <a:t>https://www.smore.com/5286e-erasmus</a:t>
            </a:r>
            <a:endParaRPr sz="1100" u="sng">
              <a:solidFill>
                <a:schemeClr val="hlink"/>
              </a:solidFill>
            </a:endParaRPr>
          </a:p>
          <a:p>
            <a:pPr marL="0" lvl="0" indent="0" algn="l" rtl="0">
              <a:spcBef>
                <a:spcPts val="1200"/>
              </a:spcBef>
              <a:spcAft>
                <a:spcPts val="0"/>
              </a:spcAft>
              <a:buClr>
                <a:schemeClr val="dk1"/>
              </a:buClr>
              <a:buSzPts val="1100"/>
              <a:buFont typeface="Arial"/>
              <a:buNone/>
            </a:pPr>
            <a:r>
              <a:rPr lang="es" sz="1100" u="sng">
                <a:solidFill>
                  <a:schemeClr val="hlink"/>
                </a:solidFill>
                <a:hlinkClick r:id="rId9"/>
              </a:rPr>
              <a:t>https://www.smore.com/p0165-erasmus-ls-carlo-urbani</a:t>
            </a:r>
            <a:endParaRPr sz="1100" u="sng">
              <a:solidFill>
                <a:schemeClr val="hlink"/>
              </a:solidFill>
            </a:endParaRPr>
          </a:p>
          <a:p>
            <a:pPr marL="0" lvl="0" indent="0" algn="l" rtl="0">
              <a:spcBef>
                <a:spcPts val="1200"/>
              </a:spcBef>
              <a:spcAft>
                <a:spcPts val="0"/>
              </a:spcAft>
              <a:buNone/>
            </a:pPr>
            <a:r>
              <a:rPr lang="es" sz="1100">
                <a:solidFill>
                  <a:schemeClr val="dk1"/>
                </a:solidFill>
              </a:rPr>
              <a:t> </a:t>
            </a:r>
            <a:r>
              <a:rPr lang="es" sz="1100" u="sng">
                <a:solidFill>
                  <a:schemeClr val="hlink"/>
                </a:solidFill>
                <a:hlinkClick r:id="rId10"/>
              </a:rPr>
              <a:t>https://madmagz.com/magazine/1499062</a:t>
            </a:r>
            <a:endParaRPr sz="1100" u="sng">
              <a:solidFill>
                <a:schemeClr val="hlink"/>
              </a:solidFill>
            </a:endParaRPr>
          </a:p>
          <a:p>
            <a:pPr marL="0" lvl="0" indent="0" algn="l" rtl="0">
              <a:spcBef>
                <a:spcPts val="1200"/>
              </a:spcBef>
              <a:spcAft>
                <a:spcPts val="0"/>
              </a:spcAft>
              <a:buNone/>
            </a:pPr>
            <a:r>
              <a:rPr lang="es" sz="1100" u="sng">
                <a:solidFill>
                  <a:schemeClr val="hlink"/>
                </a:solidFill>
                <a:hlinkClick r:id="rId11"/>
              </a:rPr>
              <a:t>https://www.youtube.com/channel/UCNqRxDq7dnxBNNPtl-sPVGg</a:t>
            </a:r>
            <a:endParaRPr sz="1100" u="sng">
              <a:solidFill>
                <a:schemeClr val="hlink"/>
              </a:solidFill>
            </a:endParaRPr>
          </a:p>
          <a:p>
            <a:pPr marL="0" lvl="0" indent="0" algn="l" rtl="0">
              <a:spcBef>
                <a:spcPts val="1200"/>
              </a:spcBef>
              <a:spcAft>
                <a:spcPts val="0"/>
              </a:spcAft>
              <a:buClr>
                <a:schemeClr val="dk1"/>
              </a:buClr>
              <a:buSzPts val="1100"/>
              <a:buFont typeface="Arial"/>
              <a:buNone/>
            </a:pPr>
            <a:endParaRPr sz="1100">
              <a:solidFill>
                <a:schemeClr val="dk1"/>
              </a:solidFill>
            </a:endParaRPr>
          </a:p>
          <a:p>
            <a:pPr marL="0" lvl="0" indent="0" algn="l" rtl="0">
              <a:spcBef>
                <a:spcPts val="1200"/>
              </a:spcBef>
              <a:spcAft>
                <a:spcPts val="160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3"/>
          <p:cNvSpPr txBox="1">
            <a:spLocks noGrp="1"/>
          </p:cNvSpPr>
          <p:nvPr>
            <p:ph type="title"/>
          </p:nvPr>
        </p:nvSpPr>
        <p:spPr>
          <a:prstGeom prst="rect">
            <a:avLst/>
          </a:prstGeom>
        </p:spPr>
        <p:style>
          <a:lnRef idx="0">
            <a:schemeClr val="accent2"/>
          </a:lnRef>
          <a:fillRef idx="3">
            <a:schemeClr val="accent2"/>
          </a:fillRef>
          <a:effectRef idx="3">
            <a:schemeClr val="accent2"/>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r>
              <a:rPr lang="es" i="1" dirty="0"/>
              <a:t>our magazines on line and youtube channel</a:t>
            </a:r>
            <a:endParaRPr i="1" dirty="0"/>
          </a:p>
        </p:txBody>
      </p:sp>
      <p:sp>
        <p:nvSpPr>
          <p:cNvPr id="178" name="Google Shape;178;p33"/>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s" sz="1100" u="sng" dirty="0">
                <a:solidFill>
                  <a:schemeClr val="accent5"/>
                </a:solidFill>
                <a:hlinkClick r:id="rId3"/>
              </a:rPr>
              <a:t>https://madmagz.com/magazine/1499062</a:t>
            </a:r>
            <a:endParaRPr sz="1100" u="sng" dirty="0">
              <a:solidFill>
                <a:schemeClr val="accent5"/>
              </a:solidFill>
            </a:endParaRPr>
          </a:p>
          <a:p>
            <a:pPr marL="0" lvl="0" indent="0" algn="l" rtl="0">
              <a:spcBef>
                <a:spcPts val="1200"/>
              </a:spcBef>
              <a:spcAft>
                <a:spcPts val="0"/>
              </a:spcAft>
              <a:buNone/>
            </a:pPr>
            <a:endParaRPr sz="1100" u="sng" dirty="0">
              <a:solidFill>
                <a:schemeClr val="accent5"/>
              </a:solidFill>
            </a:endParaRPr>
          </a:p>
          <a:p>
            <a:pPr marL="0" lvl="0" indent="0" algn="l" rtl="0">
              <a:spcBef>
                <a:spcPts val="1200"/>
              </a:spcBef>
              <a:spcAft>
                <a:spcPts val="0"/>
              </a:spcAft>
              <a:buClr>
                <a:schemeClr val="dk1"/>
              </a:buClr>
              <a:buSzPts val="1100"/>
              <a:buFont typeface="Arial"/>
              <a:buNone/>
            </a:pPr>
            <a:endParaRPr sz="1100" u="sng" dirty="0">
              <a:solidFill>
                <a:schemeClr val="accent5"/>
              </a:solidFill>
            </a:endParaRPr>
          </a:p>
          <a:p>
            <a:pPr marL="0" lvl="0" indent="0" algn="l" rtl="0">
              <a:spcBef>
                <a:spcPts val="1200"/>
              </a:spcBef>
              <a:spcAft>
                <a:spcPts val="0"/>
              </a:spcAft>
              <a:buClr>
                <a:schemeClr val="dk1"/>
              </a:buClr>
              <a:buSzPts val="1100"/>
              <a:buFont typeface="Arial"/>
              <a:buNone/>
            </a:pPr>
            <a:r>
              <a:rPr lang="es" sz="1100" u="sng" dirty="0">
                <a:solidFill>
                  <a:schemeClr val="accent5"/>
                </a:solidFill>
                <a:hlinkClick r:id="rId4"/>
              </a:rPr>
              <a:t>https://www.youtube.com/channel/UCNqRxDq7dnxBNNPtl-sPVGg</a:t>
            </a:r>
            <a:endParaRPr sz="1100" u="sng" dirty="0">
              <a:solidFill>
                <a:schemeClr val="accent5"/>
              </a:solidFill>
            </a:endParaRPr>
          </a:p>
          <a:p>
            <a:pPr marL="0" lvl="0" indent="0" algn="l" rtl="0">
              <a:spcBef>
                <a:spcPts val="1200"/>
              </a:spcBef>
              <a:spcAft>
                <a:spcPts val="1600"/>
              </a:spcAft>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i="1" dirty="0" smtClean="0"/>
              <a:t>On the </a:t>
            </a:r>
            <a:r>
              <a:rPr lang="it-IT" i="1" dirty="0" err="1" smtClean="0"/>
              <a:t>Move</a:t>
            </a:r>
            <a:r>
              <a:rPr lang="it-IT" i="1" dirty="0" smtClean="0"/>
              <a:t> for Social </a:t>
            </a:r>
            <a:r>
              <a:rPr lang="it-IT" i="1" dirty="0" err="1" smtClean="0"/>
              <a:t>Inclusion</a:t>
            </a:r>
            <a:endParaRPr lang="it-IT" i="1"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2054" y="1504567"/>
            <a:ext cx="5148198" cy="1434230"/>
          </a:xfrm>
        </p:spPr>
      </p:pic>
      <p:sp>
        <p:nvSpPr>
          <p:cNvPr id="7" name="CasellaDiTesto 6"/>
          <p:cNvSpPr txBox="1"/>
          <p:nvPr/>
        </p:nvSpPr>
        <p:spPr>
          <a:xfrm>
            <a:off x="745299" y="3175348"/>
            <a:ext cx="7590772" cy="861774"/>
          </a:xfrm>
          <a:prstGeom prst="rect">
            <a:avLst/>
          </a:prstGeom>
          <a:noFill/>
        </p:spPr>
        <p:txBody>
          <a:bodyPr wrap="square" rtlCol="0">
            <a:spAutoFit/>
          </a:bodyPr>
          <a:lstStyle/>
          <a:p>
            <a:r>
              <a:rPr lang="it-IT" dirty="0"/>
              <a:t>“</a:t>
            </a:r>
            <a:r>
              <a:rPr lang="it-IT" sz="1400" dirty="0"/>
              <a:t>The </a:t>
            </a:r>
            <a:r>
              <a:rPr lang="it-IT" sz="1400" dirty="0" err="1"/>
              <a:t>European</a:t>
            </a:r>
            <a:r>
              <a:rPr lang="it-IT" sz="1400" dirty="0"/>
              <a:t> </a:t>
            </a:r>
            <a:r>
              <a:rPr lang="it-IT" sz="1400" dirty="0" err="1"/>
              <a:t>Commission's</a:t>
            </a:r>
            <a:r>
              <a:rPr lang="it-IT" sz="1400" dirty="0"/>
              <a:t> </a:t>
            </a:r>
            <a:r>
              <a:rPr lang="it-IT" sz="1400" dirty="0" err="1"/>
              <a:t>support</a:t>
            </a:r>
            <a:r>
              <a:rPr lang="it-IT" sz="1400" dirty="0"/>
              <a:t> for the production of </a:t>
            </a:r>
            <a:r>
              <a:rPr lang="it-IT" sz="1400" dirty="0" err="1"/>
              <a:t>this</a:t>
            </a:r>
            <a:r>
              <a:rPr lang="it-IT" sz="1400" dirty="0"/>
              <a:t> </a:t>
            </a:r>
            <a:r>
              <a:rPr lang="it-IT" sz="1400" dirty="0" err="1"/>
              <a:t>publication</a:t>
            </a:r>
            <a:r>
              <a:rPr lang="it-IT" sz="1400" dirty="0"/>
              <a:t> </a:t>
            </a:r>
            <a:r>
              <a:rPr lang="it-IT" sz="1400" dirty="0" err="1"/>
              <a:t>does</a:t>
            </a:r>
            <a:r>
              <a:rPr lang="it-IT" sz="1400" dirty="0"/>
              <a:t> </a:t>
            </a:r>
            <a:r>
              <a:rPr lang="it-IT" sz="1400" dirty="0" err="1"/>
              <a:t>not</a:t>
            </a:r>
            <a:r>
              <a:rPr lang="it-IT" sz="1400" dirty="0"/>
              <a:t> </a:t>
            </a:r>
            <a:r>
              <a:rPr lang="it-IT" sz="1400" dirty="0" err="1"/>
              <a:t>constitute</a:t>
            </a:r>
            <a:r>
              <a:rPr lang="it-IT" sz="1400" dirty="0"/>
              <a:t> an </a:t>
            </a:r>
            <a:r>
              <a:rPr lang="it-IT" sz="1400" dirty="0" err="1"/>
              <a:t>endorsement</a:t>
            </a:r>
            <a:r>
              <a:rPr lang="it-IT" sz="1400" dirty="0"/>
              <a:t> of the </a:t>
            </a:r>
            <a:r>
              <a:rPr lang="it-IT" sz="1400" dirty="0" err="1"/>
              <a:t>contents</a:t>
            </a:r>
            <a:r>
              <a:rPr lang="it-IT" sz="1400" dirty="0"/>
              <a:t>, </a:t>
            </a:r>
            <a:r>
              <a:rPr lang="it-IT" sz="1400" dirty="0" err="1"/>
              <a:t>which</a:t>
            </a:r>
            <a:r>
              <a:rPr lang="it-IT" sz="1400" dirty="0"/>
              <a:t> </a:t>
            </a:r>
            <a:r>
              <a:rPr lang="it-IT" sz="1400" dirty="0" err="1"/>
              <a:t>reflect</a:t>
            </a:r>
            <a:r>
              <a:rPr lang="it-IT" sz="1400" dirty="0"/>
              <a:t> the </a:t>
            </a:r>
            <a:r>
              <a:rPr lang="it-IT" sz="1400" dirty="0" err="1"/>
              <a:t>views</a:t>
            </a:r>
            <a:r>
              <a:rPr lang="it-IT" sz="1400" dirty="0"/>
              <a:t> </a:t>
            </a:r>
            <a:r>
              <a:rPr lang="it-IT" sz="1400" dirty="0" err="1"/>
              <a:t>only</a:t>
            </a:r>
            <a:r>
              <a:rPr lang="it-IT" sz="1400" dirty="0"/>
              <a:t> of the </a:t>
            </a:r>
            <a:r>
              <a:rPr lang="it-IT" sz="1400" dirty="0" err="1"/>
              <a:t>authors</a:t>
            </a:r>
            <a:r>
              <a:rPr lang="it-IT" sz="1400" dirty="0"/>
              <a:t>, and the </a:t>
            </a:r>
            <a:r>
              <a:rPr lang="it-IT" sz="1400" dirty="0" err="1"/>
              <a:t>Commission</a:t>
            </a:r>
            <a:r>
              <a:rPr lang="it-IT" sz="1400" dirty="0"/>
              <a:t> </a:t>
            </a:r>
            <a:r>
              <a:rPr lang="it-IT" sz="1400" dirty="0" err="1"/>
              <a:t>cannot</a:t>
            </a:r>
            <a:r>
              <a:rPr lang="it-IT" sz="1400" dirty="0"/>
              <a:t> be </a:t>
            </a:r>
            <a:r>
              <a:rPr lang="it-IT" sz="1400" dirty="0" err="1"/>
              <a:t>held</a:t>
            </a:r>
            <a:r>
              <a:rPr lang="it-IT" sz="1400" dirty="0"/>
              <a:t> </a:t>
            </a:r>
            <a:r>
              <a:rPr lang="it-IT" sz="1400" dirty="0" err="1"/>
              <a:t>responsible</a:t>
            </a:r>
            <a:r>
              <a:rPr lang="it-IT" sz="1400" dirty="0"/>
              <a:t> for </a:t>
            </a:r>
            <a:r>
              <a:rPr lang="it-IT" sz="1400" dirty="0" err="1"/>
              <a:t>any</a:t>
            </a:r>
            <a:r>
              <a:rPr lang="it-IT" sz="1400" dirty="0"/>
              <a:t> use </a:t>
            </a:r>
            <a:r>
              <a:rPr lang="it-IT" sz="1400" dirty="0" err="1"/>
              <a:t>which</a:t>
            </a:r>
            <a:r>
              <a:rPr lang="it-IT" sz="1400" dirty="0"/>
              <a:t> </a:t>
            </a:r>
            <a:r>
              <a:rPr lang="it-IT" sz="1400" dirty="0" err="1"/>
              <a:t>may</a:t>
            </a:r>
            <a:r>
              <a:rPr lang="it-IT" sz="1400" dirty="0"/>
              <a:t> be made of the information </a:t>
            </a:r>
            <a:r>
              <a:rPr lang="it-IT" sz="1400" dirty="0" err="1"/>
              <a:t>contained</a:t>
            </a:r>
            <a:r>
              <a:rPr lang="it-IT" sz="1400" dirty="0"/>
              <a:t> </a:t>
            </a:r>
            <a:r>
              <a:rPr lang="it-IT" sz="1400" dirty="0" err="1"/>
              <a:t>therein</a:t>
            </a:r>
            <a:r>
              <a:rPr lang="it-IT" dirty="0"/>
              <a:t>."</a:t>
            </a:r>
          </a:p>
        </p:txBody>
      </p:sp>
    </p:spTree>
    <p:extLst>
      <p:ext uri="{BB962C8B-B14F-4D97-AF65-F5344CB8AC3E}">
        <p14:creationId xmlns:p14="http://schemas.microsoft.com/office/powerpoint/2010/main" val="2232342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graphicFrame>
        <p:nvGraphicFramePr>
          <p:cNvPr id="2" name="Diagramma 1"/>
          <p:cNvGraphicFramePr/>
          <p:nvPr/>
        </p:nvGraphicFramePr>
        <p:xfrm>
          <a:off x="311700" y="445025"/>
          <a:ext cx="8520600" cy="572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ma 2"/>
          <p:cNvGraphicFramePr/>
          <p:nvPr>
            <p:extLst>
              <p:ext uri="{D42A27DB-BD31-4B8C-83A1-F6EECF244321}">
                <p14:modId xmlns:p14="http://schemas.microsoft.com/office/powerpoint/2010/main" val="1459272107"/>
              </p:ext>
            </p:extLst>
          </p:nvPr>
        </p:nvGraphicFramePr>
        <p:xfrm>
          <a:off x="311700" y="1152475"/>
          <a:ext cx="8520600" cy="3416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prstGeom prst="rect">
            <a:avLst/>
          </a:prstGeom>
          <a:effectLst>
            <a:softEdge rad="12700"/>
          </a:effectLst>
        </p:spPr>
        <p:txBody>
          <a:bodyPr spcFirstLastPara="1" wrap="square" lIns="91425" tIns="91425" rIns="91425" bIns="91425" anchor="t" anchorCtr="0">
            <a:noAutofit/>
          </a:bodyPr>
          <a:lstStyle/>
          <a:p>
            <a:pPr marL="914400" indent="457200"/>
            <a:r>
              <a:rPr lang="it-IT" sz="3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On the </a:t>
            </a:r>
            <a:r>
              <a:rPr lang="it-IT" sz="36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Move</a:t>
            </a:r>
            <a:r>
              <a:rPr lang="it-IT" sz="3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for Social </a:t>
            </a:r>
            <a:r>
              <a:rPr lang="it-IT" sz="36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Inclusion</a:t>
            </a:r>
            <a:endParaRPr lang="es" i="1" dirty="0"/>
          </a:p>
        </p:txBody>
      </p:sp>
      <p:sp>
        <p:nvSpPr>
          <p:cNvPr id="67" name="Google Shape;67;p15"/>
          <p:cNvSpPr txBox="1">
            <a:spLocks noGrp="1"/>
          </p:cNvSpPr>
          <p:nvPr>
            <p:ph type="body" idx="1"/>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1600"/>
              </a:spcAft>
              <a:buNone/>
            </a:pPr>
            <a:r>
              <a:rPr lang="es" i="1" dirty="0"/>
              <a:t>European opportunity for young people, teacher staff..</a:t>
            </a:r>
            <a:endParaRPr i="1" dirty="0"/>
          </a:p>
        </p:txBody>
      </p:sp>
      <p:pic>
        <p:nvPicPr>
          <p:cNvPr id="68" name="Google Shape;68;p15"/>
          <p:cNvPicPr preferRelativeResize="0"/>
          <p:nvPr/>
        </p:nvPicPr>
        <p:blipFill>
          <a:blip r:embed="rId3">
            <a:alphaModFix/>
          </a:blip>
          <a:stretch>
            <a:fillRect/>
          </a:stretch>
        </p:blipFill>
        <p:spPr>
          <a:xfrm>
            <a:off x="3162300" y="1776413"/>
            <a:ext cx="2819400" cy="1590675"/>
          </a:xfrm>
          <a:prstGeom prst="rect">
            <a:avLst/>
          </a:prstGeom>
          <a:noFill/>
          <a:ln>
            <a:noFill/>
          </a:ln>
        </p:spPr>
      </p:pic>
      <p:sp>
        <p:nvSpPr>
          <p:cNvPr id="69" name="Google Shape;69;p15"/>
          <p:cNvSpPr txBox="1"/>
          <p:nvPr/>
        </p:nvSpPr>
        <p:spPr>
          <a:xfrm>
            <a:off x="4552900" y="1277825"/>
            <a:ext cx="19200" cy="5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prstGeom prst="rect">
            <a:avLst/>
          </a:prstGeom>
        </p:spPr>
        <p:txBody>
          <a:bodyPr spcFirstLastPara="1" wrap="square" lIns="91425" tIns="91425" rIns="91425" bIns="91425" anchor="t" anchorCtr="0">
            <a:noAutofit/>
          </a:bodyPr>
          <a:lstStyle/>
          <a:p>
            <a:r>
              <a:rPr lang="it-IT" sz="3600" dirty="0" smtClean="0">
                <a:ln w="0"/>
                <a:solidFill>
                  <a:schemeClr val="accent1"/>
                </a:solidFill>
                <a:effectLst>
                  <a:outerShdw blurRad="38100" dist="25400" dir="5400000" algn="ctr" rotWithShape="0">
                    <a:srgbClr val="6E747A">
                      <a:alpha val="43000"/>
                    </a:srgbClr>
                  </a:outerShdw>
                </a:effectLst>
              </a:rPr>
              <a:t>Cos’è un progetto Erasmus+ ?</a:t>
            </a:r>
            <a:endParaRPr dirty="0"/>
          </a:p>
        </p:txBody>
      </p:sp>
      <p:sp>
        <p:nvSpPr>
          <p:cNvPr id="82" name="Google Shape;82;p17"/>
          <p:cNvSpPr txBox="1">
            <a:spLocks noGrp="1"/>
          </p:cNvSpPr>
          <p:nvPr>
            <p:ph type="body" idx="1"/>
          </p:nvPr>
        </p:nvSpPr>
        <p:spPr>
          <a:prstGeom prst="rect">
            <a:avLst/>
          </a:prstGeom>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endParaRPr lang="es" dirty="0" smtClean="0"/>
          </a:p>
          <a:p>
            <a:pPr marL="0" lvl="0" indent="0" algn="l" rtl="0">
              <a:spcBef>
                <a:spcPts val="0"/>
              </a:spcBef>
              <a:spcAft>
                <a:spcPts val="0"/>
              </a:spcAft>
              <a:buNone/>
            </a:pPr>
            <a:r>
              <a:rPr lang="it-IT" dirty="0" smtClean="0"/>
              <a:t>Da Dove è partire?</a:t>
            </a:r>
            <a:endParaRPr dirty="0"/>
          </a:p>
          <a:p>
            <a:pPr marL="0" lvl="0" indent="0" algn="l" rtl="0">
              <a:spcBef>
                <a:spcPts val="1600"/>
              </a:spcBef>
              <a:spcAft>
                <a:spcPts val="0"/>
              </a:spcAft>
              <a:buNone/>
            </a:pPr>
            <a:r>
              <a:rPr lang="es" sz="1100" u="sng" dirty="0">
                <a:solidFill>
                  <a:schemeClr val="hlink"/>
                </a:solidFill>
                <a:hlinkClick r:id="rId3"/>
              </a:rPr>
              <a:t>https://ec.europa.eu/programmes/erasmus-plus/resources/programme-guide_it</a:t>
            </a:r>
            <a:endParaRPr dirty="0"/>
          </a:p>
          <a:p>
            <a:pPr marL="0" lvl="0" indent="0" algn="l" rtl="0">
              <a:spcBef>
                <a:spcPts val="1600"/>
              </a:spcBef>
              <a:spcAft>
                <a:spcPts val="0"/>
              </a:spcAft>
              <a:buNone/>
            </a:pPr>
            <a:endParaRPr dirty="0"/>
          </a:p>
          <a:p>
            <a:pPr marL="0" lvl="0" indent="0" algn="l" rtl="0">
              <a:spcBef>
                <a:spcPts val="1600"/>
              </a:spcBef>
              <a:spcAft>
                <a:spcPts val="0"/>
              </a:spcAft>
              <a:buNone/>
            </a:pPr>
            <a:r>
              <a:rPr lang="es" sz="1100" u="sng" dirty="0">
                <a:solidFill>
                  <a:schemeClr val="hlink"/>
                </a:solidFill>
                <a:hlinkClick r:id="rId4"/>
              </a:rPr>
              <a:t>http://www.erasmusplus.it/wp-content/uploads/2015/01/2019-Erasmus-Programme-Guide_English_with-Corrigendum_clean_15.01.2019.pdf</a:t>
            </a: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445025"/>
            <a:ext cx="8520600" cy="845156"/>
          </a:xfrm>
          <a:prstGeom prst="rect">
            <a:avLst/>
          </a:prstGeom>
        </p:spPr>
        <p:style>
          <a:lnRef idx="1">
            <a:schemeClr val="accent4"/>
          </a:lnRef>
          <a:fillRef idx="3">
            <a:schemeClr val="accent4"/>
          </a:fillRef>
          <a:effectRef idx="2">
            <a:schemeClr val="accent4"/>
          </a:effectRef>
          <a:fontRef idx="minor">
            <a:schemeClr val="lt1"/>
          </a:fontRef>
        </p:style>
        <p:txBody>
          <a:bodyPr spcFirstLastPara="1" wrap="square" lIns="91425" tIns="91425" rIns="91425" bIns="91425" anchor="t" anchorCtr="0">
            <a:noAutofit/>
          </a:bodyPr>
          <a:lstStyle/>
          <a:p>
            <a:pPr lvl="0"/>
            <a:r>
              <a:rPr lang="it-IT" sz="2400" dirty="0" smtClean="0">
                <a:ln w="0"/>
                <a:solidFill>
                  <a:schemeClr val="accent1"/>
                </a:solidFill>
                <a:effectLst>
                  <a:outerShdw blurRad="38100" dist="25400" dir="5400000" algn="ctr" rotWithShape="0">
                    <a:srgbClr val="6E747A">
                      <a:alpha val="43000"/>
                    </a:srgbClr>
                  </a:outerShdw>
                </a:effectLst>
              </a:rPr>
              <a:t>Quali sono le Azioni Chiave del Programma Erasmus+?</a:t>
            </a:r>
            <a:br>
              <a:rPr lang="it-IT" sz="2400" dirty="0" smtClean="0">
                <a:ln w="0"/>
                <a:solidFill>
                  <a:schemeClr val="accent1"/>
                </a:solidFill>
                <a:effectLst>
                  <a:outerShdw blurRad="38100" dist="25400" dir="5400000" algn="ctr" rotWithShape="0">
                    <a:srgbClr val="6E747A">
                      <a:alpha val="43000"/>
                    </a:srgbClr>
                  </a:outerShdw>
                </a:effectLst>
              </a:rPr>
            </a:br>
            <a:r>
              <a:rPr lang="en-US" sz="2400" b="1" dirty="0" smtClean="0"/>
              <a:t> </a:t>
            </a:r>
            <a:r>
              <a:rPr lang="en-US" sz="1600" b="1" dirty="0"/>
              <a:t>KEY ACTION 1 – MOBILITY OF INDIVIDUALS</a:t>
            </a:r>
          </a:p>
        </p:txBody>
      </p:sp>
      <p:sp>
        <p:nvSpPr>
          <p:cNvPr id="88" name="Google Shape;88;p18"/>
          <p:cNvSpPr txBox="1">
            <a:spLocks noGrp="1"/>
          </p:cNvSpPr>
          <p:nvPr>
            <p:ph type="body" idx="1"/>
          </p:nvPr>
        </p:nvSpPr>
        <p:spPr>
          <a:xfrm>
            <a:off x="311700" y="1371599"/>
            <a:ext cx="8520600" cy="3141169"/>
          </a:xfrm>
          <a:prstGeom prst="rect">
            <a:avLst/>
          </a:prstGeom>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r>
              <a:rPr lang="es" sz="1800" dirty="0" smtClean="0"/>
              <a:t>This Key Action supports:  Mobility of learners and staff: opportunities for students, trainees and young people, as well as for professors, teachers, trainers, youth workers, staff of education institutions and civil society organisations to undertake a learning and/or professional experience in another country;  Erasmus Mundus Joint Master Degrees: high-level integrated international study programmes delivered by consortia of higher education institutions that award full degree scholarships to the best master students worldwide;  Erasmus+ Master Loans: higher education students from Programme Countries can apply for a loan backed up by the Programme to go abroad for a full Master Degree. Students should address themselves to national banks or student loan agencies participating in the scheme. </a:t>
            </a:r>
            <a:endParaRPr sz="1800" dirty="0" smtClean="0"/>
          </a:p>
          <a:p>
            <a:pPr marL="0" lvl="0" indent="0" algn="l" rtl="0">
              <a:spcBef>
                <a:spcPts val="1600"/>
              </a:spcBef>
              <a:spcAft>
                <a:spcPts val="1600"/>
              </a:spcAft>
              <a:buNone/>
            </a:pPr>
            <a:endParaRPr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76125" y="375750"/>
            <a:ext cx="8520600" cy="5727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s" sz="1600" b="1" dirty="0">
                <a:solidFill>
                  <a:schemeClr val="dk2"/>
                </a:solidFill>
              </a:rPr>
              <a:t>KEY ACTION 2 – COOPERATION FOR INNOVATION  AND THE EXCHANGE OF GOOD PRACTICES </a:t>
            </a:r>
            <a:endParaRPr sz="1600" dirty="0"/>
          </a:p>
        </p:txBody>
      </p:sp>
      <p:sp>
        <p:nvSpPr>
          <p:cNvPr id="94" name="Google Shape;94;p19"/>
          <p:cNvSpPr txBox="1">
            <a:spLocks noGrp="1"/>
          </p:cNvSpPr>
          <p:nvPr>
            <p:ph type="body" idx="1"/>
          </p:nvPr>
        </p:nvSpPr>
        <p:spPr>
          <a:prstGeom prst="rect">
            <a:avLst/>
          </a:prstGeom>
        </p:spPr>
        <p:style>
          <a:lnRef idx="0">
            <a:schemeClr val="accent2"/>
          </a:lnRef>
          <a:fillRef idx="3">
            <a:schemeClr val="accent2"/>
          </a:fillRef>
          <a:effectRef idx="3">
            <a:schemeClr val="accent2"/>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r>
              <a:rPr lang="es" sz="1400" b="1" dirty="0"/>
              <a:t>This Key Action supports:</a:t>
            </a:r>
            <a:r>
              <a:rPr lang="es" sz="1400" dirty="0"/>
              <a:t>  </a:t>
            </a:r>
            <a:r>
              <a:rPr lang="es" sz="1400" b="1" dirty="0"/>
              <a:t>Transnational Strategic Partnerships aimed to develop initiatives addressing one or more fields of education training and youth and promote innovation,</a:t>
            </a:r>
            <a:r>
              <a:rPr lang="es" sz="1400" dirty="0"/>
              <a:t> exchange of experience and know-how between different types of organisations involved in education, training and youth or in other relevant fields. Certain mobility activities are supported in so far as they contribute to the objectives of the project;</a:t>
            </a:r>
            <a:endParaRPr sz="1400" dirty="0"/>
          </a:p>
          <a:p>
            <a:pPr marL="0" lvl="0" indent="0" algn="l" rtl="0">
              <a:spcBef>
                <a:spcPts val="1600"/>
              </a:spcBef>
              <a:spcAft>
                <a:spcPts val="0"/>
              </a:spcAft>
              <a:buNone/>
            </a:pPr>
            <a:r>
              <a:rPr lang="es" sz="1400" b="1" dirty="0"/>
              <a:t> </a:t>
            </a:r>
            <a:r>
              <a:rPr lang="es" sz="1200" b="1" dirty="0"/>
              <a:t>Knowledge Alliances</a:t>
            </a:r>
            <a:r>
              <a:rPr lang="es" sz="1200" dirty="0"/>
              <a:t> between higher education institutions and enterprises which aim to foster innovation, entrepreneurship, creativity, employability, knowledge exchange and/or multidisciplinary teaching and learning; </a:t>
            </a:r>
            <a:endParaRPr sz="1200" dirty="0"/>
          </a:p>
          <a:p>
            <a:pPr marL="0" lvl="0" indent="0" algn="l" rtl="0">
              <a:spcBef>
                <a:spcPts val="0"/>
              </a:spcBef>
              <a:spcAft>
                <a:spcPts val="0"/>
              </a:spcAft>
              <a:buNone/>
            </a:pPr>
            <a:r>
              <a:rPr lang="es" sz="1200" b="1" dirty="0"/>
              <a:t>Sector Skills Alliances</a:t>
            </a:r>
            <a:r>
              <a:rPr lang="es" sz="1200" dirty="0"/>
              <a:t> supporting the design and delivery of joint vocational training curricula, programmes and teaching and training methodologies, drawing on evidence of trends in a specific economic sector and skills needed in order to perform in one or more professional </a:t>
            </a:r>
            <a:r>
              <a:rPr lang="es" sz="1200" dirty="0" smtClean="0"/>
              <a:t>fields.</a:t>
            </a:r>
          </a:p>
          <a:p>
            <a:pPr marL="0" lvl="0" indent="0" algn="l" rtl="0">
              <a:spcBef>
                <a:spcPts val="0"/>
              </a:spcBef>
              <a:spcAft>
                <a:spcPts val="0"/>
              </a:spcAft>
              <a:buNone/>
            </a:pPr>
            <a:endParaRPr sz="1200" dirty="0"/>
          </a:p>
          <a:p>
            <a:pPr marL="0" lvl="0" indent="0" algn="l" rtl="0">
              <a:spcBef>
                <a:spcPts val="0"/>
              </a:spcBef>
              <a:spcAft>
                <a:spcPts val="0"/>
              </a:spcAft>
              <a:buNone/>
            </a:pPr>
            <a:r>
              <a:rPr lang="es" sz="1200" b="1" dirty="0"/>
              <a:t>Capacity-building projects </a:t>
            </a:r>
            <a:r>
              <a:rPr lang="es" sz="1200" dirty="0"/>
              <a:t>supporting cooperation with Partner Countries in the fields of higher education and youth. Capacity-building projects aim to support organisations/institutions and systems in their modernisation and internationalisation process. Certain types of capacity-building projects support mobility activities in so far as they contribute to the objectives of the project;  IT support platforms, such as</a:t>
            </a:r>
            <a:r>
              <a:rPr lang="es" sz="1200" b="1" dirty="0"/>
              <a:t> eTwinning,</a:t>
            </a:r>
            <a:r>
              <a:rPr lang="es" sz="1200" dirty="0"/>
              <a:t> the School Education Gateway, the European Platform for Adult Learning (EPALE) and the European Youth Portal, offering virtual collaboration spaces, databases of opportunities, communities of practice and other online services for teachers, trainers and practitioners in the field of school and adult education as well as for young people, volunteers and youth workers across Europe and beyond. </a:t>
            </a:r>
            <a:endParaRPr sz="1200" dirty="0"/>
          </a:p>
          <a:p>
            <a:pPr marL="0" lvl="0" indent="0" algn="l" rtl="0">
              <a:spcBef>
                <a:spcPts val="0"/>
              </a:spcBef>
              <a:spcAft>
                <a:spcPts val="0"/>
              </a:spcAft>
              <a:buClr>
                <a:schemeClr val="dk1"/>
              </a:buClr>
              <a:buSzPts val="1100"/>
              <a:buFont typeface="Arial"/>
              <a:buNone/>
            </a:pPr>
            <a:endParaRPr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prstGeom prst="rect">
            <a:avLst/>
          </a:prstGeom>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r>
              <a:rPr lang="it-IT" dirty="0" err="1" smtClean="0"/>
              <a:t>Key</a:t>
            </a:r>
            <a:r>
              <a:rPr lang="it-IT" dirty="0" smtClean="0"/>
              <a:t> Action 3→ </a:t>
            </a:r>
            <a:r>
              <a:rPr lang="it-IT" dirty="0" err="1" smtClean="0"/>
              <a:t>support</a:t>
            </a:r>
            <a:r>
              <a:rPr lang="it-IT" dirty="0" smtClean="0"/>
              <a:t> for policy </a:t>
            </a:r>
            <a:r>
              <a:rPr lang="it-IT" dirty="0" err="1" smtClean="0"/>
              <a:t>freedom</a:t>
            </a:r>
            <a:endParaRPr dirty="0"/>
          </a:p>
        </p:txBody>
      </p:sp>
      <p:sp>
        <p:nvSpPr>
          <p:cNvPr id="100" name="Google Shape;100;p20"/>
          <p:cNvSpPr txBox="1">
            <a:spLocks noGrp="1"/>
          </p:cNvSpPr>
          <p:nvPr>
            <p:ph type="body" idx="1"/>
          </p:nvPr>
        </p:nvSpPr>
        <p:spPr>
          <a:prstGeom prst="rect">
            <a:avLst/>
          </a:prstGeom>
        </p:spPr>
        <p:style>
          <a:lnRef idx="1">
            <a:schemeClr val="accent1"/>
          </a:lnRef>
          <a:fillRef idx="3">
            <a:schemeClr val="accent1"/>
          </a:fillRef>
          <a:effectRef idx="2">
            <a:schemeClr val="accent1"/>
          </a:effectRef>
          <a:fontRef idx="minor">
            <a:schemeClr val="lt1"/>
          </a:fontRef>
        </p:style>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dirty="0"/>
              <a:t>●This Key Action supports: Knowledge in the fields of education, training and youth for evidence-based policy making and monitoring</a:t>
            </a:r>
            <a:endParaRPr dirty="0"/>
          </a:p>
          <a:p>
            <a:pPr marL="0" lvl="0" indent="0" algn="l" rtl="0">
              <a:lnSpc>
                <a:spcPct val="115000"/>
              </a:lnSpc>
              <a:spcBef>
                <a:spcPts val="0"/>
              </a:spcBef>
              <a:spcAft>
                <a:spcPts val="0"/>
              </a:spcAft>
              <a:buClr>
                <a:schemeClr val="dk1"/>
              </a:buClr>
              <a:buSzPts val="1100"/>
              <a:buFont typeface="Arial"/>
              <a:buNone/>
            </a:pPr>
            <a:r>
              <a:rPr lang="es" dirty="0"/>
              <a:t>●Initiatives for policy innovation</a:t>
            </a:r>
            <a:endParaRPr dirty="0"/>
          </a:p>
          <a:p>
            <a:pPr marL="0" lvl="0" indent="0" algn="l" rtl="0">
              <a:lnSpc>
                <a:spcPct val="115000"/>
              </a:lnSpc>
              <a:spcBef>
                <a:spcPts val="0"/>
              </a:spcBef>
              <a:spcAft>
                <a:spcPts val="0"/>
              </a:spcAft>
              <a:buClr>
                <a:schemeClr val="dk1"/>
              </a:buClr>
              <a:buSzPts val="1100"/>
              <a:buFont typeface="Arial"/>
              <a:buNone/>
            </a:pPr>
            <a:r>
              <a:rPr lang="es" dirty="0"/>
              <a:t>●Support to European policy tool</a:t>
            </a:r>
            <a:endParaRPr dirty="0"/>
          </a:p>
          <a:p>
            <a:pPr marL="0" lvl="0" indent="0" algn="l" rtl="0">
              <a:lnSpc>
                <a:spcPct val="115000"/>
              </a:lnSpc>
              <a:spcBef>
                <a:spcPts val="0"/>
              </a:spcBef>
              <a:spcAft>
                <a:spcPts val="0"/>
              </a:spcAft>
              <a:buClr>
                <a:schemeClr val="dk1"/>
              </a:buClr>
              <a:buSzPts val="1100"/>
              <a:buFont typeface="Arial"/>
              <a:buNone/>
            </a:pPr>
            <a:r>
              <a:rPr lang="es" dirty="0"/>
              <a:t>●Cooperation with international organisations with highly recognised expertise and analytical capacity (such as the OECD and the Council of Europe).. </a:t>
            </a:r>
            <a:endParaRPr dirty="0"/>
          </a:p>
          <a:p>
            <a:pPr marL="0" lvl="0" indent="0" algn="l" rtl="0">
              <a:spcBef>
                <a:spcPts val="0"/>
              </a:spcBef>
              <a:spcAft>
                <a:spcPts val="160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prstGeom prst="rect">
            <a:avLst/>
          </a:prstGeom>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t" anchorCtr="0">
            <a:noAutofit/>
          </a:bodyPr>
          <a:lstStyle/>
          <a:p>
            <a:pPr marL="0" lvl="0" indent="0" algn="l" rtl="0">
              <a:spcBef>
                <a:spcPts val="0"/>
              </a:spcBef>
              <a:spcAft>
                <a:spcPts val="0"/>
              </a:spcAft>
              <a:buNone/>
            </a:pPr>
            <a:r>
              <a:rPr lang="es" dirty="0" smtClean="0"/>
              <a:t>Chi può partecipare ad un Progetto Erasmus+?</a:t>
            </a:r>
            <a:endParaRPr lang="es" dirty="0"/>
          </a:p>
        </p:txBody>
      </p:sp>
      <p:sp>
        <p:nvSpPr>
          <p:cNvPr id="106" name="Google Shape;106;p21"/>
          <p:cNvSpPr txBox="1">
            <a:spLocks noGrp="1"/>
          </p:cNvSpPr>
          <p:nvPr>
            <p:ph type="body" idx="1"/>
          </p:nvPr>
        </p:nvSpPr>
        <p:spPr>
          <a:xfrm>
            <a:off x="311700" y="1254211"/>
            <a:ext cx="8520600" cy="3293214"/>
          </a:xfrm>
          <a:prstGeom prst="rect">
            <a:avLst/>
          </a:prstGeom>
        </p:spPr>
        <p:style>
          <a:lnRef idx="0">
            <a:schemeClr val="accent4"/>
          </a:lnRef>
          <a:fillRef idx="3">
            <a:schemeClr val="accent4"/>
          </a:fillRef>
          <a:effectRef idx="3">
            <a:schemeClr val="accent4"/>
          </a:effectRef>
          <a:fontRef idx="minor">
            <a:schemeClr val="lt1"/>
          </a:fontRef>
        </p:style>
        <p:txBody>
          <a:bodyPr spcFirstLastPara="1" wrap="square" lIns="91425" tIns="91425" rIns="91425" bIns="91425" anchor="t" anchorCtr="0">
            <a:noAutofit/>
          </a:bodyPr>
          <a:lstStyle/>
          <a:p>
            <a:pPr marL="0" lvl="0" indent="0" algn="just" rtl="0">
              <a:spcBef>
                <a:spcPts val="0"/>
              </a:spcBef>
              <a:spcAft>
                <a:spcPts val="1600"/>
              </a:spcAft>
              <a:buNone/>
            </a:pPr>
            <a:r>
              <a:rPr lang="es" sz="1800" dirty="0" smtClean="0"/>
              <a:t>Individuals: students</a:t>
            </a:r>
            <a:r>
              <a:rPr lang="es" sz="1800" dirty="0"/>
              <a:t>, trainees, apprentices, pupils, adult learners, young people, volunteers, professors, teachers, trainers, youth workers, professionals of organisations active in the fields of education, training and youth constitute the main target population of the Programme. </a:t>
            </a:r>
            <a:r>
              <a:rPr lang="es" sz="1800" b="1" dirty="0"/>
              <a:t>However, the Programme reaches these individuals through organisations, institutions, bodies or groups that organise such activities. </a:t>
            </a:r>
            <a:r>
              <a:rPr lang="es" sz="1800" dirty="0"/>
              <a:t>The conditions of access to the Programme therefore relate to these two actors: the "participants" (individuals participating in the Programme) and the "participating organisations" (including groups of at least four young people active in youth work but not necessarily in the context of youth organisations, also referred to as informal groups of young people). For both participants and participating organisations, the conditions for participation depend on the country in which they are based.</a:t>
            </a:r>
            <a:endParaRPr sz="1800" dirty="0"/>
          </a:p>
        </p:txBody>
      </p:sp>
    </p:spTree>
  </p:cSld>
  <p:clrMapOvr>
    <a:masterClrMapping/>
  </p:clrMapOvr>
</p:sld>
</file>

<file path=ppt/theme/theme1.xml><?xml version="1.0" encoding="utf-8"?>
<a:theme xmlns:a="http://schemas.openxmlformats.org/drawingml/2006/main" name="Retrospettivo">
  <a:themeElements>
    <a:clrScheme name="Retrospettivo">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241</TotalTime>
  <Words>1667</Words>
  <Application>Microsoft Office PowerPoint</Application>
  <PresentationFormat>Presentazione su schermo (16:9)</PresentationFormat>
  <Paragraphs>122</Paragraphs>
  <Slides>26</Slides>
  <Notes>20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26</vt:i4>
      </vt:variant>
    </vt:vector>
  </HeadingPairs>
  <TitlesOfParts>
    <vt:vector size="30" baseType="lpstr">
      <vt:lpstr>Arial</vt:lpstr>
      <vt:lpstr>Calibri</vt:lpstr>
      <vt:lpstr>Calibri Light</vt:lpstr>
      <vt:lpstr>Retrospettivo</vt:lpstr>
      <vt:lpstr> </vt:lpstr>
      <vt:lpstr>On the Move for Social Inclusion</vt:lpstr>
      <vt:lpstr>Presentazione standard di PowerPoint</vt:lpstr>
      <vt:lpstr>On the Move for Social Inclusion</vt:lpstr>
      <vt:lpstr>Cos’è un progetto Erasmus+ ?</vt:lpstr>
      <vt:lpstr>Quali sono le Azioni Chiave del Programma Erasmus+?  KEY ACTION 1 – MOBILITY OF INDIVIDUALS</vt:lpstr>
      <vt:lpstr>KEY ACTION 2 – COOPERATION FOR INNOVATION  AND THE EXCHANGE OF GOOD PRACTICES </vt:lpstr>
      <vt:lpstr>Key Action 3→ support for policy freedom</vt:lpstr>
      <vt:lpstr>Chi può partecipare ad un Progetto Erasmus+?</vt:lpstr>
      <vt:lpstr>The specific conditions for participating in an Erasmus+ Project depend on the type of Action concerned. In general terms:</vt:lpstr>
      <vt:lpstr>                                                  Which Actions are supported? </vt:lpstr>
      <vt:lpstr>Key Action 2 Cooperation for innovation and the exchange of good practices Which actions are supported? </vt:lpstr>
      <vt:lpstr>WHAT ARE THE AIMS AND PRIORITIES OF A STRATEGIC PARTNERSHIP? Quali sono gli obiettivi e le priorità di un partenariato strategico?</vt:lpstr>
      <vt:lpstr>On the Move for Social Inclusion The Partnership</vt:lpstr>
      <vt:lpstr>On the Move for Social Inclusion  </vt:lpstr>
      <vt:lpstr>Kick off in Italy 16- 21 December 2018</vt:lpstr>
      <vt:lpstr>C2 Vitoria-Gasteiz Spain 06-11 April 2019</vt:lpstr>
      <vt:lpstr>    A new Erasmus+    Humanoid Robots for a Future World</vt:lpstr>
      <vt:lpstr>La piattaforma eTwinning</vt:lpstr>
      <vt:lpstr>Le nostre pagine, le nostre attività</vt:lpstr>
      <vt:lpstr>Come?</vt:lpstr>
      <vt:lpstr>       Cos’è il Twinspace?</vt:lpstr>
      <vt:lpstr>On the Move for Social Inclusion </vt:lpstr>
      <vt:lpstr>                                  I nostri links</vt:lpstr>
      <vt:lpstr>our magazines on line and youtube channel</vt:lpstr>
      <vt:lpstr>On the Move for Social Inclusion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LS “C. Urbani” Erasmus+ day 2019</dc:title>
  <cp:lastModifiedBy>antonio fas</cp:lastModifiedBy>
  <cp:revision>19</cp:revision>
  <dcterms:modified xsi:type="dcterms:W3CDTF">2019-10-01T17:34:09Z</dcterms:modified>
</cp:coreProperties>
</file>