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72" r:id="rId12"/>
    <p:sldId id="266" r:id="rId13"/>
    <p:sldId id="267" r:id="rId14"/>
    <p:sldId id="268" r:id="rId15"/>
    <p:sldId id="271" r:id="rId16"/>
    <p:sldId id="269" r:id="rId17"/>
    <p:sldId id="270" r:id="rId18"/>
    <p:sldId id="274" r:id="rId19"/>
    <p:sldId id="273"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95" d="100"/>
          <a:sy n="95" d="100"/>
        </p:scale>
        <p:origin x="-504" y="-10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22/05/18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22/05/18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22/05/18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22/05/18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5A61015F-7CC6-4D0A-9D87-873EA4C304CC}" type="datetimeFigureOut">
              <a:rPr lang="en-US" dirty="0"/>
              <a:t>22/05/18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22/05/18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024128" y="2967788"/>
            <a:ext cx="475488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it-IT"/>
              <a:t>Modifica gli stili del testo dello schema</a:t>
            </a:r>
          </a:p>
        </p:txBody>
      </p:sp>
      <p:sp>
        <p:nvSpPr>
          <p:cNvPr id="6" name="Content Placeholder 5"/>
          <p:cNvSpPr>
            <a:spLocks noGrp="1"/>
          </p:cNvSpPr>
          <p:nvPr>
            <p:ph sz="quarter" idx="4"/>
          </p:nvPr>
        </p:nvSpPr>
        <p:spPr>
          <a:xfrm>
            <a:off x="5990888" y="2967788"/>
            <a:ext cx="475488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22/05/18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22/05/18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22/05/18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05C68B11-C5A8-448C-8CE9-B1A273C79CFC}" type="datetimeFigureOut">
              <a:rPr lang="en-US" dirty="0"/>
              <a:t>22/05/18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7616CA0-919D-4A49-9C8A-62FDFB3A5183}" type="datetimeFigureOut">
              <a:rPr lang="en-US" dirty="0"/>
              <a:t>22/05/18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22/05/18</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G"/><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g"/><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JPG"/><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E76564F-42D9-4CD6-B5D4-4A14EA3BD4E6}"/>
              </a:ext>
            </a:extLst>
          </p:cNvPr>
          <p:cNvSpPr>
            <a:spLocks noGrp="1"/>
          </p:cNvSpPr>
          <p:nvPr>
            <p:ph type="ctrTitle"/>
          </p:nvPr>
        </p:nvSpPr>
        <p:spPr/>
        <p:txBody>
          <a:bodyPr>
            <a:normAutofit/>
          </a:bodyPr>
          <a:lstStyle/>
          <a:p>
            <a:r>
              <a:rPr lang="it-IT" sz="3200" dirty="0" err="1">
                <a:solidFill>
                  <a:schemeClr val="accent2">
                    <a:lumMod val="50000"/>
                  </a:schemeClr>
                </a:solidFill>
              </a:rPr>
              <a:t>pupils</a:t>
            </a:r>
            <a:r>
              <a:rPr lang="it-IT" sz="3200" dirty="0">
                <a:solidFill>
                  <a:schemeClr val="accent2">
                    <a:lumMod val="50000"/>
                  </a:schemeClr>
                </a:solidFill>
              </a:rPr>
              <a:t> with </a:t>
            </a:r>
            <a:r>
              <a:rPr lang="it-IT" sz="3200" dirty="0" err="1">
                <a:solidFill>
                  <a:schemeClr val="accent2">
                    <a:lumMod val="50000"/>
                  </a:schemeClr>
                </a:solidFill>
              </a:rPr>
              <a:t>disabilities</a:t>
            </a:r>
            <a:r>
              <a:rPr lang="it-IT" sz="3200" dirty="0">
                <a:solidFill>
                  <a:schemeClr val="accent2">
                    <a:lumMod val="50000"/>
                  </a:schemeClr>
                </a:solidFill>
              </a:rPr>
              <a:t> and special </a:t>
            </a:r>
            <a:r>
              <a:rPr lang="it-IT" sz="3200" dirty="0" err="1">
                <a:solidFill>
                  <a:schemeClr val="accent2">
                    <a:lumMod val="50000"/>
                  </a:schemeClr>
                </a:solidFill>
              </a:rPr>
              <a:t>needs</a:t>
            </a:r>
            <a:r>
              <a:rPr lang="it-IT" sz="3200" dirty="0">
                <a:solidFill>
                  <a:schemeClr val="accent2">
                    <a:lumMod val="50000"/>
                  </a:schemeClr>
                </a:solidFill>
              </a:rPr>
              <a:t> in the </a:t>
            </a:r>
            <a:r>
              <a:rPr lang="it-IT" sz="3200" dirty="0" err="1">
                <a:solidFill>
                  <a:schemeClr val="accent2">
                    <a:lumMod val="50000"/>
                  </a:schemeClr>
                </a:solidFill>
              </a:rPr>
              <a:t>italian</a:t>
            </a:r>
            <a:r>
              <a:rPr lang="it-IT" sz="3200" dirty="0">
                <a:solidFill>
                  <a:schemeClr val="accent2">
                    <a:lumMod val="50000"/>
                  </a:schemeClr>
                </a:solidFill>
              </a:rPr>
              <a:t> inclusive </a:t>
            </a:r>
            <a:r>
              <a:rPr lang="it-IT" sz="3200" dirty="0" err="1">
                <a:solidFill>
                  <a:schemeClr val="accent2">
                    <a:lumMod val="50000"/>
                  </a:schemeClr>
                </a:solidFill>
              </a:rPr>
              <a:t>school</a:t>
            </a:r>
            <a:r>
              <a:rPr lang="it-IT" sz="3200" dirty="0">
                <a:solidFill>
                  <a:schemeClr val="accent2">
                    <a:lumMod val="50000"/>
                  </a:schemeClr>
                </a:solidFill>
              </a:rPr>
              <a:t> system</a:t>
            </a:r>
          </a:p>
        </p:txBody>
      </p:sp>
      <p:sp>
        <p:nvSpPr>
          <p:cNvPr id="3" name="Sottotitolo 2">
            <a:extLst>
              <a:ext uri="{FF2B5EF4-FFF2-40B4-BE49-F238E27FC236}">
                <a16:creationId xmlns:a16="http://schemas.microsoft.com/office/drawing/2014/main" xmlns="" id="{B2635BCC-9E53-43ED-9C4E-57CDB5826F20}"/>
              </a:ext>
            </a:extLst>
          </p:cNvPr>
          <p:cNvSpPr>
            <a:spLocks noGrp="1"/>
          </p:cNvSpPr>
          <p:nvPr>
            <p:ph type="subTitle" idx="1"/>
          </p:nvPr>
        </p:nvSpPr>
        <p:spPr/>
        <p:txBody>
          <a:bodyPr/>
          <a:lstStyle/>
          <a:p>
            <a:r>
              <a:rPr lang="it-IT" dirty="0" err="1">
                <a:solidFill>
                  <a:srgbClr val="002060"/>
                </a:solidFill>
              </a:rPr>
              <a:t>Functional</a:t>
            </a:r>
            <a:r>
              <a:rPr lang="it-IT" dirty="0">
                <a:solidFill>
                  <a:srgbClr val="002060"/>
                </a:solidFill>
              </a:rPr>
              <a:t> </a:t>
            </a:r>
            <a:r>
              <a:rPr lang="it-IT" dirty="0" err="1">
                <a:solidFill>
                  <a:srgbClr val="002060"/>
                </a:solidFill>
              </a:rPr>
              <a:t>Diagnoses</a:t>
            </a:r>
            <a:r>
              <a:rPr lang="it-IT" dirty="0">
                <a:solidFill>
                  <a:srgbClr val="002060"/>
                </a:solidFill>
              </a:rPr>
              <a:t> and the </a:t>
            </a:r>
            <a:r>
              <a:rPr lang="it-IT" dirty="0" err="1">
                <a:solidFill>
                  <a:srgbClr val="002060"/>
                </a:solidFill>
              </a:rPr>
              <a:t>Flexible</a:t>
            </a:r>
            <a:r>
              <a:rPr lang="it-IT" dirty="0">
                <a:solidFill>
                  <a:srgbClr val="002060"/>
                </a:solidFill>
              </a:rPr>
              <a:t> Learning </a:t>
            </a:r>
            <a:r>
              <a:rPr lang="it-IT" dirty="0" err="1">
                <a:solidFill>
                  <a:srgbClr val="002060"/>
                </a:solidFill>
              </a:rPr>
              <a:t>Approach</a:t>
            </a:r>
            <a:r>
              <a:rPr lang="it-IT" dirty="0">
                <a:solidFill>
                  <a:srgbClr val="002060"/>
                </a:solidFill>
              </a:rPr>
              <a:t> in </a:t>
            </a:r>
            <a:r>
              <a:rPr lang="it-IT" dirty="0" err="1">
                <a:solidFill>
                  <a:srgbClr val="002060"/>
                </a:solidFill>
              </a:rPr>
              <a:t>our</a:t>
            </a:r>
            <a:r>
              <a:rPr lang="it-IT" dirty="0">
                <a:solidFill>
                  <a:srgbClr val="002060"/>
                </a:solidFill>
              </a:rPr>
              <a:t> </a:t>
            </a:r>
            <a:r>
              <a:rPr lang="it-IT" dirty="0" err="1">
                <a:solidFill>
                  <a:srgbClr val="002060"/>
                </a:solidFill>
              </a:rPr>
              <a:t>school</a:t>
            </a:r>
            <a:endParaRPr lang="it-IT" dirty="0">
              <a:solidFill>
                <a:srgbClr val="002060"/>
              </a:solidFill>
            </a:endParaRPr>
          </a:p>
        </p:txBody>
      </p:sp>
    </p:spTree>
    <p:extLst>
      <p:ext uri="{BB962C8B-B14F-4D97-AF65-F5344CB8AC3E}">
        <p14:creationId xmlns:p14="http://schemas.microsoft.com/office/powerpoint/2010/main" val="2444041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05DE594-3B3E-4130-9656-A21961D82471}"/>
              </a:ext>
            </a:extLst>
          </p:cNvPr>
          <p:cNvSpPr>
            <a:spLocks noGrp="1"/>
          </p:cNvSpPr>
          <p:nvPr>
            <p:ph type="title"/>
          </p:nvPr>
        </p:nvSpPr>
        <p:spPr>
          <a:xfrm>
            <a:off x="1121664" y="296406"/>
            <a:ext cx="9720072" cy="1499616"/>
          </a:xfrm>
        </p:spPr>
        <p:txBody>
          <a:bodyPr>
            <a:normAutofit/>
          </a:bodyPr>
          <a:lstStyle/>
          <a:p>
            <a:r>
              <a:rPr lang="it-IT" sz="2700" dirty="0" err="1">
                <a:solidFill>
                  <a:srgbClr val="FFC000"/>
                </a:solidFill>
              </a:rPr>
              <a:t>During</a:t>
            </a:r>
            <a:r>
              <a:rPr lang="it-IT" sz="2700" dirty="0">
                <a:solidFill>
                  <a:srgbClr val="FFC000"/>
                </a:solidFill>
              </a:rPr>
              <a:t> the </a:t>
            </a:r>
            <a:r>
              <a:rPr lang="it-IT" sz="2700" dirty="0" err="1">
                <a:solidFill>
                  <a:srgbClr val="FFC000"/>
                </a:solidFill>
              </a:rPr>
              <a:t>year</a:t>
            </a:r>
            <a:r>
              <a:rPr lang="it-IT" sz="2700" dirty="0">
                <a:solidFill>
                  <a:srgbClr val="FFC000"/>
                </a:solidFill>
              </a:rPr>
              <a:t>, in </a:t>
            </a:r>
            <a:r>
              <a:rPr lang="it-IT" sz="2700" dirty="0" err="1">
                <a:solidFill>
                  <a:srgbClr val="FFC000"/>
                </a:solidFill>
              </a:rPr>
              <a:t>our</a:t>
            </a:r>
            <a:r>
              <a:rPr lang="it-IT" sz="2700" dirty="0">
                <a:solidFill>
                  <a:srgbClr val="FFC000"/>
                </a:solidFill>
              </a:rPr>
              <a:t> </a:t>
            </a:r>
            <a:r>
              <a:rPr lang="it-IT" sz="2700" dirty="0" err="1">
                <a:solidFill>
                  <a:srgbClr val="FFC000"/>
                </a:solidFill>
              </a:rPr>
              <a:t>schools</a:t>
            </a:r>
            <a:r>
              <a:rPr lang="it-IT" sz="2700" dirty="0">
                <a:solidFill>
                  <a:srgbClr val="FFC000"/>
                </a:solidFill>
              </a:rPr>
              <a:t>, </a:t>
            </a:r>
            <a:r>
              <a:rPr lang="it-IT" sz="2700" dirty="0" err="1">
                <a:solidFill>
                  <a:srgbClr val="FFC000"/>
                </a:solidFill>
              </a:rPr>
              <a:t>There</a:t>
            </a:r>
            <a:r>
              <a:rPr lang="it-IT" sz="2700" dirty="0">
                <a:solidFill>
                  <a:srgbClr val="FFC000"/>
                </a:solidFill>
              </a:rPr>
              <a:t> are regular </a:t>
            </a:r>
            <a:r>
              <a:rPr lang="it-IT" sz="2700" dirty="0" err="1">
                <a:solidFill>
                  <a:srgbClr val="FFC000"/>
                </a:solidFill>
              </a:rPr>
              <a:t>meetings</a:t>
            </a:r>
            <a:r>
              <a:rPr lang="it-IT" sz="2700" dirty="0">
                <a:solidFill>
                  <a:srgbClr val="FFC000"/>
                </a:solidFill>
              </a:rPr>
              <a:t> with the </a:t>
            </a:r>
            <a:r>
              <a:rPr lang="it-IT" sz="2700" dirty="0" err="1">
                <a:solidFill>
                  <a:srgbClr val="FFC000"/>
                </a:solidFill>
              </a:rPr>
              <a:t>interdisciplinary</a:t>
            </a:r>
            <a:r>
              <a:rPr lang="it-IT" sz="2700" dirty="0">
                <a:solidFill>
                  <a:srgbClr val="FFC000"/>
                </a:solidFill>
              </a:rPr>
              <a:t> </a:t>
            </a:r>
            <a:r>
              <a:rPr lang="it-IT" sz="2700" dirty="0" err="1">
                <a:solidFill>
                  <a:srgbClr val="FFC000"/>
                </a:solidFill>
              </a:rPr>
              <a:t>equipes</a:t>
            </a:r>
            <a:r>
              <a:rPr lang="it-IT" sz="2700" dirty="0">
                <a:solidFill>
                  <a:srgbClr val="FFC000"/>
                </a:solidFill>
              </a:rPr>
              <a:t> for </a:t>
            </a:r>
            <a:r>
              <a:rPr lang="it-IT" sz="2700" dirty="0" err="1">
                <a:solidFill>
                  <a:srgbClr val="FFC000"/>
                </a:solidFill>
              </a:rPr>
              <a:t>each</a:t>
            </a:r>
            <a:r>
              <a:rPr lang="it-IT" sz="2700" dirty="0">
                <a:solidFill>
                  <a:srgbClr val="FFC000"/>
                </a:solidFill>
              </a:rPr>
              <a:t> and </a:t>
            </a:r>
            <a:r>
              <a:rPr lang="it-IT" sz="2700" dirty="0" err="1">
                <a:solidFill>
                  <a:srgbClr val="FFC000"/>
                </a:solidFill>
              </a:rPr>
              <a:t>every</a:t>
            </a:r>
            <a:r>
              <a:rPr lang="it-IT" sz="2700" dirty="0">
                <a:solidFill>
                  <a:srgbClr val="FFC000"/>
                </a:solidFill>
              </a:rPr>
              <a:t> of </a:t>
            </a:r>
            <a:r>
              <a:rPr lang="it-IT" sz="2700" dirty="0" err="1">
                <a:solidFill>
                  <a:srgbClr val="FFC000"/>
                </a:solidFill>
              </a:rPr>
              <a:t>our</a:t>
            </a:r>
            <a:r>
              <a:rPr lang="it-IT" sz="2700" dirty="0">
                <a:solidFill>
                  <a:srgbClr val="FFC000"/>
                </a:solidFill>
              </a:rPr>
              <a:t> special </a:t>
            </a:r>
            <a:r>
              <a:rPr lang="it-IT" sz="2700" dirty="0" err="1">
                <a:solidFill>
                  <a:srgbClr val="FFC000"/>
                </a:solidFill>
              </a:rPr>
              <a:t>children</a:t>
            </a:r>
            <a:r>
              <a:rPr lang="it-IT" sz="3200" dirty="0">
                <a:solidFill>
                  <a:srgbClr val="FFC000"/>
                </a:solidFill>
              </a:rPr>
              <a:t>. </a:t>
            </a:r>
          </a:p>
        </p:txBody>
      </p:sp>
      <p:sp>
        <p:nvSpPr>
          <p:cNvPr id="5" name="Ovale 4">
            <a:extLst>
              <a:ext uri="{FF2B5EF4-FFF2-40B4-BE49-F238E27FC236}">
                <a16:creationId xmlns:a16="http://schemas.microsoft.com/office/drawing/2014/main" xmlns="" id="{6F220CB7-A448-478E-B715-C37AAA3F7589}"/>
              </a:ext>
            </a:extLst>
          </p:cNvPr>
          <p:cNvSpPr/>
          <p:nvPr/>
        </p:nvSpPr>
        <p:spPr>
          <a:xfrm>
            <a:off x="304625" y="1796022"/>
            <a:ext cx="5117124" cy="31457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sz="2400" dirty="0"/>
              <a:t>Support </a:t>
            </a:r>
            <a:r>
              <a:rPr lang="it-IT" sz="2400" dirty="0" err="1"/>
              <a:t>teachers</a:t>
            </a:r>
            <a:r>
              <a:rPr lang="it-IT" sz="2400" dirty="0"/>
              <a:t> </a:t>
            </a:r>
            <a:r>
              <a:rPr lang="it-IT" sz="2400" dirty="0" err="1"/>
              <a:t>assess</a:t>
            </a:r>
            <a:r>
              <a:rPr lang="it-IT" sz="2400" dirty="0"/>
              <a:t> the  special </a:t>
            </a:r>
            <a:r>
              <a:rPr lang="it-IT" sz="2400" dirty="0" err="1"/>
              <a:t>students</a:t>
            </a:r>
            <a:r>
              <a:rPr lang="it-IT" sz="2400" dirty="0"/>
              <a:t>’ </a:t>
            </a:r>
            <a:r>
              <a:rPr lang="it-IT" sz="2400" dirty="0" err="1"/>
              <a:t>potentials</a:t>
            </a:r>
            <a:r>
              <a:rPr lang="it-IT" sz="2400" dirty="0"/>
              <a:t> and </a:t>
            </a:r>
            <a:r>
              <a:rPr lang="it-IT" sz="2400" dirty="0" err="1"/>
              <a:t>levels</a:t>
            </a:r>
            <a:r>
              <a:rPr lang="it-IT" sz="2400" dirty="0"/>
              <a:t> of </a:t>
            </a:r>
            <a:r>
              <a:rPr lang="it-IT" sz="2400" dirty="0" err="1"/>
              <a:t>need</a:t>
            </a:r>
            <a:r>
              <a:rPr lang="it-IT" sz="2400" dirty="0"/>
              <a:t>, </a:t>
            </a:r>
            <a:r>
              <a:rPr lang="it-IT" sz="2400" dirty="0" err="1"/>
              <a:t>together</a:t>
            </a:r>
            <a:r>
              <a:rPr lang="it-IT" sz="2400" dirty="0"/>
              <a:t> with </a:t>
            </a:r>
            <a:r>
              <a:rPr lang="it-IT" sz="2400" dirty="0" err="1"/>
              <a:t>pedagogists</a:t>
            </a:r>
            <a:r>
              <a:rPr lang="it-IT" sz="2400" dirty="0"/>
              <a:t> and </a:t>
            </a:r>
            <a:r>
              <a:rPr lang="it-IT" sz="2400" dirty="0" err="1"/>
              <a:t>psychologists</a:t>
            </a:r>
            <a:r>
              <a:rPr lang="it-IT" sz="2400" dirty="0"/>
              <a:t> (the </a:t>
            </a:r>
            <a:r>
              <a:rPr lang="it-IT" sz="2400" dirty="0" err="1"/>
              <a:t>neuropsychiatry</a:t>
            </a:r>
            <a:r>
              <a:rPr lang="it-IT" sz="2400" dirty="0"/>
              <a:t> staff), and the families.  </a:t>
            </a:r>
          </a:p>
        </p:txBody>
      </p:sp>
      <p:sp>
        <p:nvSpPr>
          <p:cNvPr id="6" name="Ovale 5">
            <a:extLst>
              <a:ext uri="{FF2B5EF4-FFF2-40B4-BE49-F238E27FC236}">
                <a16:creationId xmlns:a16="http://schemas.microsoft.com/office/drawing/2014/main" xmlns="" id="{FDDEC9C1-EF06-466A-AFA0-C65859990D5A}"/>
              </a:ext>
            </a:extLst>
          </p:cNvPr>
          <p:cNvSpPr/>
          <p:nvPr/>
        </p:nvSpPr>
        <p:spPr>
          <a:xfrm>
            <a:off x="5661252" y="1758988"/>
            <a:ext cx="6128413" cy="33400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sz="2400" u="sng" dirty="0" err="1"/>
              <a:t>Functional</a:t>
            </a:r>
            <a:r>
              <a:rPr lang="it-IT" sz="2400" u="sng" dirty="0"/>
              <a:t> </a:t>
            </a:r>
            <a:r>
              <a:rPr lang="it-IT" sz="2400" u="sng" dirty="0" err="1"/>
              <a:t>Diagnoses</a:t>
            </a:r>
            <a:r>
              <a:rPr lang="it-IT" sz="2400" u="sng" dirty="0"/>
              <a:t> </a:t>
            </a:r>
            <a:r>
              <a:rPr lang="it-IT" sz="2400" dirty="0"/>
              <a:t>and </a:t>
            </a:r>
            <a:r>
              <a:rPr lang="it-IT" sz="2400" u="sng" dirty="0" err="1">
                <a:effectLst>
                  <a:outerShdw blurRad="38100" dist="38100" dir="2700000" algn="tl">
                    <a:srgbClr val="000000">
                      <a:alpha val="43137"/>
                    </a:srgbClr>
                  </a:outerShdw>
                </a:effectLst>
              </a:rPr>
              <a:t>Functional</a:t>
            </a:r>
            <a:r>
              <a:rPr lang="it-IT" sz="2400" u="sng" dirty="0">
                <a:effectLst>
                  <a:outerShdw blurRad="38100" dist="38100" dir="2700000" algn="tl">
                    <a:srgbClr val="000000">
                      <a:alpha val="43137"/>
                    </a:srgbClr>
                  </a:outerShdw>
                </a:effectLst>
              </a:rPr>
              <a:t> </a:t>
            </a:r>
            <a:r>
              <a:rPr lang="it-IT" sz="2400" u="sng" dirty="0" err="1">
                <a:effectLst>
                  <a:outerShdw blurRad="38100" dist="38100" dir="2700000" algn="tl">
                    <a:srgbClr val="000000">
                      <a:alpha val="43137"/>
                    </a:srgbClr>
                  </a:outerShdw>
                </a:effectLst>
              </a:rPr>
              <a:t>Disability</a:t>
            </a:r>
            <a:r>
              <a:rPr lang="it-IT" sz="2400" u="sng" dirty="0">
                <a:effectLst>
                  <a:outerShdw blurRad="38100" dist="38100" dir="2700000" algn="tl">
                    <a:srgbClr val="000000">
                      <a:alpha val="43137"/>
                    </a:srgbClr>
                  </a:outerShdw>
                </a:effectLst>
              </a:rPr>
              <a:t> </a:t>
            </a:r>
            <a:r>
              <a:rPr lang="it-IT" sz="2400" u="sng" dirty="0" err="1">
                <a:effectLst>
                  <a:outerShdw blurRad="38100" dist="38100" dir="2700000" algn="tl">
                    <a:srgbClr val="000000">
                      <a:alpha val="43137"/>
                    </a:srgbClr>
                  </a:outerShdw>
                </a:effectLst>
              </a:rPr>
              <a:t>Profiles</a:t>
            </a:r>
            <a:r>
              <a:rPr lang="it-IT" sz="2400" u="sng" dirty="0">
                <a:effectLst>
                  <a:outerShdw blurRad="38100" dist="38100" dir="2700000" algn="tl">
                    <a:srgbClr val="000000">
                      <a:alpha val="43137"/>
                    </a:srgbClr>
                  </a:outerShdw>
                </a:effectLst>
              </a:rPr>
              <a:t> </a:t>
            </a:r>
            <a:r>
              <a:rPr lang="it-IT" sz="2400" dirty="0"/>
              <a:t>are the </a:t>
            </a:r>
            <a:r>
              <a:rPr lang="it-IT" sz="2400" dirty="0" err="1"/>
              <a:t>starting</a:t>
            </a:r>
            <a:r>
              <a:rPr lang="it-IT" sz="2400" dirty="0"/>
              <a:t> </a:t>
            </a:r>
            <a:r>
              <a:rPr lang="it-IT" sz="2400" dirty="0" err="1"/>
              <a:t>documents</a:t>
            </a:r>
            <a:r>
              <a:rPr lang="it-IT" sz="2400" dirty="0"/>
              <a:t> </a:t>
            </a:r>
            <a:r>
              <a:rPr lang="it-IT" sz="2400" dirty="0" err="1"/>
              <a:t>leading</a:t>
            </a:r>
            <a:r>
              <a:rPr lang="it-IT" sz="2400" dirty="0"/>
              <a:t> to the </a:t>
            </a:r>
            <a:r>
              <a:rPr lang="it-IT" sz="2400" u="sng" dirty="0" err="1"/>
              <a:t>Individualised</a:t>
            </a:r>
            <a:r>
              <a:rPr lang="it-IT" sz="2400" u="sng" dirty="0"/>
              <a:t> </a:t>
            </a:r>
            <a:r>
              <a:rPr lang="it-IT" sz="2400" u="sng" dirty="0" err="1"/>
              <a:t>Education</a:t>
            </a:r>
            <a:r>
              <a:rPr lang="it-IT" sz="2400" u="sng" dirty="0"/>
              <a:t> Program</a:t>
            </a:r>
            <a:r>
              <a:rPr lang="it-IT" sz="2400" dirty="0"/>
              <a:t> </a:t>
            </a:r>
            <a:r>
              <a:rPr lang="it-IT" sz="2400" dirty="0" err="1"/>
              <a:t>which</a:t>
            </a:r>
            <a:r>
              <a:rPr lang="it-IT" sz="2400" dirty="0"/>
              <a:t> </a:t>
            </a:r>
            <a:r>
              <a:rPr lang="it-IT" sz="2400" dirty="0" err="1"/>
              <a:t>includes</a:t>
            </a:r>
            <a:r>
              <a:rPr lang="it-IT" sz="2400" dirty="0"/>
              <a:t> short and long-</a:t>
            </a:r>
            <a:r>
              <a:rPr lang="it-IT" sz="2400" dirty="0" err="1"/>
              <a:t>term</a:t>
            </a:r>
            <a:r>
              <a:rPr lang="it-IT" sz="2400" dirty="0"/>
              <a:t> </a:t>
            </a:r>
            <a:r>
              <a:rPr lang="it-IT" sz="2400" dirty="0" err="1"/>
              <a:t>objectives</a:t>
            </a:r>
            <a:r>
              <a:rPr lang="it-IT" sz="2400" dirty="0"/>
              <a:t>, </a:t>
            </a:r>
            <a:r>
              <a:rPr lang="it-IT" sz="2400" dirty="0" err="1"/>
              <a:t>tailored-activities</a:t>
            </a:r>
            <a:r>
              <a:rPr lang="it-IT" sz="2400" dirty="0"/>
              <a:t> and special </a:t>
            </a:r>
            <a:r>
              <a:rPr lang="it-IT" sz="2400" dirty="0" err="1"/>
              <a:t>practices</a:t>
            </a:r>
            <a:r>
              <a:rPr lang="it-IT" sz="2400" dirty="0"/>
              <a:t> or </a:t>
            </a:r>
            <a:r>
              <a:rPr lang="it-IT" sz="2400" dirty="0" err="1"/>
              <a:t>rehab</a:t>
            </a:r>
            <a:r>
              <a:rPr lang="it-IT" sz="2400" dirty="0"/>
              <a:t> </a:t>
            </a:r>
            <a:r>
              <a:rPr lang="it-IT" sz="2400" dirty="0" err="1"/>
              <a:t>projects</a:t>
            </a:r>
            <a:r>
              <a:rPr lang="it-IT" sz="2400" dirty="0"/>
              <a:t>.</a:t>
            </a:r>
          </a:p>
        </p:txBody>
      </p:sp>
      <p:sp>
        <p:nvSpPr>
          <p:cNvPr id="7" name="Segnaposto testo 10">
            <a:extLst>
              <a:ext uri="{FF2B5EF4-FFF2-40B4-BE49-F238E27FC236}">
                <a16:creationId xmlns:a16="http://schemas.microsoft.com/office/drawing/2014/main" xmlns="" id="{9257D253-521C-4FF9-8B62-BA79384C121A}"/>
              </a:ext>
            </a:extLst>
          </p:cNvPr>
          <p:cNvSpPr txBox="1">
            <a:spLocks/>
          </p:cNvSpPr>
          <p:nvPr/>
        </p:nvSpPr>
        <p:spPr>
          <a:xfrm>
            <a:off x="433754" y="5424854"/>
            <a:ext cx="11324492" cy="1095685"/>
          </a:xfrm>
          <a:prstGeom prst="rect">
            <a:avLst/>
          </a:prstGeom>
          <a:solidFill>
            <a:schemeClr val="accent2">
              <a:lumMod val="40000"/>
              <a:lumOff val="60000"/>
            </a:schemeClr>
          </a:solidFill>
        </p:spPr>
        <p:txBody>
          <a:bodyPr vert="horz" wrap="square" lIns="45720" tIns="45720" rIns="4572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it-IT" sz="2400" dirty="0" err="1">
                <a:latin typeface="+mj-lt"/>
              </a:rPr>
              <a:t>All</a:t>
            </a:r>
            <a:r>
              <a:rPr lang="it-IT" sz="2400" dirty="0">
                <a:latin typeface="+mj-lt"/>
              </a:rPr>
              <a:t> </a:t>
            </a:r>
            <a:r>
              <a:rPr lang="it-IT" sz="2400" dirty="0" err="1">
                <a:latin typeface="+mj-lt"/>
              </a:rPr>
              <a:t>teachers</a:t>
            </a:r>
            <a:r>
              <a:rPr lang="it-IT" sz="2400" dirty="0">
                <a:latin typeface="+mj-lt"/>
              </a:rPr>
              <a:t> </a:t>
            </a:r>
            <a:r>
              <a:rPr lang="it-IT" sz="2400" dirty="0" err="1">
                <a:latin typeface="+mj-lt"/>
              </a:rPr>
              <a:t>agree</a:t>
            </a:r>
            <a:r>
              <a:rPr lang="it-IT" sz="2400" dirty="0">
                <a:latin typeface="+mj-lt"/>
              </a:rPr>
              <a:t> on the best </a:t>
            </a:r>
            <a:r>
              <a:rPr lang="it-IT" sz="2400" dirty="0" err="1">
                <a:latin typeface="+mj-lt"/>
              </a:rPr>
              <a:t>strategies</a:t>
            </a:r>
            <a:r>
              <a:rPr lang="it-IT" sz="2400" dirty="0">
                <a:latin typeface="+mj-lt"/>
              </a:rPr>
              <a:t> and </a:t>
            </a:r>
            <a:r>
              <a:rPr lang="it-IT" sz="2400" dirty="0" err="1">
                <a:latin typeface="+mj-lt"/>
              </a:rPr>
              <a:t>methods</a:t>
            </a:r>
            <a:r>
              <a:rPr lang="it-IT" sz="2400" dirty="0">
                <a:latin typeface="+mj-lt"/>
              </a:rPr>
              <a:t> to </a:t>
            </a:r>
            <a:r>
              <a:rPr lang="it-IT" sz="2400" dirty="0" err="1">
                <a:latin typeface="+mj-lt"/>
              </a:rPr>
              <a:t>teach</a:t>
            </a:r>
            <a:r>
              <a:rPr lang="it-IT" sz="2400" dirty="0">
                <a:latin typeface="+mj-lt"/>
              </a:rPr>
              <a:t> </a:t>
            </a:r>
            <a:r>
              <a:rPr lang="it-IT" sz="2400" dirty="0" err="1">
                <a:latin typeface="+mj-lt"/>
              </a:rPr>
              <a:t>their</a:t>
            </a:r>
            <a:r>
              <a:rPr lang="it-IT" sz="2400" dirty="0">
                <a:latin typeface="+mj-lt"/>
              </a:rPr>
              <a:t> special </a:t>
            </a:r>
            <a:r>
              <a:rPr lang="it-IT" sz="2400" dirty="0" err="1">
                <a:latin typeface="+mj-lt"/>
              </a:rPr>
              <a:t>need</a:t>
            </a:r>
            <a:r>
              <a:rPr lang="it-IT" sz="2400" dirty="0">
                <a:latin typeface="+mj-lt"/>
              </a:rPr>
              <a:t> </a:t>
            </a:r>
            <a:r>
              <a:rPr lang="it-IT" sz="2400" dirty="0" err="1">
                <a:latin typeface="+mj-lt"/>
              </a:rPr>
              <a:t>students</a:t>
            </a:r>
            <a:r>
              <a:rPr lang="it-IT" sz="2400" dirty="0">
                <a:latin typeface="+mj-lt"/>
              </a:rPr>
              <a:t> and </a:t>
            </a:r>
            <a:r>
              <a:rPr lang="it-IT" sz="2400" dirty="0" err="1">
                <a:latin typeface="+mj-lt"/>
              </a:rPr>
              <a:t>everyone</a:t>
            </a:r>
            <a:r>
              <a:rPr lang="it-IT" sz="2400" dirty="0">
                <a:latin typeface="+mj-lt"/>
              </a:rPr>
              <a:t> </a:t>
            </a:r>
            <a:r>
              <a:rPr lang="it-IT" sz="2400" dirty="0" err="1">
                <a:latin typeface="+mj-lt"/>
              </a:rPr>
              <a:t>cooperates</a:t>
            </a:r>
            <a:r>
              <a:rPr lang="it-IT" sz="2400" dirty="0">
                <a:latin typeface="+mj-lt"/>
              </a:rPr>
              <a:t> in </a:t>
            </a:r>
            <a:r>
              <a:rPr lang="it-IT" sz="2400" dirty="0" err="1">
                <a:latin typeface="+mj-lt"/>
              </a:rPr>
              <a:t>writing</a:t>
            </a:r>
            <a:r>
              <a:rPr lang="it-IT" sz="2400" dirty="0">
                <a:latin typeface="+mj-lt"/>
              </a:rPr>
              <a:t> the IEP (</a:t>
            </a:r>
            <a:r>
              <a:rPr lang="it-IT" sz="2400" dirty="0" err="1">
                <a:latin typeface="+mj-lt"/>
              </a:rPr>
              <a:t>assessing</a:t>
            </a:r>
            <a:r>
              <a:rPr lang="it-IT" sz="2400" dirty="0">
                <a:latin typeface="+mj-lt"/>
              </a:rPr>
              <a:t>, </a:t>
            </a:r>
            <a:r>
              <a:rPr lang="it-IT" sz="2400" dirty="0" err="1">
                <a:latin typeface="+mj-lt"/>
              </a:rPr>
              <a:t>testing</a:t>
            </a:r>
            <a:r>
              <a:rPr lang="it-IT" sz="2400" dirty="0">
                <a:latin typeface="+mj-lt"/>
              </a:rPr>
              <a:t>, </a:t>
            </a:r>
            <a:r>
              <a:rPr lang="it-IT" sz="2400" dirty="0" err="1">
                <a:latin typeface="+mj-lt"/>
              </a:rPr>
              <a:t>evaluating</a:t>
            </a:r>
            <a:r>
              <a:rPr lang="it-IT" sz="2400" dirty="0">
                <a:latin typeface="+mj-lt"/>
              </a:rPr>
              <a:t>) </a:t>
            </a:r>
            <a:r>
              <a:rPr lang="it-IT" sz="2400" dirty="0" err="1">
                <a:latin typeface="+mj-lt"/>
              </a:rPr>
              <a:t>while</a:t>
            </a:r>
            <a:r>
              <a:rPr lang="it-IT" sz="2400" dirty="0">
                <a:latin typeface="+mj-lt"/>
              </a:rPr>
              <a:t> </a:t>
            </a:r>
            <a:r>
              <a:rPr lang="it-IT" sz="2400" dirty="0" err="1">
                <a:latin typeface="+mj-lt"/>
              </a:rPr>
              <a:t>adjusting</a:t>
            </a:r>
            <a:r>
              <a:rPr lang="it-IT" sz="2400" dirty="0">
                <a:latin typeface="+mj-lt"/>
              </a:rPr>
              <a:t> </a:t>
            </a:r>
            <a:r>
              <a:rPr lang="it-IT" sz="2400" dirty="0" err="1">
                <a:latin typeface="+mj-lt"/>
              </a:rPr>
              <a:t>it</a:t>
            </a:r>
            <a:r>
              <a:rPr lang="it-IT" sz="2400" dirty="0">
                <a:latin typeface="+mj-lt"/>
              </a:rPr>
              <a:t> </a:t>
            </a:r>
            <a:r>
              <a:rPr lang="it-IT" sz="2400" dirty="0" err="1">
                <a:latin typeface="+mj-lt"/>
              </a:rPr>
              <a:t>during</a:t>
            </a:r>
            <a:r>
              <a:rPr lang="it-IT" sz="2400" dirty="0">
                <a:latin typeface="+mj-lt"/>
              </a:rPr>
              <a:t> the </a:t>
            </a:r>
            <a:r>
              <a:rPr lang="it-IT" sz="2400" dirty="0" err="1">
                <a:latin typeface="+mj-lt"/>
              </a:rPr>
              <a:t>years</a:t>
            </a:r>
            <a:r>
              <a:rPr lang="it-IT" sz="2400" dirty="0">
                <a:latin typeface="+mj-lt"/>
              </a:rPr>
              <a:t>. </a:t>
            </a:r>
          </a:p>
        </p:txBody>
      </p:sp>
    </p:spTree>
    <p:extLst>
      <p:ext uri="{BB962C8B-B14F-4D97-AF65-F5344CB8AC3E}">
        <p14:creationId xmlns:p14="http://schemas.microsoft.com/office/powerpoint/2010/main" val="3211182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699ABA7-E2E5-4A7F-AE55-8677B6B8684D}"/>
              </a:ext>
            </a:extLst>
          </p:cNvPr>
          <p:cNvSpPr>
            <a:spLocks noGrp="1"/>
          </p:cNvSpPr>
          <p:nvPr>
            <p:ph type="title"/>
          </p:nvPr>
        </p:nvSpPr>
        <p:spPr>
          <a:xfrm>
            <a:off x="861646" y="388763"/>
            <a:ext cx="4389120" cy="1737360"/>
          </a:xfrm>
        </p:spPr>
        <p:txBody>
          <a:bodyPr/>
          <a:lstStyle/>
          <a:p>
            <a:r>
              <a:rPr lang="it-IT" sz="3200" dirty="0" err="1">
                <a:solidFill>
                  <a:srgbClr val="C00000"/>
                </a:solidFill>
              </a:rPr>
              <a:t>We</a:t>
            </a:r>
            <a:r>
              <a:rPr lang="it-IT" sz="3200" dirty="0">
                <a:solidFill>
                  <a:srgbClr val="C00000"/>
                </a:solidFill>
              </a:rPr>
              <a:t> are </a:t>
            </a:r>
            <a:r>
              <a:rPr lang="it-IT" sz="3200" dirty="0" err="1">
                <a:solidFill>
                  <a:srgbClr val="C00000"/>
                </a:solidFill>
              </a:rPr>
              <a:t>gradually</a:t>
            </a:r>
            <a:r>
              <a:rPr lang="it-IT" sz="3200" dirty="0">
                <a:solidFill>
                  <a:srgbClr val="C00000"/>
                </a:solidFill>
              </a:rPr>
              <a:t> </a:t>
            </a:r>
            <a:r>
              <a:rPr lang="it-IT" sz="3200" dirty="0" err="1">
                <a:solidFill>
                  <a:srgbClr val="C00000"/>
                </a:solidFill>
              </a:rPr>
              <a:t>overcoming</a:t>
            </a:r>
            <a:r>
              <a:rPr lang="it-IT" sz="3200" dirty="0">
                <a:solidFill>
                  <a:srgbClr val="C00000"/>
                </a:solidFill>
              </a:rPr>
              <a:t> the </a:t>
            </a:r>
            <a:r>
              <a:rPr lang="it-IT" sz="3200" dirty="0" err="1">
                <a:solidFill>
                  <a:srgbClr val="C00000"/>
                </a:solidFill>
              </a:rPr>
              <a:t>medical</a:t>
            </a:r>
            <a:r>
              <a:rPr lang="it-IT" sz="3200" dirty="0">
                <a:solidFill>
                  <a:srgbClr val="C00000"/>
                </a:solidFill>
              </a:rPr>
              <a:t> model</a:t>
            </a:r>
          </a:p>
        </p:txBody>
      </p:sp>
      <p:sp>
        <p:nvSpPr>
          <p:cNvPr id="4" name="Segnaposto testo 3">
            <a:extLst>
              <a:ext uri="{FF2B5EF4-FFF2-40B4-BE49-F238E27FC236}">
                <a16:creationId xmlns:a16="http://schemas.microsoft.com/office/drawing/2014/main" xmlns="" id="{226DB60D-3340-4965-B03B-EAF43BFA6AD8}"/>
              </a:ext>
            </a:extLst>
          </p:cNvPr>
          <p:cNvSpPr>
            <a:spLocks noGrp="1"/>
          </p:cNvSpPr>
          <p:nvPr>
            <p:ph type="body" sz="half" idx="2"/>
          </p:nvPr>
        </p:nvSpPr>
        <p:spPr>
          <a:xfrm>
            <a:off x="5250766" y="471509"/>
            <a:ext cx="6506308" cy="1547123"/>
          </a:xfrm>
        </p:spPr>
        <p:txBody>
          <a:bodyPr>
            <a:noAutofit/>
          </a:bodyPr>
          <a:lstStyle/>
          <a:p>
            <a:r>
              <a:rPr lang="en-US" sz="2400" dirty="0">
                <a:solidFill>
                  <a:schemeClr val="accent4">
                    <a:lumMod val="50000"/>
                  </a:schemeClr>
                </a:solidFill>
                <a:latin typeface="+mj-lt"/>
              </a:rPr>
              <a:t>A disability determination tool based on the </a:t>
            </a:r>
            <a:r>
              <a:rPr lang="en-US" sz="2400" b="1" dirty="0">
                <a:solidFill>
                  <a:schemeClr val="accent4">
                    <a:lumMod val="50000"/>
                  </a:schemeClr>
                </a:solidFill>
                <a:latin typeface="+mj-lt"/>
              </a:rPr>
              <a:t>International Classification of Functioning, Disability, and Health – Children and Youth </a:t>
            </a:r>
            <a:r>
              <a:rPr lang="en-US" sz="2400" dirty="0">
                <a:solidFill>
                  <a:schemeClr val="accent4">
                    <a:lumMod val="50000"/>
                  </a:schemeClr>
                </a:solidFill>
                <a:latin typeface="+mj-lt"/>
              </a:rPr>
              <a:t>(ICF-CY) framework is being applied.</a:t>
            </a:r>
            <a:r>
              <a:rPr lang="en-US" sz="2400" baseline="30000" dirty="0">
                <a:solidFill>
                  <a:schemeClr val="accent4">
                    <a:lumMod val="50000"/>
                  </a:schemeClr>
                </a:solidFill>
                <a:latin typeface="+mj-lt"/>
              </a:rPr>
              <a:t> </a:t>
            </a:r>
            <a:endParaRPr lang="it-IT" sz="2400" dirty="0">
              <a:solidFill>
                <a:schemeClr val="accent4">
                  <a:lumMod val="50000"/>
                </a:schemeClr>
              </a:solidFill>
              <a:latin typeface="+mj-lt"/>
            </a:endParaRPr>
          </a:p>
        </p:txBody>
      </p:sp>
      <p:sp>
        <p:nvSpPr>
          <p:cNvPr id="5" name="Ovale 4">
            <a:extLst>
              <a:ext uri="{FF2B5EF4-FFF2-40B4-BE49-F238E27FC236}">
                <a16:creationId xmlns:a16="http://schemas.microsoft.com/office/drawing/2014/main" xmlns="" id="{DC37F083-4049-46AA-8C3F-9A1E5E2D6C97}"/>
              </a:ext>
            </a:extLst>
          </p:cNvPr>
          <p:cNvSpPr/>
          <p:nvPr/>
        </p:nvSpPr>
        <p:spPr>
          <a:xfrm>
            <a:off x="2532800" y="2208869"/>
            <a:ext cx="4389120" cy="21707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rPr>
              <a:t>The new perspective is based on the </a:t>
            </a:r>
            <a:r>
              <a:rPr lang="en-US" sz="2400" b="1" dirty="0">
                <a:solidFill>
                  <a:schemeClr val="tx1"/>
                </a:solidFill>
                <a:latin typeface="Arial" panose="020B0604020202020204" pitchFamily="34" charset="0"/>
              </a:rPr>
              <a:t>biopsychosocial model framework</a:t>
            </a:r>
            <a:endParaRPr lang="it-IT" sz="2400" b="1" dirty="0">
              <a:solidFill>
                <a:schemeClr val="tx1"/>
              </a:solidFill>
            </a:endParaRPr>
          </a:p>
        </p:txBody>
      </p:sp>
      <p:sp>
        <p:nvSpPr>
          <p:cNvPr id="6" name="Rettangolo con angoli arrotondati 5">
            <a:extLst>
              <a:ext uri="{FF2B5EF4-FFF2-40B4-BE49-F238E27FC236}">
                <a16:creationId xmlns:a16="http://schemas.microsoft.com/office/drawing/2014/main" xmlns="" id="{794514CF-9454-4485-A005-EB3873B2EF2E}"/>
              </a:ext>
            </a:extLst>
          </p:cNvPr>
          <p:cNvSpPr/>
          <p:nvPr/>
        </p:nvSpPr>
        <p:spPr>
          <a:xfrm>
            <a:off x="7793238" y="5014244"/>
            <a:ext cx="3617272" cy="14617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rPr>
              <a:t>and it follows the recommendations of the </a:t>
            </a:r>
            <a:r>
              <a:rPr lang="en-US" b="1" dirty="0">
                <a:solidFill>
                  <a:schemeClr val="tx1"/>
                </a:solidFill>
                <a:latin typeface="Arial" panose="020B0604020202020204" pitchFamily="34" charset="0"/>
              </a:rPr>
              <a:t>World Health Organization </a:t>
            </a:r>
            <a:r>
              <a:rPr lang="en-US" dirty="0">
                <a:solidFill>
                  <a:schemeClr val="tx1"/>
                </a:solidFill>
                <a:latin typeface="Arial" panose="020B0604020202020204" pitchFamily="34" charset="0"/>
              </a:rPr>
              <a:t>(WHO)</a:t>
            </a:r>
            <a:endParaRPr lang="it-IT" dirty="0">
              <a:solidFill>
                <a:schemeClr val="tx1"/>
              </a:solidFill>
            </a:endParaRPr>
          </a:p>
        </p:txBody>
      </p:sp>
      <p:sp>
        <p:nvSpPr>
          <p:cNvPr id="7" name="Rettangolo con angoli arrotondati 6">
            <a:extLst>
              <a:ext uri="{FF2B5EF4-FFF2-40B4-BE49-F238E27FC236}">
                <a16:creationId xmlns:a16="http://schemas.microsoft.com/office/drawing/2014/main" xmlns="" id="{82A1546C-3FBE-4CDB-AA00-007511FE974E}"/>
              </a:ext>
            </a:extLst>
          </p:cNvPr>
          <p:cNvSpPr/>
          <p:nvPr/>
        </p:nvSpPr>
        <p:spPr>
          <a:xfrm>
            <a:off x="452848" y="2691729"/>
            <a:ext cx="1899138" cy="66142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C000"/>
                </a:solidFill>
              </a:rPr>
              <a:t>Personal </a:t>
            </a:r>
            <a:r>
              <a:rPr lang="it-IT" b="1" dirty="0" err="1">
                <a:solidFill>
                  <a:srgbClr val="FFC000"/>
                </a:solidFill>
              </a:rPr>
              <a:t>factors</a:t>
            </a:r>
            <a:endParaRPr lang="it-IT" b="1" dirty="0">
              <a:solidFill>
                <a:srgbClr val="FFC000"/>
              </a:solidFill>
            </a:endParaRPr>
          </a:p>
        </p:txBody>
      </p:sp>
      <p:sp>
        <p:nvSpPr>
          <p:cNvPr id="8" name="Rettangolo con angoli arrotondati 7">
            <a:extLst>
              <a:ext uri="{FF2B5EF4-FFF2-40B4-BE49-F238E27FC236}">
                <a16:creationId xmlns:a16="http://schemas.microsoft.com/office/drawing/2014/main" xmlns="" id="{25996334-CC41-42DF-9AAF-D7D20C183359}"/>
              </a:ext>
            </a:extLst>
          </p:cNvPr>
          <p:cNvSpPr/>
          <p:nvPr/>
        </p:nvSpPr>
        <p:spPr>
          <a:xfrm>
            <a:off x="7176106" y="2034350"/>
            <a:ext cx="4807810" cy="27266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rPr>
              <a:t>Ability/Disability determinations made using the ICF-based tool are thought to provide more information than determinations based on diagnoses alone.</a:t>
            </a:r>
            <a:endParaRPr lang="it-IT" sz="2000" dirty="0">
              <a:solidFill>
                <a:schemeClr val="tx1"/>
              </a:solidFill>
            </a:endParaRPr>
          </a:p>
          <a:p>
            <a:pPr algn="ctr"/>
            <a:r>
              <a:rPr lang="it-IT" sz="2000" dirty="0">
                <a:solidFill>
                  <a:schemeClr val="tx1"/>
                </a:solidFill>
              </a:rPr>
              <a:t>The </a:t>
            </a:r>
            <a:r>
              <a:rPr lang="it-IT" sz="2000" dirty="0" err="1">
                <a:solidFill>
                  <a:schemeClr val="tx1"/>
                </a:solidFill>
              </a:rPr>
              <a:t>old</a:t>
            </a:r>
            <a:r>
              <a:rPr lang="it-IT" sz="2000" dirty="0">
                <a:solidFill>
                  <a:schemeClr val="tx1"/>
                </a:solidFill>
              </a:rPr>
              <a:t> </a:t>
            </a:r>
            <a:r>
              <a:rPr lang="it-IT" sz="2000" dirty="0" err="1">
                <a:solidFill>
                  <a:schemeClr val="tx1"/>
                </a:solidFill>
              </a:rPr>
              <a:t>but</a:t>
            </a:r>
            <a:r>
              <a:rPr lang="it-IT" sz="2000" dirty="0">
                <a:solidFill>
                  <a:schemeClr val="tx1"/>
                </a:solidFill>
              </a:rPr>
              <a:t> </a:t>
            </a:r>
            <a:r>
              <a:rPr lang="it-IT" sz="2000" dirty="0" err="1">
                <a:solidFill>
                  <a:schemeClr val="tx1"/>
                </a:solidFill>
              </a:rPr>
              <a:t>still</a:t>
            </a:r>
            <a:r>
              <a:rPr lang="it-IT" sz="2000" dirty="0">
                <a:solidFill>
                  <a:schemeClr val="tx1"/>
                </a:solidFill>
              </a:rPr>
              <a:t> </a:t>
            </a:r>
            <a:r>
              <a:rPr lang="it-IT" sz="2000" dirty="0" err="1">
                <a:solidFill>
                  <a:schemeClr val="tx1"/>
                </a:solidFill>
              </a:rPr>
              <a:t>applied</a:t>
            </a:r>
            <a:r>
              <a:rPr lang="it-IT" sz="2000" b="1" dirty="0">
                <a:solidFill>
                  <a:schemeClr val="tx1"/>
                </a:solidFill>
              </a:rPr>
              <a:t> ICDH </a:t>
            </a:r>
            <a:r>
              <a:rPr lang="it-IT" sz="2000" dirty="0">
                <a:solidFill>
                  <a:schemeClr val="tx1"/>
                </a:solidFill>
              </a:rPr>
              <a:t>– </a:t>
            </a:r>
            <a:r>
              <a:rPr lang="it-IT" sz="2000" b="1" dirty="0">
                <a:solidFill>
                  <a:schemeClr val="tx1"/>
                </a:solidFill>
              </a:rPr>
              <a:t>International </a:t>
            </a:r>
            <a:r>
              <a:rPr lang="it-IT" sz="2000" b="1" dirty="0" err="1">
                <a:solidFill>
                  <a:schemeClr val="tx1"/>
                </a:solidFill>
              </a:rPr>
              <a:t>Classification</a:t>
            </a:r>
            <a:r>
              <a:rPr lang="it-IT" sz="2000" b="1" dirty="0">
                <a:solidFill>
                  <a:schemeClr val="tx1"/>
                </a:solidFill>
              </a:rPr>
              <a:t> of </a:t>
            </a:r>
            <a:r>
              <a:rPr lang="it-IT" sz="2000" b="1" dirty="0" err="1">
                <a:solidFill>
                  <a:schemeClr val="tx1"/>
                </a:solidFill>
              </a:rPr>
              <a:t>Impairments</a:t>
            </a:r>
            <a:r>
              <a:rPr lang="it-IT" sz="2000" b="1" dirty="0">
                <a:solidFill>
                  <a:schemeClr val="tx1"/>
                </a:solidFill>
              </a:rPr>
              <a:t>, </a:t>
            </a:r>
            <a:r>
              <a:rPr lang="it-IT" sz="2000" b="1" dirty="0" err="1">
                <a:solidFill>
                  <a:schemeClr val="tx1"/>
                </a:solidFill>
              </a:rPr>
              <a:t>Disabilities</a:t>
            </a:r>
            <a:r>
              <a:rPr lang="it-IT" sz="2000" b="1" dirty="0">
                <a:solidFill>
                  <a:schemeClr val="tx1"/>
                </a:solidFill>
              </a:rPr>
              <a:t> and Handicaps</a:t>
            </a:r>
          </a:p>
        </p:txBody>
      </p:sp>
      <p:sp>
        <p:nvSpPr>
          <p:cNvPr id="10" name="Ovale 9">
            <a:extLst>
              <a:ext uri="{FF2B5EF4-FFF2-40B4-BE49-F238E27FC236}">
                <a16:creationId xmlns:a16="http://schemas.microsoft.com/office/drawing/2014/main" xmlns="" id="{EF6F8E97-C748-4EF2-81FD-D5987BE5CAD6}"/>
              </a:ext>
            </a:extLst>
          </p:cNvPr>
          <p:cNvSpPr/>
          <p:nvPr/>
        </p:nvSpPr>
        <p:spPr>
          <a:xfrm>
            <a:off x="263594" y="3684855"/>
            <a:ext cx="2329961" cy="103045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C000"/>
                </a:solidFill>
              </a:rPr>
              <a:t>Body </a:t>
            </a:r>
            <a:r>
              <a:rPr lang="it-IT" b="1" dirty="0" err="1">
                <a:solidFill>
                  <a:srgbClr val="FFC000"/>
                </a:solidFill>
              </a:rPr>
              <a:t>functioning</a:t>
            </a:r>
            <a:r>
              <a:rPr lang="it-IT" b="1" dirty="0">
                <a:solidFill>
                  <a:srgbClr val="FFC000"/>
                </a:solidFill>
              </a:rPr>
              <a:t> and </a:t>
            </a:r>
            <a:r>
              <a:rPr lang="it-IT" b="1" dirty="0" err="1">
                <a:solidFill>
                  <a:srgbClr val="FFC000"/>
                </a:solidFill>
              </a:rPr>
              <a:t>structures</a:t>
            </a:r>
            <a:endParaRPr lang="it-IT" b="1" dirty="0">
              <a:solidFill>
                <a:srgbClr val="FFC000"/>
              </a:solidFill>
            </a:endParaRPr>
          </a:p>
        </p:txBody>
      </p:sp>
      <p:sp>
        <p:nvSpPr>
          <p:cNvPr id="11" name="Stella a 6 punte 10">
            <a:extLst>
              <a:ext uri="{FF2B5EF4-FFF2-40B4-BE49-F238E27FC236}">
                <a16:creationId xmlns:a16="http://schemas.microsoft.com/office/drawing/2014/main" xmlns="" id="{47A57FB8-BC66-4241-94B5-C5B85AFCB19D}"/>
              </a:ext>
            </a:extLst>
          </p:cNvPr>
          <p:cNvSpPr/>
          <p:nvPr/>
        </p:nvSpPr>
        <p:spPr>
          <a:xfrm>
            <a:off x="509528" y="4880799"/>
            <a:ext cx="1818367" cy="17286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The </a:t>
            </a:r>
            <a:r>
              <a:rPr lang="it-IT" b="1" dirty="0" err="1">
                <a:solidFill>
                  <a:schemeClr val="tx1"/>
                </a:solidFill>
              </a:rPr>
              <a:t>context</a:t>
            </a:r>
            <a:endParaRPr lang="it-IT" b="1" dirty="0">
              <a:solidFill>
                <a:schemeClr val="tx1"/>
              </a:solidFill>
            </a:endParaRPr>
          </a:p>
        </p:txBody>
      </p:sp>
      <p:sp>
        <p:nvSpPr>
          <p:cNvPr id="12" name="Rettangolo con angoli arrotondati 11">
            <a:extLst>
              <a:ext uri="{FF2B5EF4-FFF2-40B4-BE49-F238E27FC236}">
                <a16:creationId xmlns:a16="http://schemas.microsoft.com/office/drawing/2014/main" xmlns="" id="{FB960750-E545-4885-9E1C-A2EC38319A55}"/>
              </a:ext>
            </a:extLst>
          </p:cNvPr>
          <p:cNvSpPr/>
          <p:nvPr/>
        </p:nvSpPr>
        <p:spPr>
          <a:xfrm>
            <a:off x="2614598" y="4500421"/>
            <a:ext cx="4605235" cy="22288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latin typeface="Arial" panose="020B0604020202020204" pitchFamily="34" charset="0"/>
              </a:rPr>
              <a:t>Disability is defined as the consequence of an interaction between an impaired body structure and its function, limitations of activities of participation, and barriers in the environment.</a:t>
            </a:r>
            <a:endParaRPr lang="it-IT" sz="2000" b="1" dirty="0">
              <a:solidFill>
                <a:srgbClr val="FFC000"/>
              </a:solidFill>
            </a:endParaRPr>
          </a:p>
        </p:txBody>
      </p:sp>
    </p:spTree>
    <p:extLst>
      <p:ext uri="{BB962C8B-B14F-4D97-AF65-F5344CB8AC3E}">
        <p14:creationId xmlns:p14="http://schemas.microsoft.com/office/powerpoint/2010/main" val="2178443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000"/>
                                        <p:tgtEl>
                                          <p:spTgt spid="11"/>
                                        </p:tgtEl>
                                      </p:cBhvr>
                                    </p:animEffect>
                                    <p:anim calcmode="lin" valueType="num">
                                      <p:cBhvr>
                                        <p:cTn id="41" dur="2000" fill="hold"/>
                                        <p:tgtEl>
                                          <p:spTgt spid="11"/>
                                        </p:tgtEl>
                                        <p:attrNameLst>
                                          <p:attrName>ppt_w</p:attrName>
                                        </p:attrNameLst>
                                      </p:cBhvr>
                                      <p:tavLst>
                                        <p:tav tm="0" fmla="#ppt_w*sin(2.5*pi*$)">
                                          <p:val>
                                            <p:fltVal val="0"/>
                                          </p:val>
                                        </p:tav>
                                        <p:tav tm="100000">
                                          <p:val>
                                            <p:fltVal val="1"/>
                                          </p:val>
                                        </p:tav>
                                      </p:tavLst>
                                    </p:anim>
                                    <p:anim calcmode="lin" valueType="num">
                                      <p:cBhvr>
                                        <p:cTn id="4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P spid="7" grpId="0" animBg="1"/>
      <p:bldP spid="8"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98AE88A-1751-46A7-AC9E-65B630AC88B1}"/>
              </a:ext>
            </a:extLst>
          </p:cNvPr>
          <p:cNvSpPr>
            <a:spLocks noGrp="1"/>
          </p:cNvSpPr>
          <p:nvPr>
            <p:ph type="title"/>
          </p:nvPr>
        </p:nvSpPr>
        <p:spPr>
          <a:xfrm>
            <a:off x="917181" y="251005"/>
            <a:ext cx="9720072" cy="1499616"/>
          </a:xfrm>
          <a:solidFill>
            <a:schemeClr val="accent2">
              <a:lumMod val="75000"/>
            </a:schemeClr>
          </a:solidFill>
        </p:spPr>
        <p:txBody>
          <a:bodyPr>
            <a:noAutofit/>
          </a:bodyPr>
          <a:lstStyle/>
          <a:p>
            <a:r>
              <a:rPr lang="it-IT" sz="2400" dirty="0">
                <a:solidFill>
                  <a:srgbClr val="FFC000"/>
                </a:solidFill>
              </a:rPr>
              <a:t>Support </a:t>
            </a:r>
            <a:r>
              <a:rPr lang="it-IT" sz="2400" dirty="0" err="1">
                <a:solidFill>
                  <a:srgbClr val="FFC000"/>
                </a:solidFill>
              </a:rPr>
              <a:t>teachers</a:t>
            </a:r>
            <a:r>
              <a:rPr lang="it-IT" sz="2400" dirty="0">
                <a:solidFill>
                  <a:srgbClr val="FFC000"/>
                </a:solidFill>
              </a:rPr>
              <a:t> work </a:t>
            </a:r>
            <a:r>
              <a:rPr lang="it-IT" sz="2400" dirty="0" err="1">
                <a:solidFill>
                  <a:srgbClr val="FFC000"/>
                </a:solidFill>
              </a:rPr>
              <a:t>together</a:t>
            </a:r>
            <a:r>
              <a:rPr lang="it-IT" sz="2400" dirty="0">
                <a:solidFill>
                  <a:srgbClr val="FFC000"/>
                </a:solidFill>
              </a:rPr>
              <a:t> with </a:t>
            </a:r>
            <a:r>
              <a:rPr lang="it-IT" sz="2400" dirty="0" err="1">
                <a:solidFill>
                  <a:srgbClr val="FFC000"/>
                </a:solidFill>
              </a:rPr>
              <a:t>all</a:t>
            </a:r>
            <a:r>
              <a:rPr lang="it-IT" sz="2400" dirty="0">
                <a:solidFill>
                  <a:srgbClr val="FFC000"/>
                </a:solidFill>
              </a:rPr>
              <a:t> the </a:t>
            </a:r>
            <a:r>
              <a:rPr lang="it-IT" sz="2400" dirty="0" err="1">
                <a:solidFill>
                  <a:srgbClr val="FFC000"/>
                </a:solidFill>
              </a:rPr>
              <a:t>other</a:t>
            </a:r>
            <a:r>
              <a:rPr lang="it-IT" sz="2400" dirty="0">
                <a:solidFill>
                  <a:srgbClr val="FFC000"/>
                </a:solidFill>
              </a:rPr>
              <a:t> </a:t>
            </a:r>
            <a:r>
              <a:rPr lang="it-IT" sz="2400" dirty="0" err="1">
                <a:solidFill>
                  <a:srgbClr val="FFC000"/>
                </a:solidFill>
              </a:rPr>
              <a:t>teachers</a:t>
            </a:r>
            <a:r>
              <a:rPr lang="it-IT" sz="2400" dirty="0">
                <a:solidFill>
                  <a:srgbClr val="FFC000"/>
                </a:solidFill>
              </a:rPr>
              <a:t> inside the </a:t>
            </a:r>
            <a:r>
              <a:rPr lang="it-IT" sz="2400" dirty="0" err="1">
                <a:solidFill>
                  <a:srgbClr val="FFC000"/>
                </a:solidFill>
              </a:rPr>
              <a:t>classrooms</a:t>
            </a:r>
            <a:r>
              <a:rPr lang="it-IT" sz="2400" dirty="0">
                <a:solidFill>
                  <a:srgbClr val="FFC000"/>
                </a:solidFill>
              </a:rPr>
              <a:t> </a:t>
            </a:r>
            <a:r>
              <a:rPr lang="it-IT" sz="2400" dirty="0" err="1">
                <a:solidFill>
                  <a:srgbClr val="FFC000"/>
                </a:solidFill>
              </a:rPr>
              <a:t>creating</a:t>
            </a:r>
            <a:r>
              <a:rPr lang="it-IT" sz="2400" dirty="0">
                <a:solidFill>
                  <a:srgbClr val="FFC000"/>
                </a:solidFill>
              </a:rPr>
              <a:t> the best </a:t>
            </a:r>
            <a:r>
              <a:rPr lang="it-IT" sz="2400" dirty="0" err="1">
                <a:solidFill>
                  <a:srgbClr val="FFC000"/>
                </a:solidFill>
              </a:rPr>
              <a:t>possible</a:t>
            </a:r>
            <a:r>
              <a:rPr lang="it-IT" sz="2400" dirty="0">
                <a:solidFill>
                  <a:srgbClr val="FFC000"/>
                </a:solidFill>
              </a:rPr>
              <a:t> setting for some </a:t>
            </a:r>
            <a:r>
              <a:rPr lang="it-IT" sz="2400" dirty="0" err="1">
                <a:solidFill>
                  <a:srgbClr val="FFC000"/>
                </a:solidFill>
              </a:rPr>
              <a:t>activities</a:t>
            </a:r>
            <a:r>
              <a:rPr lang="it-IT" sz="2400" dirty="0">
                <a:solidFill>
                  <a:srgbClr val="FFC000"/>
                </a:solidFill>
              </a:rPr>
              <a:t> to be </a:t>
            </a:r>
            <a:r>
              <a:rPr lang="it-IT" sz="2400" dirty="0" err="1">
                <a:solidFill>
                  <a:srgbClr val="FFC000"/>
                </a:solidFill>
              </a:rPr>
              <a:t>shared</a:t>
            </a:r>
            <a:r>
              <a:rPr lang="it-IT" sz="2400" dirty="0">
                <a:solidFill>
                  <a:srgbClr val="FFC000"/>
                </a:solidFill>
              </a:rPr>
              <a:t> and the </a:t>
            </a:r>
            <a:r>
              <a:rPr lang="it-IT" sz="2400" dirty="0" err="1">
                <a:solidFill>
                  <a:srgbClr val="FFC000"/>
                </a:solidFill>
              </a:rPr>
              <a:t>child’s</a:t>
            </a:r>
            <a:r>
              <a:rPr lang="it-IT" sz="2400" dirty="0">
                <a:solidFill>
                  <a:srgbClr val="FFC000"/>
                </a:solidFill>
              </a:rPr>
              <a:t> </a:t>
            </a:r>
            <a:r>
              <a:rPr lang="it-IT" sz="2400" dirty="0" err="1">
                <a:solidFill>
                  <a:srgbClr val="FFC000"/>
                </a:solidFill>
              </a:rPr>
              <a:t>individualised</a:t>
            </a:r>
            <a:r>
              <a:rPr lang="it-IT" sz="2400" dirty="0">
                <a:solidFill>
                  <a:srgbClr val="FFC000"/>
                </a:solidFill>
              </a:rPr>
              <a:t> </a:t>
            </a:r>
            <a:r>
              <a:rPr lang="it-IT" sz="2400" dirty="0" err="1">
                <a:solidFill>
                  <a:srgbClr val="FFC000"/>
                </a:solidFill>
              </a:rPr>
              <a:t>objectives</a:t>
            </a:r>
            <a:r>
              <a:rPr lang="it-IT" sz="2400" dirty="0">
                <a:solidFill>
                  <a:srgbClr val="FFC000"/>
                </a:solidFill>
              </a:rPr>
              <a:t> to be </a:t>
            </a:r>
            <a:r>
              <a:rPr lang="it-IT" sz="2400" dirty="0" err="1">
                <a:solidFill>
                  <a:srgbClr val="FFC000"/>
                </a:solidFill>
              </a:rPr>
              <a:t>reached</a:t>
            </a:r>
            <a:r>
              <a:rPr lang="it-IT" sz="2400" dirty="0">
                <a:solidFill>
                  <a:srgbClr val="FFC000"/>
                </a:solidFill>
              </a:rPr>
              <a:t>.</a:t>
            </a:r>
            <a:endParaRPr lang="it-IT" sz="2400" dirty="0"/>
          </a:p>
        </p:txBody>
      </p:sp>
      <p:pic>
        <p:nvPicPr>
          <p:cNvPr id="8" name="Segnaposto contenuto 7">
            <a:extLst>
              <a:ext uri="{FF2B5EF4-FFF2-40B4-BE49-F238E27FC236}">
                <a16:creationId xmlns:a16="http://schemas.microsoft.com/office/drawing/2014/main" xmlns="" id="{24D2B362-C42F-477A-9B3A-5FEB00308DB8}"/>
              </a:ext>
            </a:extLst>
          </p:cNvPr>
          <p:cNvPicPr>
            <a:picLocks noGrp="1" noChangeAspect="1"/>
          </p:cNvPicPr>
          <p:nvPr>
            <p:ph sz="half" idx="2"/>
          </p:nvPr>
        </p:nvPicPr>
        <p:blipFill>
          <a:blip r:embed="rId2"/>
          <a:stretch>
            <a:fillRect/>
          </a:stretch>
        </p:blipFill>
        <p:spPr>
          <a:xfrm>
            <a:off x="817685" y="2978300"/>
            <a:ext cx="4903147" cy="3662228"/>
          </a:xfrm>
        </p:spPr>
      </p:pic>
      <p:pic>
        <p:nvPicPr>
          <p:cNvPr id="10" name="Segnaposto contenuto 9">
            <a:extLst>
              <a:ext uri="{FF2B5EF4-FFF2-40B4-BE49-F238E27FC236}">
                <a16:creationId xmlns:a16="http://schemas.microsoft.com/office/drawing/2014/main" xmlns="" id="{E0345492-7485-4CF9-B30E-13E961A64CD8}"/>
              </a:ext>
            </a:extLst>
          </p:cNvPr>
          <p:cNvPicPr>
            <a:picLocks noGrp="1" noChangeAspect="1"/>
          </p:cNvPicPr>
          <p:nvPr>
            <p:ph sz="quarter" idx="4"/>
          </p:nvPr>
        </p:nvPicPr>
        <p:blipFill>
          <a:blip r:embed="rId3"/>
          <a:stretch>
            <a:fillRect/>
          </a:stretch>
        </p:blipFill>
        <p:spPr>
          <a:xfrm>
            <a:off x="6443034" y="2757240"/>
            <a:ext cx="5199111" cy="3883287"/>
          </a:xfrm>
        </p:spPr>
      </p:pic>
      <p:sp>
        <p:nvSpPr>
          <p:cNvPr id="11" name="Segnaposto testo 10">
            <a:extLst>
              <a:ext uri="{FF2B5EF4-FFF2-40B4-BE49-F238E27FC236}">
                <a16:creationId xmlns:a16="http://schemas.microsoft.com/office/drawing/2014/main" xmlns="" id="{2BB3CF1C-57D6-4D86-B50D-14E7DC516C7F}"/>
              </a:ext>
            </a:extLst>
          </p:cNvPr>
          <p:cNvSpPr txBox="1">
            <a:spLocks noGrp="1"/>
          </p:cNvSpPr>
          <p:nvPr>
            <p:ph type="body" idx="1"/>
          </p:nvPr>
        </p:nvSpPr>
        <p:spPr>
          <a:xfrm>
            <a:off x="804317" y="1825229"/>
            <a:ext cx="4960937" cy="984885"/>
          </a:xfrm>
          <a:prstGeom prst="rect">
            <a:avLst/>
          </a:prstGeom>
          <a:solidFill>
            <a:schemeClr val="accent2">
              <a:lumMod val="40000"/>
              <a:lumOff val="60000"/>
            </a:schemeClr>
          </a:solidFill>
        </p:spPr>
        <p:txBody>
          <a:bodyPr wrap="square" rtlCol="0">
            <a:spAutoFit/>
          </a:bodyPr>
          <a:lstStyle/>
          <a:p>
            <a:r>
              <a:rPr lang="it-IT" sz="2000" dirty="0">
                <a:solidFill>
                  <a:schemeClr val="tx1"/>
                </a:solidFill>
                <a:latin typeface="+mj-lt"/>
              </a:rPr>
              <a:t>The </a:t>
            </a:r>
            <a:r>
              <a:rPr lang="it-IT" sz="2000" dirty="0" err="1">
                <a:solidFill>
                  <a:schemeClr val="tx1"/>
                </a:solidFill>
                <a:latin typeface="+mj-lt"/>
              </a:rPr>
              <a:t>school</a:t>
            </a:r>
            <a:r>
              <a:rPr lang="it-IT" sz="2000" dirty="0">
                <a:solidFill>
                  <a:schemeClr val="tx1"/>
                </a:solidFill>
                <a:latin typeface="+mj-lt"/>
              </a:rPr>
              <a:t> can </a:t>
            </a:r>
            <a:r>
              <a:rPr lang="it-IT" sz="2000" dirty="0" err="1">
                <a:solidFill>
                  <a:schemeClr val="tx1"/>
                </a:solidFill>
                <a:latin typeface="+mj-lt"/>
              </a:rPr>
              <a:t>provide</a:t>
            </a:r>
            <a:r>
              <a:rPr lang="it-IT" sz="2000" dirty="0">
                <a:solidFill>
                  <a:schemeClr val="tx1"/>
                </a:solidFill>
                <a:latin typeface="+mj-lt"/>
              </a:rPr>
              <a:t> </a:t>
            </a:r>
            <a:r>
              <a:rPr lang="it-IT" sz="2000" dirty="0" err="1">
                <a:solidFill>
                  <a:schemeClr val="tx1"/>
                </a:solidFill>
                <a:latin typeface="+mj-lt"/>
              </a:rPr>
              <a:t>assistive</a:t>
            </a:r>
            <a:r>
              <a:rPr lang="it-IT" sz="2000" dirty="0">
                <a:solidFill>
                  <a:schemeClr val="tx1"/>
                </a:solidFill>
                <a:latin typeface="+mj-lt"/>
              </a:rPr>
              <a:t> </a:t>
            </a:r>
            <a:r>
              <a:rPr lang="it-IT" sz="2000" dirty="0" err="1">
                <a:solidFill>
                  <a:schemeClr val="tx1"/>
                </a:solidFill>
                <a:latin typeface="+mj-lt"/>
              </a:rPr>
              <a:t>technology</a:t>
            </a:r>
            <a:r>
              <a:rPr lang="it-IT" sz="2000" dirty="0">
                <a:solidFill>
                  <a:schemeClr val="tx1"/>
                </a:solidFill>
                <a:latin typeface="+mj-lt"/>
              </a:rPr>
              <a:t> (</a:t>
            </a:r>
            <a:r>
              <a:rPr lang="it-IT" sz="2000" dirty="0" err="1">
                <a:solidFill>
                  <a:schemeClr val="tx1"/>
                </a:solidFill>
                <a:latin typeface="+mj-lt"/>
              </a:rPr>
              <a:t>hw</a:t>
            </a:r>
            <a:r>
              <a:rPr lang="it-IT" sz="2000" dirty="0">
                <a:solidFill>
                  <a:schemeClr val="tx1"/>
                </a:solidFill>
                <a:latin typeface="+mj-lt"/>
              </a:rPr>
              <a:t> and </a:t>
            </a:r>
            <a:r>
              <a:rPr lang="it-IT" sz="2000" dirty="0" err="1">
                <a:solidFill>
                  <a:schemeClr val="tx1"/>
                </a:solidFill>
                <a:latin typeface="+mj-lt"/>
              </a:rPr>
              <a:t>sw</a:t>
            </a:r>
            <a:r>
              <a:rPr lang="it-IT" sz="2000" dirty="0">
                <a:solidFill>
                  <a:schemeClr val="tx1"/>
                </a:solidFill>
                <a:latin typeface="+mj-lt"/>
              </a:rPr>
              <a:t>) by </a:t>
            </a:r>
            <a:r>
              <a:rPr lang="it-IT" sz="2000" dirty="0" err="1">
                <a:solidFill>
                  <a:schemeClr val="tx1"/>
                </a:solidFill>
                <a:latin typeface="+mj-lt"/>
              </a:rPr>
              <a:t>requesting</a:t>
            </a:r>
            <a:r>
              <a:rPr lang="it-IT" sz="2000" dirty="0">
                <a:solidFill>
                  <a:schemeClr val="tx1"/>
                </a:solidFill>
                <a:latin typeface="+mj-lt"/>
              </a:rPr>
              <a:t> </a:t>
            </a:r>
            <a:r>
              <a:rPr lang="it-IT" sz="2000" dirty="0" err="1">
                <a:solidFill>
                  <a:schemeClr val="tx1"/>
                </a:solidFill>
                <a:latin typeface="+mj-lt"/>
              </a:rPr>
              <a:t>it</a:t>
            </a:r>
            <a:r>
              <a:rPr lang="it-IT" sz="2000" dirty="0">
                <a:solidFill>
                  <a:schemeClr val="tx1"/>
                </a:solidFill>
                <a:latin typeface="+mj-lt"/>
              </a:rPr>
              <a:t> to </a:t>
            </a:r>
            <a:r>
              <a:rPr lang="it-IT" sz="2000" dirty="0" err="1">
                <a:solidFill>
                  <a:schemeClr val="tx1"/>
                </a:solidFill>
                <a:latin typeface="+mj-lt"/>
              </a:rPr>
              <a:t>dedicated</a:t>
            </a:r>
            <a:r>
              <a:rPr lang="it-IT" sz="2000" dirty="0">
                <a:solidFill>
                  <a:schemeClr val="tx1"/>
                </a:solidFill>
                <a:latin typeface="+mj-lt"/>
              </a:rPr>
              <a:t> Centres</a:t>
            </a:r>
            <a:r>
              <a:rPr lang="it-IT" sz="2400" dirty="0">
                <a:solidFill>
                  <a:schemeClr val="tx1"/>
                </a:solidFill>
                <a:latin typeface="+mj-lt"/>
              </a:rPr>
              <a:t>.</a:t>
            </a:r>
          </a:p>
        </p:txBody>
      </p:sp>
      <p:sp>
        <p:nvSpPr>
          <p:cNvPr id="12" name="Segnaposto testo 10">
            <a:extLst>
              <a:ext uri="{FF2B5EF4-FFF2-40B4-BE49-F238E27FC236}">
                <a16:creationId xmlns:a16="http://schemas.microsoft.com/office/drawing/2014/main" xmlns="" id="{0C1FA996-C989-4DD7-9A97-3389EE1CCFC9}"/>
              </a:ext>
            </a:extLst>
          </p:cNvPr>
          <p:cNvSpPr txBox="1">
            <a:spLocks/>
          </p:cNvSpPr>
          <p:nvPr/>
        </p:nvSpPr>
        <p:spPr>
          <a:xfrm>
            <a:off x="6426748" y="1405919"/>
            <a:ext cx="5199111" cy="1200585"/>
          </a:xfrm>
          <a:prstGeom prst="rect">
            <a:avLst/>
          </a:prstGeom>
          <a:solidFill>
            <a:schemeClr val="accent2">
              <a:lumMod val="40000"/>
              <a:lumOff val="60000"/>
            </a:schemeClr>
          </a:solidFill>
        </p:spPr>
        <p:txBody>
          <a:bodyPr vert="horz" wrap="square" lIns="137160" tIns="45720" rIns="137160" bIns="45720" rtlCol="0" anchor="ctr">
            <a:spAutoFit/>
          </a:bodyPr>
          <a:lstStyle>
            <a:lvl1pPr marL="0" indent="0" algn="l" defTabSz="914400" rtl="0" eaLnBrk="1" latinLnBrk="0" hangingPunct="1">
              <a:lnSpc>
                <a:spcPct val="90000"/>
              </a:lnSpc>
              <a:spcBef>
                <a:spcPts val="0"/>
              </a:spcBef>
              <a:spcAft>
                <a:spcPts val="0"/>
              </a:spcAft>
              <a:buClr>
                <a:schemeClr val="accent1"/>
              </a:buClr>
              <a:buSzPct val="100000"/>
              <a:buFont typeface="Tw Cen MT" panose="020B0602020104020603" pitchFamily="34" charset="0"/>
              <a:buNone/>
              <a:defRPr sz="2300" b="0" kern="1200" cap="none" baseline="0">
                <a:solidFill>
                  <a:schemeClr val="accent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Wingdings 3" pitchFamily="18"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Wingdings 3" pitchFamily="18"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3" pitchFamily="18"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600" b="1" kern="1200">
                <a:solidFill>
                  <a:schemeClr val="tx1"/>
                </a:solidFill>
                <a:latin typeface="+mn-lt"/>
                <a:ea typeface="+mn-ea"/>
                <a:cs typeface="+mn-cs"/>
              </a:defRPr>
            </a:lvl9pPr>
          </a:lstStyle>
          <a:p>
            <a:endParaRPr lang="it-IT" sz="2000" dirty="0">
              <a:solidFill>
                <a:schemeClr val="tx1"/>
              </a:solidFill>
              <a:latin typeface="+mj-lt"/>
            </a:endParaRPr>
          </a:p>
          <a:p>
            <a:r>
              <a:rPr lang="it-IT" sz="2000" dirty="0" err="1">
                <a:solidFill>
                  <a:schemeClr val="tx1"/>
                </a:solidFill>
                <a:latin typeface="+mj-lt"/>
              </a:rPr>
              <a:t>All</a:t>
            </a:r>
            <a:r>
              <a:rPr lang="it-IT" sz="2000" dirty="0">
                <a:solidFill>
                  <a:schemeClr val="tx1"/>
                </a:solidFill>
                <a:latin typeface="+mj-lt"/>
              </a:rPr>
              <a:t> </a:t>
            </a:r>
            <a:r>
              <a:rPr lang="it-IT" sz="2000" dirty="0" err="1">
                <a:solidFill>
                  <a:schemeClr val="tx1"/>
                </a:solidFill>
                <a:latin typeface="+mj-lt"/>
              </a:rPr>
              <a:t>together</a:t>
            </a:r>
            <a:r>
              <a:rPr lang="it-IT" sz="2000" dirty="0">
                <a:solidFill>
                  <a:schemeClr val="tx1"/>
                </a:solidFill>
                <a:latin typeface="+mj-lt"/>
              </a:rPr>
              <a:t> </a:t>
            </a:r>
            <a:r>
              <a:rPr lang="it-IT" sz="2000" dirty="0" err="1">
                <a:solidFill>
                  <a:schemeClr val="tx1"/>
                </a:solidFill>
                <a:latin typeface="+mj-lt"/>
              </a:rPr>
              <a:t>students</a:t>
            </a:r>
            <a:r>
              <a:rPr lang="it-IT" sz="2000" dirty="0">
                <a:solidFill>
                  <a:schemeClr val="tx1"/>
                </a:solidFill>
                <a:latin typeface="+mj-lt"/>
              </a:rPr>
              <a:t> support </a:t>
            </a:r>
            <a:r>
              <a:rPr lang="it-IT" sz="2000" dirty="0" err="1">
                <a:solidFill>
                  <a:schemeClr val="tx1"/>
                </a:solidFill>
                <a:latin typeface="+mj-lt"/>
              </a:rPr>
              <a:t>each</a:t>
            </a:r>
            <a:r>
              <a:rPr lang="it-IT" sz="2000" dirty="0">
                <a:solidFill>
                  <a:schemeClr val="tx1"/>
                </a:solidFill>
                <a:latin typeface="+mj-lt"/>
              </a:rPr>
              <a:t> </a:t>
            </a:r>
            <a:r>
              <a:rPr lang="it-IT" sz="2000" dirty="0" err="1">
                <a:solidFill>
                  <a:schemeClr val="tx1"/>
                </a:solidFill>
                <a:latin typeface="+mj-lt"/>
              </a:rPr>
              <a:t>other</a:t>
            </a:r>
            <a:r>
              <a:rPr lang="it-IT" sz="2000" dirty="0">
                <a:solidFill>
                  <a:schemeClr val="tx1"/>
                </a:solidFill>
                <a:latin typeface="+mj-lt"/>
              </a:rPr>
              <a:t>. </a:t>
            </a:r>
            <a:r>
              <a:rPr lang="it-IT" sz="2000" dirty="0" err="1">
                <a:solidFill>
                  <a:schemeClr val="tx1"/>
                </a:solidFill>
                <a:latin typeface="+mj-lt"/>
              </a:rPr>
              <a:t>Inclusion</a:t>
            </a:r>
            <a:r>
              <a:rPr lang="it-IT" sz="2000" dirty="0">
                <a:solidFill>
                  <a:schemeClr val="tx1"/>
                </a:solidFill>
                <a:latin typeface="+mj-lt"/>
              </a:rPr>
              <a:t> </a:t>
            </a:r>
            <a:r>
              <a:rPr lang="it-IT" sz="2000" dirty="0" err="1">
                <a:solidFill>
                  <a:schemeClr val="tx1"/>
                </a:solidFill>
                <a:latin typeface="+mj-lt"/>
              </a:rPr>
              <a:t>fosters</a:t>
            </a:r>
            <a:r>
              <a:rPr lang="it-IT" sz="2000" dirty="0">
                <a:solidFill>
                  <a:schemeClr val="tx1"/>
                </a:solidFill>
                <a:latin typeface="+mj-lt"/>
              </a:rPr>
              <a:t> </a:t>
            </a:r>
            <a:r>
              <a:rPr lang="it-IT" sz="2000" dirty="0" err="1">
                <a:solidFill>
                  <a:schemeClr val="tx1"/>
                </a:solidFill>
                <a:latin typeface="+mj-lt"/>
              </a:rPr>
              <a:t>their</a:t>
            </a:r>
            <a:r>
              <a:rPr lang="it-IT" sz="2000" dirty="0">
                <a:solidFill>
                  <a:schemeClr val="tx1"/>
                </a:solidFill>
                <a:latin typeface="+mj-lt"/>
              </a:rPr>
              <a:t> social and </a:t>
            </a:r>
            <a:r>
              <a:rPr lang="it-IT" sz="2000" dirty="0" err="1">
                <a:solidFill>
                  <a:schemeClr val="tx1"/>
                </a:solidFill>
                <a:latin typeface="+mj-lt"/>
              </a:rPr>
              <a:t>emotional</a:t>
            </a:r>
            <a:r>
              <a:rPr lang="it-IT" sz="2000" dirty="0">
                <a:solidFill>
                  <a:schemeClr val="tx1"/>
                </a:solidFill>
                <a:latin typeface="+mj-lt"/>
              </a:rPr>
              <a:t> </a:t>
            </a:r>
            <a:r>
              <a:rPr lang="it-IT" sz="2000" dirty="0" err="1">
                <a:solidFill>
                  <a:schemeClr val="tx1"/>
                </a:solidFill>
                <a:latin typeface="+mj-lt"/>
              </a:rPr>
              <a:t>development</a:t>
            </a:r>
            <a:r>
              <a:rPr lang="it-IT" sz="2000" dirty="0">
                <a:solidFill>
                  <a:schemeClr val="tx1"/>
                </a:solidFill>
                <a:latin typeface="+mj-lt"/>
              </a:rPr>
              <a:t>.</a:t>
            </a:r>
          </a:p>
          <a:p>
            <a:endParaRPr lang="it-IT" sz="2000" dirty="0">
              <a:solidFill>
                <a:schemeClr val="tx1"/>
              </a:solidFill>
              <a:latin typeface="+mj-lt"/>
            </a:endParaRPr>
          </a:p>
        </p:txBody>
      </p:sp>
    </p:spTree>
    <p:extLst>
      <p:ext uri="{BB962C8B-B14F-4D97-AF65-F5344CB8AC3E}">
        <p14:creationId xmlns:p14="http://schemas.microsoft.com/office/powerpoint/2010/main" val="999194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fade">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63EF043-084E-4A05-ADD3-8B50EA0C6CC9}"/>
              </a:ext>
            </a:extLst>
          </p:cNvPr>
          <p:cNvSpPr>
            <a:spLocks noGrp="1"/>
          </p:cNvSpPr>
          <p:nvPr>
            <p:ph type="title"/>
          </p:nvPr>
        </p:nvSpPr>
        <p:spPr>
          <a:xfrm>
            <a:off x="1043178" y="375666"/>
            <a:ext cx="9720072" cy="1499616"/>
          </a:xfrm>
        </p:spPr>
        <p:txBody>
          <a:bodyPr>
            <a:noAutofit/>
          </a:bodyPr>
          <a:lstStyle/>
          <a:p>
            <a:r>
              <a:rPr lang="it-IT" sz="2800" dirty="0" err="1">
                <a:solidFill>
                  <a:srgbClr val="FFC000"/>
                </a:solidFill>
              </a:rPr>
              <a:t>Sometimes</a:t>
            </a:r>
            <a:r>
              <a:rPr lang="it-IT" sz="2800" dirty="0">
                <a:solidFill>
                  <a:srgbClr val="FFC000"/>
                </a:solidFill>
              </a:rPr>
              <a:t>, </a:t>
            </a:r>
            <a:r>
              <a:rPr lang="it-IT" sz="2800" dirty="0" err="1">
                <a:solidFill>
                  <a:srgbClr val="FFC000"/>
                </a:solidFill>
              </a:rPr>
              <a:t>during</a:t>
            </a:r>
            <a:r>
              <a:rPr lang="it-IT" sz="2800" dirty="0">
                <a:solidFill>
                  <a:srgbClr val="FFC000"/>
                </a:solidFill>
              </a:rPr>
              <a:t> the day, </a:t>
            </a:r>
            <a:r>
              <a:rPr lang="it-IT" sz="2800" dirty="0" err="1">
                <a:solidFill>
                  <a:srgbClr val="FFC000"/>
                </a:solidFill>
              </a:rPr>
              <a:t>individual</a:t>
            </a:r>
            <a:r>
              <a:rPr lang="it-IT" sz="2800" dirty="0">
                <a:solidFill>
                  <a:srgbClr val="FFC000"/>
                </a:solidFill>
              </a:rPr>
              <a:t> </a:t>
            </a:r>
            <a:r>
              <a:rPr lang="it-IT" sz="2800" dirty="0" err="1">
                <a:solidFill>
                  <a:srgbClr val="FFC000"/>
                </a:solidFill>
              </a:rPr>
              <a:t>learning</a:t>
            </a:r>
            <a:r>
              <a:rPr lang="it-IT" sz="2800" dirty="0">
                <a:solidFill>
                  <a:srgbClr val="FFC000"/>
                </a:solidFill>
              </a:rPr>
              <a:t> sessions and workshops in small </a:t>
            </a:r>
            <a:r>
              <a:rPr lang="it-IT" sz="2800" dirty="0" err="1">
                <a:solidFill>
                  <a:srgbClr val="FFC000"/>
                </a:solidFill>
              </a:rPr>
              <a:t>groups</a:t>
            </a:r>
            <a:r>
              <a:rPr lang="it-IT" sz="2800" dirty="0">
                <a:solidFill>
                  <a:srgbClr val="FFC000"/>
                </a:solidFill>
              </a:rPr>
              <a:t> are </a:t>
            </a:r>
            <a:r>
              <a:rPr lang="it-IT" sz="2800" dirty="0" err="1">
                <a:solidFill>
                  <a:srgbClr val="FFC000"/>
                </a:solidFill>
              </a:rPr>
              <a:t>scheduled</a:t>
            </a:r>
            <a:r>
              <a:rPr lang="it-IT" sz="2800" dirty="0">
                <a:solidFill>
                  <a:srgbClr val="FFC000"/>
                </a:solidFill>
              </a:rPr>
              <a:t> inside more </a:t>
            </a:r>
            <a:r>
              <a:rPr lang="it-IT" sz="2800" dirty="0" err="1">
                <a:solidFill>
                  <a:srgbClr val="FFC000"/>
                </a:solidFill>
              </a:rPr>
              <a:t>controlled</a:t>
            </a:r>
            <a:r>
              <a:rPr lang="it-IT" sz="2800" dirty="0">
                <a:solidFill>
                  <a:srgbClr val="FFC000"/>
                </a:solidFill>
              </a:rPr>
              <a:t> </a:t>
            </a:r>
            <a:r>
              <a:rPr lang="it-IT" sz="2800" dirty="0" err="1">
                <a:solidFill>
                  <a:srgbClr val="FFC000"/>
                </a:solidFill>
              </a:rPr>
              <a:t>environments</a:t>
            </a:r>
            <a:r>
              <a:rPr lang="it-IT" sz="2800" dirty="0">
                <a:solidFill>
                  <a:srgbClr val="FFC000"/>
                </a:solidFill>
              </a:rPr>
              <a:t>.</a:t>
            </a:r>
          </a:p>
        </p:txBody>
      </p:sp>
      <p:sp>
        <p:nvSpPr>
          <p:cNvPr id="3" name="Segnaposto testo 2">
            <a:extLst>
              <a:ext uri="{FF2B5EF4-FFF2-40B4-BE49-F238E27FC236}">
                <a16:creationId xmlns:a16="http://schemas.microsoft.com/office/drawing/2014/main" xmlns="" id="{A47BF25E-5F35-40F6-9B54-7C63E9D2460A}"/>
              </a:ext>
            </a:extLst>
          </p:cNvPr>
          <p:cNvSpPr>
            <a:spLocks noGrp="1"/>
          </p:cNvSpPr>
          <p:nvPr>
            <p:ph type="body" idx="1"/>
          </p:nvPr>
        </p:nvSpPr>
        <p:spPr>
          <a:xfrm>
            <a:off x="490931" y="1787358"/>
            <a:ext cx="5312283" cy="822960"/>
          </a:xfrm>
          <a:solidFill>
            <a:schemeClr val="accent2">
              <a:lumMod val="20000"/>
              <a:lumOff val="80000"/>
            </a:schemeClr>
          </a:solidFill>
        </p:spPr>
        <p:txBody>
          <a:bodyPr>
            <a:normAutofit/>
          </a:bodyPr>
          <a:lstStyle/>
          <a:p>
            <a:r>
              <a:rPr lang="it-IT" sz="2400" dirty="0" err="1">
                <a:solidFill>
                  <a:schemeClr val="tx1"/>
                </a:solidFill>
                <a:latin typeface="+mj-lt"/>
              </a:rPr>
              <a:t>Sometimes</a:t>
            </a:r>
            <a:r>
              <a:rPr lang="it-IT" sz="2400" dirty="0">
                <a:solidFill>
                  <a:schemeClr val="tx1"/>
                </a:solidFill>
                <a:latin typeface="+mj-lt"/>
              </a:rPr>
              <a:t>, </a:t>
            </a:r>
            <a:r>
              <a:rPr lang="it-IT" sz="2400" dirty="0" err="1">
                <a:solidFill>
                  <a:schemeClr val="tx1"/>
                </a:solidFill>
                <a:latin typeface="+mj-lt"/>
              </a:rPr>
              <a:t>working</a:t>
            </a:r>
            <a:r>
              <a:rPr lang="it-IT" sz="2400" dirty="0">
                <a:solidFill>
                  <a:schemeClr val="tx1"/>
                </a:solidFill>
                <a:latin typeface="+mj-lt"/>
              </a:rPr>
              <a:t> by </a:t>
            </a:r>
            <a:r>
              <a:rPr lang="it-IT" sz="2400" dirty="0" err="1">
                <a:solidFill>
                  <a:schemeClr val="tx1"/>
                </a:solidFill>
                <a:latin typeface="+mj-lt"/>
              </a:rPr>
              <a:t>myself</a:t>
            </a:r>
            <a:r>
              <a:rPr lang="it-IT" sz="2400" dirty="0">
                <a:solidFill>
                  <a:schemeClr val="tx1"/>
                </a:solidFill>
                <a:latin typeface="+mj-lt"/>
              </a:rPr>
              <a:t> </a:t>
            </a:r>
            <a:r>
              <a:rPr lang="it-IT" sz="2400" dirty="0" err="1">
                <a:solidFill>
                  <a:schemeClr val="tx1"/>
                </a:solidFill>
                <a:latin typeface="+mj-lt"/>
              </a:rPr>
              <a:t>is</a:t>
            </a:r>
            <a:r>
              <a:rPr lang="it-IT" sz="2400" dirty="0">
                <a:solidFill>
                  <a:schemeClr val="tx1"/>
                </a:solidFill>
                <a:latin typeface="+mj-lt"/>
              </a:rPr>
              <a:t> just fine!</a:t>
            </a:r>
          </a:p>
        </p:txBody>
      </p:sp>
      <p:pic>
        <p:nvPicPr>
          <p:cNvPr id="8" name="Segnaposto contenuto 7">
            <a:extLst>
              <a:ext uri="{FF2B5EF4-FFF2-40B4-BE49-F238E27FC236}">
                <a16:creationId xmlns:a16="http://schemas.microsoft.com/office/drawing/2014/main" xmlns="" id="{D426377D-B400-4BA9-B324-661E0AE61EC6}"/>
              </a:ext>
            </a:extLst>
          </p:cNvPr>
          <p:cNvPicPr>
            <a:picLocks noGrp="1" noChangeAspect="1"/>
          </p:cNvPicPr>
          <p:nvPr>
            <p:ph sz="half" idx="2"/>
          </p:nvPr>
        </p:nvPicPr>
        <p:blipFill>
          <a:blip r:embed="rId2"/>
          <a:stretch>
            <a:fillRect/>
          </a:stretch>
        </p:blipFill>
        <p:spPr>
          <a:xfrm>
            <a:off x="466724" y="2712580"/>
            <a:ext cx="5360696" cy="4003977"/>
          </a:xfrm>
        </p:spPr>
      </p:pic>
      <p:sp>
        <p:nvSpPr>
          <p:cNvPr id="5" name="Segnaposto testo 4">
            <a:extLst>
              <a:ext uri="{FF2B5EF4-FFF2-40B4-BE49-F238E27FC236}">
                <a16:creationId xmlns:a16="http://schemas.microsoft.com/office/drawing/2014/main" xmlns="" id="{217BE1C9-C20C-48E5-A1D6-401EC03874F2}"/>
              </a:ext>
            </a:extLst>
          </p:cNvPr>
          <p:cNvSpPr>
            <a:spLocks noGrp="1"/>
          </p:cNvSpPr>
          <p:nvPr>
            <p:ph type="body" sz="quarter" idx="3"/>
          </p:nvPr>
        </p:nvSpPr>
        <p:spPr>
          <a:xfrm>
            <a:off x="6412993" y="1787358"/>
            <a:ext cx="5288075" cy="822960"/>
          </a:xfrm>
          <a:solidFill>
            <a:schemeClr val="accent2">
              <a:lumMod val="20000"/>
              <a:lumOff val="80000"/>
            </a:schemeClr>
          </a:solidFill>
        </p:spPr>
        <p:txBody>
          <a:bodyPr>
            <a:normAutofit fontScale="92500" lnSpcReduction="20000"/>
          </a:bodyPr>
          <a:lstStyle/>
          <a:p>
            <a:r>
              <a:rPr lang="it-IT" dirty="0" err="1">
                <a:solidFill>
                  <a:schemeClr val="tx1"/>
                </a:solidFill>
                <a:latin typeface="+mj-lt"/>
              </a:rPr>
              <a:t>Dramatisation</a:t>
            </a:r>
            <a:r>
              <a:rPr lang="it-IT" dirty="0">
                <a:solidFill>
                  <a:schemeClr val="tx1"/>
                </a:solidFill>
                <a:latin typeface="+mj-lt"/>
              </a:rPr>
              <a:t> and </a:t>
            </a:r>
            <a:r>
              <a:rPr lang="it-IT" dirty="0" err="1">
                <a:solidFill>
                  <a:schemeClr val="tx1"/>
                </a:solidFill>
                <a:latin typeface="+mj-lt"/>
              </a:rPr>
              <a:t>role-playing</a:t>
            </a:r>
            <a:r>
              <a:rPr lang="it-IT" dirty="0">
                <a:solidFill>
                  <a:schemeClr val="tx1"/>
                </a:solidFill>
                <a:latin typeface="+mj-lt"/>
              </a:rPr>
              <a:t> are </a:t>
            </a:r>
            <a:r>
              <a:rPr lang="it-IT" dirty="0" err="1">
                <a:solidFill>
                  <a:schemeClr val="tx1"/>
                </a:solidFill>
                <a:latin typeface="+mj-lt"/>
              </a:rPr>
              <a:t>perfect</a:t>
            </a:r>
            <a:r>
              <a:rPr lang="it-IT" dirty="0">
                <a:solidFill>
                  <a:schemeClr val="tx1"/>
                </a:solidFill>
                <a:latin typeface="+mj-lt"/>
              </a:rPr>
              <a:t> for </a:t>
            </a:r>
            <a:r>
              <a:rPr lang="it-IT" dirty="0" err="1">
                <a:solidFill>
                  <a:schemeClr val="tx1"/>
                </a:solidFill>
                <a:latin typeface="+mj-lt"/>
              </a:rPr>
              <a:t>improving</a:t>
            </a:r>
            <a:r>
              <a:rPr lang="it-IT" dirty="0">
                <a:solidFill>
                  <a:schemeClr val="tx1"/>
                </a:solidFill>
                <a:latin typeface="+mj-lt"/>
              </a:rPr>
              <a:t> </a:t>
            </a:r>
            <a:r>
              <a:rPr lang="it-IT" dirty="0" err="1">
                <a:solidFill>
                  <a:schemeClr val="tx1"/>
                </a:solidFill>
                <a:latin typeface="+mj-lt"/>
              </a:rPr>
              <a:t>interaction</a:t>
            </a:r>
            <a:r>
              <a:rPr lang="it-IT" dirty="0">
                <a:solidFill>
                  <a:schemeClr val="tx1"/>
                </a:solidFill>
                <a:latin typeface="+mj-lt"/>
              </a:rPr>
              <a:t> skills and </a:t>
            </a:r>
            <a:r>
              <a:rPr lang="it-IT" dirty="0" err="1">
                <a:solidFill>
                  <a:schemeClr val="tx1"/>
                </a:solidFill>
                <a:latin typeface="+mj-lt"/>
              </a:rPr>
              <a:t>learning</a:t>
            </a:r>
            <a:r>
              <a:rPr lang="it-IT" dirty="0">
                <a:solidFill>
                  <a:schemeClr val="tx1"/>
                </a:solidFill>
                <a:latin typeface="+mj-lt"/>
              </a:rPr>
              <a:t> </a:t>
            </a:r>
            <a:r>
              <a:rPr lang="it-IT" dirty="0" err="1">
                <a:solidFill>
                  <a:schemeClr val="tx1"/>
                </a:solidFill>
                <a:latin typeface="+mj-lt"/>
              </a:rPr>
              <a:t>autonomy</a:t>
            </a:r>
            <a:r>
              <a:rPr lang="it-IT" dirty="0">
                <a:solidFill>
                  <a:schemeClr val="tx1"/>
                </a:solidFill>
                <a:latin typeface="+mj-lt"/>
              </a:rPr>
              <a:t>.</a:t>
            </a:r>
          </a:p>
        </p:txBody>
      </p:sp>
      <p:pic>
        <p:nvPicPr>
          <p:cNvPr id="10" name="Segnaposto contenuto 9">
            <a:extLst>
              <a:ext uri="{FF2B5EF4-FFF2-40B4-BE49-F238E27FC236}">
                <a16:creationId xmlns:a16="http://schemas.microsoft.com/office/drawing/2014/main" xmlns="" id="{DF37CCBD-2D16-4813-9A7D-E58D39BCA2E8}"/>
              </a:ext>
            </a:extLst>
          </p:cNvPr>
          <p:cNvPicPr>
            <a:picLocks noGrp="1" noChangeAspect="1"/>
          </p:cNvPicPr>
          <p:nvPr>
            <p:ph sz="quarter" idx="4"/>
          </p:nvPr>
        </p:nvPicPr>
        <p:blipFill>
          <a:blip r:embed="rId3"/>
          <a:stretch>
            <a:fillRect/>
          </a:stretch>
        </p:blipFill>
        <p:spPr>
          <a:xfrm>
            <a:off x="6412993" y="2683555"/>
            <a:ext cx="5289207" cy="4003977"/>
          </a:xfrm>
        </p:spPr>
      </p:pic>
    </p:spTree>
    <p:extLst>
      <p:ext uri="{BB962C8B-B14F-4D97-AF65-F5344CB8AC3E}">
        <p14:creationId xmlns:p14="http://schemas.microsoft.com/office/powerpoint/2010/main" val="1675218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bg/>
                                          </p:spTgt>
                                        </p:tgtEl>
                                        <p:attrNameLst>
                                          <p:attrName>style.visibility</p:attrName>
                                        </p:attrNameLst>
                                      </p:cBhvr>
                                      <p:to>
                                        <p:strVal val="visible"/>
                                      </p:to>
                                    </p:set>
                                    <p:animEffect transition="in" filter="fade">
                                      <p:cBhvr>
                                        <p:cTn id="21" dur="1000"/>
                                        <p:tgtEl>
                                          <p:spTgt spid="5">
                                            <p:bg/>
                                          </p:spTgt>
                                        </p:tgtEl>
                                      </p:cBhvr>
                                    </p:animEffect>
                                    <p:anim calcmode="lin" valueType="num">
                                      <p:cBhvr>
                                        <p:cTn id="22" dur="1000" fill="hold"/>
                                        <p:tgtEl>
                                          <p:spTgt spid="5">
                                            <p:bg/>
                                          </p:spTgt>
                                        </p:tgtEl>
                                        <p:attrNameLst>
                                          <p:attrName>ppt_x</p:attrName>
                                        </p:attrNameLst>
                                      </p:cBhvr>
                                      <p:tavLst>
                                        <p:tav tm="0">
                                          <p:val>
                                            <p:strVal val="#ppt_x"/>
                                          </p:val>
                                        </p:tav>
                                        <p:tav tm="100000">
                                          <p:val>
                                            <p:strVal val="#ppt_x"/>
                                          </p:val>
                                        </p:tav>
                                      </p:tavLst>
                                    </p:anim>
                                    <p:anim calcmode="lin" valueType="num">
                                      <p:cBhvr>
                                        <p:cTn id="23"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1000"/>
                                        <p:tgtEl>
                                          <p:spTgt spid="5">
                                            <p:txEl>
                                              <p:pRg st="0" end="0"/>
                                            </p:txEl>
                                          </p:spTgt>
                                        </p:tgtEl>
                                      </p:cBhvr>
                                    </p:animEffect>
                                    <p:anim calcmode="lin" valueType="num">
                                      <p:cBhvr>
                                        <p:cTn id="2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608CD10-873B-45D6-B3D2-7ACD7692F7F8}"/>
              </a:ext>
            </a:extLst>
          </p:cNvPr>
          <p:cNvSpPr>
            <a:spLocks noGrp="1"/>
          </p:cNvSpPr>
          <p:nvPr>
            <p:ph type="title"/>
          </p:nvPr>
        </p:nvSpPr>
        <p:spPr>
          <a:xfrm>
            <a:off x="937391" y="889801"/>
            <a:ext cx="11832587" cy="598739"/>
          </a:xfrm>
        </p:spPr>
        <p:txBody>
          <a:bodyPr>
            <a:normAutofit fontScale="90000"/>
          </a:bodyPr>
          <a:lstStyle/>
          <a:p>
            <a:r>
              <a:rPr lang="it-IT" sz="3200" dirty="0" err="1">
                <a:solidFill>
                  <a:srgbClr val="FFC000"/>
                </a:solidFill>
              </a:rPr>
              <a:t>Every</a:t>
            </a:r>
            <a:r>
              <a:rPr lang="it-IT" sz="3200" dirty="0">
                <a:solidFill>
                  <a:srgbClr val="FFC000"/>
                </a:solidFill>
              </a:rPr>
              <a:t> </a:t>
            </a:r>
            <a:r>
              <a:rPr lang="it-IT" sz="3200" dirty="0" err="1">
                <a:solidFill>
                  <a:srgbClr val="FFC000"/>
                </a:solidFill>
              </a:rPr>
              <a:t>activity</a:t>
            </a:r>
            <a:r>
              <a:rPr lang="it-IT" sz="3200" dirty="0">
                <a:solidFill>
                  <a:srgbClr val="FFC000"/>
                </a:solidFill>
              </a:rPr>
              <a:t> </a:t>
            </a:r>
            <a:r>
              <a:rPr lang="it-IT" sz="3200" dirty="0" err="1">
                <a:solidFill>
                  <a:srgbClr val="FFC000"/>
                </a:solidFill>
              </a:rPr>
              <a:t>has</a:t>
            </a:r>
            <a:r>
              <a:rPr lang="it-IT" sz="3200" dirty="0">
                <a:solidFill>
                  <a:srgbClr val="FFC000"/>
                </a:solidFill>
              </a:rPr>
              <a:t> to be </a:t>
            </a:r>
            <a:r>
              <a:rPr lang="it-IT" sz="3200" dirty="0" err="1">
                <a:solidFill>
                  <a:srgbClr val="FFC000"/>
                </a:solidFill>
              </a:rPr>
              <a:t>carefully</a:t>
            </a:r>
            <a:r>
              <a:rPr lang="it-IT" sz="3200" dirty="0">
                <a:solidFill>
                  <a:srgbClr val="FFC000"/>
                </a:solidFill>
              </a:rPr>
              <a:t> </a:t>
            </a:r>
            <a:r>
              <a:rPr lang="it-IT" sz="3200" dirty="0" err="1">
                <a:solidFill>
                  <a:srgbClr val="FFC000"/>
                </a:solidFill>
              </a:rPr>
              <a:t>organised</a:t>
            </a:r>
            <a:r>
              <a:rPr lang="it-IT" sz="3200" dirty="0">
                <a:solidFill>
                  <a:srgbClr val="FFC000"/>
                </a:solidFill>
              </a:rPr>
              <a:t> in </a:t>
            </a:r>
            <a:r>
              <a:rPr lang="it-IT" sz="3200" dirty="0" err="1">
                <a:solidFill>
                  <a:srgbClr val="FFC000"/>
                </a:solidFill>
              </a:rPr>
              <a:t>advance</a:t>
            </a:r>
            <a:r>
              <a:rPr lang="it-IT" sz="3200" dirty="0">
                <a:solidFill>
                  <a:srgbClr val="FFC000"/>
                </a:solidFill>
              </a:rPr>
              <a:t/>
            </a:r>
            <a:br>
              <a:rPr lang="it-IT" sz="3200" dirty="0">
                <a:solidFill>
                  <a:srgbClr val="FFC000"/>
                </a:solidFill>
              </a:rPr>
            </a:br>
            <a:endParaRPr lang="it-IT" sz="3200" dirty="0">
              <a:solidFill>
                <a:srgbClr val="FFC000"/>
              </a:solidFill>
            </a:endParaRPr>
          </a:p>
        </p:txBody>
      </p:sp>
      <p:sp>
        <p:nvSpPr>
          <p:cNvPr id="8" name="CasellaDiTesto 7">
            <a:extLst>
              <a:ext uri="{FF2B5EF4-FFF2-40B4-BE49-F238E27FC236}">
                <a16:creationId xmlns:a16="http://schemas.microsoft.com/office/drawing/2014/main" xmlns="" id="{58D7D70B-9AB8-45AA-95B6-87E3F452DFF2}"/>
              </a:ext>
            </a:extLst>
          </p:cNvPr>
          <p:cNvSpPr txBox="1"/>
          <p:nvPr/>
        </p:nvSpPr>
        <p:spPr>
          <a:xfrm>
            <a:off x="355613" y="2092382"/>
            <a:ext cx="4661344" cy="2062103"/>
          </a:xfrm>
          <a:prstGeom prst="rect">
            <a:avLst/>
          </a:prstGeom>
          <a:solidFill>
            <a:schemeClr val="accent2">
              <a:lumMod val="40000"/>
              <a:lumOff val="60000"/>
            </a:schemeClr>
          </a:solidFill>
        </p:spPr>
        <p:txBody>
          <a:bodyPr wrap="square" rtlCol="0">
            <a:spAutoFit/>
          </a:bodyPr>
          <a:lstStyle/>
          <a:p>
            <a:r>
              <a:rPr lang="it-IT" sz="3200" dirty="0">
                <a:latin typeface="+mj-lt"/>
              </a:rPr>
              <a:t>School </a:t>
            </a:r>
            <a:r>
              <a:rPr lang="it-IT" sz="3200" dirty="0" err="1">
                <a:latin typeface="+mj-lt"/>
              </a:rPr>
              <a:t>trips</a:t>
            </a:r>
            <a:r>
              <a:rPr lang="it-IT" sz="3200" dirty="0">
                <a:latin typeface="+mj-lt"/>
              </a:rPr>
              <a:t> </a:t>
            </a:r>
            <a:r>
              <a:rPr lang="it-IT" sz="3200" dirty="0" err="1">
                <a:latin typeface="+mj-lt"/>
              </a:rPr>
              <a:t>may</a:t>
            </a:r>
            <a:r>
              <a:rPr lang="it-IT" sz="3200" dirty="0">
                <a:latin typeface="+mj-lt"/>
              </a:rPr>
              <a:t> include the </a:t>
            </a:r>
            <a:r>
              <a:rPr lang="it-IT" sz="3200" dirty="0" err="1">
                <a:latin typeface="+mj-lt"/>
              </a:rPr>
              <a:t>participation</a:t>
            </a:r>
            <a:r>
              <a:rPr lang="it-IT" sz="3200" dirty="0">
                <a:latin typeface="+mj-lt"/>
              </a:rPr>
              <a:t> of </a:t>
            </a:r>
            <a:r>
              <a:rPr lang="it-IT" sz="3200" dirty="0" err="1">
                <a:latin typeface="+mj-lt"/>
              </a:rPr>
              <a:t>parents</a:t>
            </a:r>
            <a:r>
              <a:rPr lang="it-IT" sz="3200" dirty="0">
                <a:latin typeface="+mj-lt"/>
              </a:rPr>
              <a:t> and </a:t>
            </a:r>
            <a:r>
              <a:rPr lang="it-IT" sz="3200" dirty="0" err="1">
                <a:latin typeface="+mj-lt"/>
              </a:rPr>
              <a:t>daily</a:t>
            </a:r>
            <a:r>
              <a:rPr lang="it-IT" sz="3200" dirty="0">
                <a:latin typeface="+mj-lt"/>
              </a:rPr>
              <a:t> care </a:t>
            </a:r>
            <a:r>
              <a:rPr lang="it-IT" sz="3200" dirty="0" err="1">
                <a:latin typeface="+mj-lt"/>
              </a:rPr>
              <a:t>assistants</a:t>
            </a:r>
            <a:r>
              <a:rPr lang="it-IT" sz="3200" dirty="0">
                <a:latin typeface="+mj-lt"/>
              </a:rPr>
              <a:t>.</a:t>
            </a:r>
          </a:p>
        </p:txBody>
      </p:sp>
      <p:pic>
        <p:nvPicPr>
          <p:cNvPr id="7" name="Segnaposto contenuto 6">
            <a:extLst>
              <a:ext uri="{FF2B5EF4-FFF2-40B4-BE49-F238E27FC236}">
                <a16:creationId xmlns:a16="http://schemas.microsoft.com/office/drawing/2014/main" xmlns="" id="{572CF19A-A181-4A79-8F2A-01D611D5856E}"/>
              </a:ext>
            </a:extLst>
          </p:cNvPr>
          <p:cNvPicPr>
            <a:picLocks noGrp="1" noChangeAspect="1"/>
          </p:cNvPicPr>
          <p:nvPr>
            <p:ph idx="1"/>
          </p:nvPr>
        </p:nvPicPr>
        <p:blipFill>
          <a:blip r:embed="rId2"/>
          <a:stretch>
            <a:fillRect/>
          </a:stretch>
        </p:blipFill>
        <p:spPr>
          <a:xfrm>
            <a:off x="5574322" y="1615937"/>
            <a:ext cx="6046493" cy="4516207"/>
          </a:xfrm>
        </p:spPr>
      </p:pic>
      <p:sp>
        <p:nvSpPr>
          <p:cNvPr id="11" name="Titolo 1">
            <a:extLst>
              <a:ext uri="{FF2B5EF4-FFF2-40B4-BE49-F238E27FC236}">
                <a16:creationId xmlns:a16="http://schemas.microsoft.com/office/drawing/2014/main" xmlns="" id="{FBAF52BA-C28C-40D7-9752-7660C3557825}"/>
              </a:ext>
            </a:extLst>
          </p:cNvPr>
          <p:cNvSpPr txBox="1">
            <a:spLocks/>
          </p:cNvSpPr>
          <p:nvPr/>
        </p:nvSpPr>
        <p:spPr>
          <a:xfrm>
            <a:off x="849468" y="390524"/>
            <a:ext cx="10224897" cy="970619"/>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000" kern="1200" cap="all" spc="100" baseline="0">
                <a:solidFill>
                  <a:schemeClr val="tx1">
                    <a:lumMod val="95000"/>
                    <a:lumOff val="5000"/>
                  </a:schemeClr>
                </a:solidFill>
                <a:latin typeface="+mj-lt"/>
                <a:ea typeface="+mj-ea"/>
                <a:cs typeface="+mj-cs"/>
              </a:defRPr>
            </a:lvl1pPr>
          </a:lstStyle>
          <a:p>
            <a:endParaRPr lang="it-IT" sz="3200" dirty="0">
              <a:solidFill>
                <a:srgbClr val="FFC000"/>
              </a:solidFill>
            </a:endParaRPr>
          </a:p>
        </p:txBody>
      </p:sp>
      <p:sp>
        <p:nvSpPr>
          <p:cNvPr id="12" name="CasellaDiTesto 11">
            <a:extLst>
              <a:ext uri="{FF2B5EF4-FFF2-40B4-BE49-F238E27FC236}">
                <a16:creationId xmlns:a16="http://schemas.microsoft.com/office/drawing/2014/main" xmlns="" id="{3FF33A78-E225-4880-89C3-B4862D341701}"/>
              </a:ext>
            </a:extLst>
          </p:cNvPr>
          <p:cNvSpPr txBox="1"/>
          <p:nvPr/>
        </p:nvSpPr>
        <p:spPr>
          <a:xfrm>
            <a:off x="342244" y="4578495"/>
            <a:ext cx="4661344" cy="1569660"/>
          </a:xfrm>
          <a:prstGeom prst="rect">
            <a:avLst/>
          </a:prstGeom>
          <a:solidFill>
            <a:schemeClr val="accent2">
              <a:lumMod val="40000"/>
              <a:lumOff val="60000"/>
            </a:schemeClr>
          </a:solidFill>
        </p:spPr>
        <p:txBody>
          <a:bodyPr wrap="square" rtlCol="0">
            <a:spAutoFit/>
          </a:bodyPr>
          <a:lstStyle/>
          <a:p>
            <a:r>
              <a:rPr lang="it-IT" sz="3200" dirty="0">
                <a:latin typeface="+mj-lt"/>
              </a:rPr>
              <a:t>The </a:t>
            </a:r>
            <a:r>
              <a:rPr lang="it-IT" sz="3200" dirty="0" err="1">
                <a:latin typeface="+mj-lt"/>
              </a:rPr>
              <a:t>itinerary</a:t>
            </a:r>
            <a:r>
              <a:rPr lang="it-IT" sz="3200" dirty="0">
                <a:latin typeface="+mj-lt"/>
              </a:rPr>
              <a:t> </a:t>
            </a:r>
            <a:r>
              <a:rPr lang="it-IT" sz="3200" dirty="0" err="1">
                <a:latin typeface="+mj-lt"/>
              </a:rPr>
              <a:t>has</a:t>
            </a:r>
            <a:r>
              <a:rPr lang="it-IT" sz="3200" dirty="0">
                <a:latin typeface="+mj-lt"/>
              </a:rPr>
              <a:t> to be </a:t>
            </a:r>
            <a:r>
              <a:rPr lang="it-IT" sz="3200" dirty="0" err="1">
                <a:latin typeface="+mj-lt"/>
              </a:rPr>
              <a:t>accessible</a:t>
            </a:r>
            <a:r>
              <a:rPr lang="it-IT" sz="3200" dirty="0">
                <a:latin typeface="+mj-lt"/>
              </a:rPr>
              <a:t> and </a:t>
            </a:r>
            <a:r>
              <a:rPr lang="it-IT" sz="3200" dirty="0" err="1">
                <a:latin typeface="+mj-lt"/>
              </a:rPr>
              <a:t>barrier</a:t>
            </a:r>
            <a:r>
              <a:rPr lang="it-IT" sz="3200" dirty="0">
                <a:latin typeface="+mj-lt"/>
              </a:rPr>
              <a:t> free!</a:t>
            </a:r>
          </a:p>
        </p:txBody>
      </p:sp>
    </p:spTree>
    <p:extLst>
      <p:ext uri="{BB962C8B-B14F-4D97-AF65-F5344CB8AC3E}">
        <p14:creationId xmlns:p14="http://schemas.microsoft.com/office/powerpoint/2010/main" val="1012436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xmlns="" id="{19DCFF2E-E0C9-48B8-B494-1CAD6008B161}"/>
              </a:ext>
            </a:extLst>
          </p:cNvPr>
          <p:cNvSpPr>
            <a:spLocks noGrp="1"/>
          </p:cNvSpPr>
          <p:nvPr>
            <p:ph type="body" idx="1"/>
          </p:nvPr>
        </p:nvSpPr>
        <p:spPr>
          <a:xfrm>
            <a:off x="335660" y="1114424"/>
            <a:ext cx="5610322" cy="1346281"/>
          </a:xfrm>
          <a:solidFill>
            <a:schemeClr val="accent1">
              <a:lumMod val="60000"/>
              <a:lumOff val="40000"/>
            </a:schemeClr>
          </a:solidFill>
        </p:spPr>
        <p:txBody>
          <a:bodyPr>
            <a:noAutofit/>
          </a:bodyPr>
          <a:lstStyle/>
          <a:p>
            <a:r>
              <a:rPr lang="it-IT" sz="2400" dirty="0" err="1">
                <a:solidFill>
                  <a:schemeClr val="tx1"/>
                </a:solidFill>
                <a:latin typeface="+mj-lt"/>
              </a:rPr>
              <a:t>Every</a:t>
            </a:r>
            <a:r>
              <a:rPr lang="it-IT" sz="2400" dirty="0">
                <a:solidFill>
                  <a:schemeClr val="tx1"/>
                </a:solidFill>
                <a:latin typeface="+mj-lt"/>
              </a:rPr>
              <a:t> </a:t>
            </a:r>
            <a:r>
              <a:rPr lang="it-IT" sz="2400" dirty="0" err="1">
                <a:solidFill>
                  <a:schemeClr val="tx1"/>
                </a:solidFill>
                <a:latin typeface="+mj-lt"/>
              </a:rPr>
              <a:t>student</a:t>
            </a:r>
            <a:r>
              <a:rPr lang="it-IT" sz="2400" dirty="0">
                <a:solidFill>
                  <a:schemeClr val="tx1"/>
                </a:solidFill>
                <a:latin typeface="+mj-lt"/>
              </a:rPr>
              <a:t> </a:t>
            </a:r>
            <a:r>
              <a:rPr lang="it-IT" sz="2400" dirty="0" err="1">
                <a:solidFill>
                  <a:schemeClr val="tx1"/>
                </a:solidFill>
                <a:latin typeface="+mj-lt"/>
              </a:rPr>
              <a:t>is</a:t>
            </a:r>
            <a:r>
              <a:rPr lang="it-IT" sz="2400" dirty="0">
                <a:solidFill>
                  <a:schemeClr val="tx1"/>
                </a:solidFill>
                <a:latin typeface="+mj-lt"/>
              </a:rPr>
              <a:t> </a:t>
            </a:r>
            <a:r>
              <a:rPr lang="it-IT" sz="2400" dirty="0" err="1">
                <a:solidFill>
                  <a:schemeClr val="tx1"/>
                </a:solidFill>
                <a:latin typeface="+mj-lt"/>
              </a:rPr>
              <a:t>given</a:t>
            </a:r>
            <a:r>
              <a:rPr lang="it-IT" sz="2400" dirty="0">
                <a:solidFill>
                  <a:schemeClr val="tx1"/>
                </a:solidFill>
                <a:latin typeface="+mj-lt"/>
              </a:rPr>
              <a:t> </a:t>
            </a:r>
            <a:r>
              <a:rPr lang="it-IT" sz="2400" dirty="0" err="1">
                <a:solidFill>
                  <a:schemeClr val="tx1"/>
                </a:solidFill>
                <a:latin typeface="+mj-lt"/>
              </a:rPr>
              <a:t>his</a:t>
            </a:r>
            <a:r>
              <a:rPr lang="it-IT" sz="2400" dirty="0">
                <a:solidFill>
                  <a:schemeClr val="tx1"/>
                </a:solidFill>
                <a:latin typeface="+mj-lt"/>
              </a:rPr>
              <a:t> </a:t>
            </a:r>
            <a:r>
              <a:rPr lang="it-IT" sz="2400" dirty="0" err="1">
                <a:solidFill>
                  <a:schemeClr val="tx1"/>
                </a:solidFill>
                <a:latin typeface="+mj-lt"/>
              </a:rPr>
              <a:t>own</a:t>
            </a:r>
            <a:r>
              <a:rPr lang="it-IT" sz="2400" dirty="0">
                <a:solidFill>
                  <a:schemeClr val="tx1"/>
                </a:solidFill>
                <a:latin typeface="+mj-lt"/>
              </a:rPr>
              <a:t> time to </a:t>
            </a:r>
            <a:r>
              <a:rPr lang="it-IT" sz="2400" dirty="0" err="1">
                <a:solidFill>
                  <a:schemeClr val="tx1"/>
                </a:solidFill>
                <a:latin typeface="+mj-lt"/>
              </a:rPr>
              <a:t>adjust</a:t>
            </a:r>
            <a:r>
              <a:rPr lang="it-IT" sz="2400" dirty="0">
                <a:solidFill>
                  <a:schemeClr val="tx1"/>
                </a:solidFill>
                <a:latin typeface="+mj-lt"/>
              </a:rPr>
              <a:t> </a:t>
            </a:r>
            <a:r>
              <a:rPr lang="it-IT" sz="2400" dirty="0" err="1">
                <a:solidFill>
                  <a:schemeClr val="tx1"/>
                </a:solidFill>
                <a:latin typeface="+mj-lt"/>
              </a:rPr>
              <a:t>but</a:t>
            </a:r>
            <a:r>
              <a:rPr lang="it-IT" sz="2400" dirty="0">
                <a:solidFill>
                  <a:schemeClr val="tx1"/>
                </a:solidFill>
                <a:latin typeface="+mj-lt"/>
              </a:rPr>
              <a:t> </a:t>
            </a:r>
            <a:r>
              <a:rPr lang="it-IT" sz="2400" dirty="0" err="1">
                <a:solidFill>
                  <a:schemeClr val="tx1"/>
                </a:solidFill>
                <a:latin typeface="+mj-lt"/>
              </a:rPr>
              <a:t>eventually</a:t>
            </a:r>
            <a:r>
              <a:rPr lang="it-IT" sz="2400" dirty="0">
                <a:solidFill>
                  <a:schemeClr val="tx1"/>
                </a:solidFill>
                <a:latin typeface="+mj-lt"/>
              </a:rPr>
              <a:t> </a:t>
            </a:r>
            <a:r>
              <a:rPr lang="it-IT" sz="2400" dirty="0" err="1">
                <a:solidFill>
                  <a:schemeClr val="tx1"/>
                </a:solidFill>
                <a:latin typeface="+mj-lt"/>
              </a:rPr>
              <a:t>they</a:t>
            </a:r>
            <a:r>
              <a:rPr lang="it-IT" sz="2400" dirty="0">
                <a:solidFill>
                  <a:schemeClr val="tx1"/>
                </a:solidFill>
                <a:latin typeface="+mj-lt"/>
              </a:rPr>
              <a:t> </a:t>
            </a:r>
            <a:r>
              <a:rPr lang="it-IT" sz="2400" dirty="0" err="1">
                <a:solidFill>
                  <a:schemeClr val="tx1"/>
                </a:solidFill>
                <a:latin typeface="+mj-lt"/>
              </a:rPr>
              <a:t>all</a:t>
            </a:r>
            <a:r>
              <a:rPr lang="it-IT" sz="2400" dirty="0">
                <a:solidFill>
                  <a:schemeClr val="tx1"/>
                </a:solidFill>
                <a:latin typeface="+mj-lt"/>
              </a:rPr>
              <a:t> </a:t>
            </a:r>
            <a:r>
              <a:rPr lang="it-IT" sz="2400" dirty="0" err="1">
                <a:solidFill>
                  <a:schemeClr val="tx1"/>
                </a:solidFill>
                <a:latin typeface="+mj-lt"/>
              </a:rPr>
              <a:t>get</a:t>
            </a:r>
            <a:r>
              <a:rPr lang="it-IT" sz="2400" dirty="0">
                <a:solidFill>
                  <a:schemeClr val="tx1"/>
                </a:solidFill>
                <a:latin typeface="+mj-lt"/>
              </a:rPr>
              <a:t> </a:t>
            </a:r>
            <a:r>
              <a:rPr lang="it-IT" sz="2400" dirty="0" err="1">
                <a:solidFill>
                  <a:schemeClr val="tx1"/>
                </a:solidFill>
                <a:latin typeface="+mj-lt"/>
              </a:rPr>
              <a:t>along</a:t>
            </a:r>
            <a:r>
              <a:rPr lang="it-IT" sz="2400" dirty="0">
                <a:solidFill>
                  <a:schemeClr val="tx1"/>
                </a:solidFill>
                <a:latin typeface="+mj-lt"/>
              </a:rPr>
              <a:t> just fine!</a:t>
            </a:r>
          </a:p>
        </p:txBody>
      </p:sp>
      <p:pic>
        <p:nvPicPr>
          <p:cNvPr id="11" name="Segnaposto contenuto 10">
            <a:extLst>
              <a:ext uri="{FF2B5EF4-FFF2-40B4-BE49-F238E27FC236}">
                <a16:creationId xmlns:a16="http://schemas.microsoft.com/office/drawing/2014/main" xmlns="" id="{6DBF6AED-F53C-4C0A-8392-7B8E1C98F2E0}"/>
              </a:ext>
            </a:extLst>
          </p:cNvPr>
          <p:cNvPicPr>
            <a:picLocks noGrp="1" noChangeAspect="1"/>
          </p:cNvPicPr>
          <p:nvPr>
            <p:ph sz="half" idx="2"/>
          </p:nvPr>
        </p:nvPicPr>
        <p:blipFill>
          <a:blip r:embed="rId2"/>
          <a:stretch>
            <a:fillRect/>
          </a:stretch>
        </p:blipFill>
        <p:spPr>
          <a:xfrm>
            <a:off x="354110" y="2515659"/>
            <a:ext cx="5610322" cy="4207742"/>
          </a:xfrm>
        </p:spPr>
      </p:pic>
      <p:sp>
        <p:nvSpPr>
          <p:cNvPr id="5" name="Segnaposto testo 4">
            <a:extLst>
              <a:ext uri="{FF2B5EF4-FFF2-40B4-BE49-F238E27FC236}">
                <a16:creationId xmlns:a16="http://schemas.microsoft.com/office/drawing/2014/main" xmlns="" id="{C0669DF3-8F08-49DA-B02F-34FA2D3C6CC7}"/>
              </a:ext>
            </a:extLst>
          </p:cNvPr>
          <p:cNvSpPr>
            <a:spLocks noGrp="1"/>
          </p:cNvSpPr>
          <p:nvPr>
            <p:ph type="body" sz="quarter" idx="3"/>
          </p:nvPr>
        </p:nvSpPr>
        <p:spPr>
          <a:xfrm>
            <a:off x="6205493" y="1114424"/>
            <a:ext cx="5650847" cy="1346281"/>
          </a:xfrm>
          <a:solidFill>
            <a:schemeClr val="accent1">
              <a:lumMod val="60000"/>
              <a:lumOff val="40000"/>
            </a:schemeClr>
          </a:solidFill>
        </p:spPr>
        <p:txBody>
          <a:bodyPr>
            <a:normAutofit fontScale="62500" lnSpcReduction="20000"/>
          </a:bodyPr>
          <a:lstStyle/>
          <a:p>
            <a:r>
              <a:rPr lang="it-IT" sz="3200" dirty="0" err="1">
                <a:solidFill>
                  <a:schemeClr val="tx1"/>
                </a:solidFill>
                <a:latin typeface="+mj-lt"/>
              </a:rPr>
              <a:t>We</a:t>
            </a:r>
            <a:r>
              <a:rPr lang="it-IT" sz="3200" dirty="0">
                <a:solidFill>
                  <a:schemeClr val="tx1"/>
                </a:solidFill>
                <a:latin typeface="+mj-lt"/>
              </a:rPr>
              <a:t> </a:t>
            </a:r>
            <a:r>
              <a:rPr lang="it-IT" sz="3200" dirty="0" err="1">
                <a:solidFill>
                  <a:schemeClr val="tx1"/>
                </a:solidFill>
                <a:latin typeface="+mj-lt"/>
              </a:rPr>
              <a:t>also</a:t>
            </a:r>
            <a:r>
              <a:rPr lang="it-IT" sz="3200" dirty="0">
                <a:solidFill>
                  <a:schemeClr val="tx1"/>
                </a:solidFill>
                <a:latin typeface="+mj-lt"/>
              </a:rPr>
              <a:t> </a:t>
            </a:r>
            <a:r>
              <a:rPr lang="it-IT" sz="3200" dirty="0" err="1">
                <a:solidFill>
                  <a:schemeClr val="tx1"/>
                </a:solidFill>
                <a:latin typeface="+mj-lt"/>
              </a:rPr>
              <a:t>arrange</a:t>
            </a:r>
            <a:r>
              <a:rPr lang="it-IT" sz="3200" dirty="0">
                <a:solidFill>
                  <a:schemeClr val="tx1"/>
                </a:solidFill>
                <a:latin typeface="+mj-lt"/>
              </a:rPr>
              <a:t> </a:t>
            </a:r>
            <a:r>
              <a:rPr lang="it-IT" sz="3200" dirty="0" err="1">
                <a:solidFill>
                  <a:schemeClr val="tx1"/>
                </a:solidFill>
                <a:latin typeface="+mj-lt"/>
              </a:rPr>
              <a:t>visits</a:t>
            </a:r>
            <a:r>
              <a:rPr lang="it-IT" sz="3200" dirty="0">
                <a:solidFill>
                  <a:schemeClr val="tx1"/>
                </a:solidFill>
                <a:latin typeface="+mj-lt"/>
              </a:rPr>
              <a:t> to </a:t>
            </a:r>
            <a:r>
              <a:rPr lang="it-IT" sz="3200" dirty="0" err="1">
                <a:solidFill>
                  <a:schemeClr val="tx1"/>
                </a:solidFill>
                <a:latin typeface="+mj-lt"/>
              </a:rPr>
              <a:t>other</a:t>
            </a:r>
            <a:r>
              <a:rPr lang="it-IT" sz="3200" dirty="0">
                <a:solidFill>
                  <a:schemeClr val="tx1"/>
                </a:solidFill>
                <a:latin typeface="+mj-lt"/>
              </a:rPr>
              <a:t> </a:t>
            </a:r>
            <a:r>
              <a:rPr lang="it-IT" sz="3200" dirty="0" err="1">
                <a:solidFill>
                  <a:schemeClr val="tx1"/>
                </a:solidFill>
                <a:latin typeface="+mj-lt"/>
              </a:rPr>
              <a:t>schools</a:t>
            </a:r>
            <a:r>
              <a:rPr lang="it-IT" sz="3200" dirty="0">
                <a:solidFill>
                  <a:schemeClr val="tx1"/>
                </a:solidFill>
                <a:latin typeface="+mj-lt"/>
              </a:rPr>
              <a:t> (</a:t>
            </a:r>
            <a:r>
              <a:rPr lang="it-IT" sz="3200" dirty="0" err="1">
                <a:solidFill>
                  <a:schemeClr val="tx1"/>
                </a:solidFill>
                <a:latin typeface="+mj-lt"/>
              </a:rPr>
              <a:t>higher</a:t>
            </a:r>
            <a:r>
              <a:rPr lang="it-IT" sz="3200" dirty="0">
                <a:solidFill>
                  <a:schemeClr val="tx1"/>
                </a:solidFill>
                <a:latin typeface="+mj-lt"/>
              </a:rPr>
              <a:t> </a:t>
            </a:r>
            <a:r>
              <a:rPr lang="it-IT" sz="3200" dirty="0" err="1">
                <a:solidFill>
                  <a:schemeClr val="tx1"/>
                </a:solidFill>
                <a:latin typeface="+mj-lt"/>
              </a:rPr>
              <a:t>grades</a:t>
            </a:r>
            <a:r>
              <a:rPr lang="it-IT" sz="3200" dirty="0">
                <a:solidFill>
                  <a:schemeClr val="tx1"/>
                </a:solidFill>
                <a:latin typeface="+mj-lt"/>
              </a:rPr>
              <a:t>) and </a:t>
            </a:r>
            <a:r>
              <a:rPr lang="it-IT" sz="3200" dirty="0" err="1">
                <a:solidFill>
                  <a:schemeClr val="tx1"/>
                </a:solidFill>
                <a:latin typeface="+mj-lt"/>
              </a:rPr>
              <a:t>teachers</a:t>
            </a:r>
            <a:r>
              <a:rPr lang="it-IT" sz="3200" dirty="0">
                <a:solidFill>
                  <a:schemeClr val="tx1"/>
                </a:solidFill>
                <a:latin typeface="+mj-lt"/>
              </a:rPr>
              <a:t> and </a:t>
            </a:r>
            <a:r>
              <a:rPr lang="it-IT" sz="3200" dirty="0" err="1">
                <a:solidFill>
                  <a:schemeClr val="tx1"/>
                </a:solidFill>
                <a:latin typeface="+mj-lt"/>
              </a:rPr>
              <a:t>parents</a:t>
            </a:r>
            <a:r>
              <a:rPr lang="it-IT" sz="3200" dirty="0">
                <a:solidFill>
                  <a:schemeClr val="tx1"/>
                </a:solidFill>
                <a:latin typeface="+mj-lt"/>
              </a:rPr>
              <a:t> can </a:t>
            </a:r>
            <a:r>
              <a:rPr lang="it-IT" sz="3200" dirty="0" err="1">
                <a:solidFill>
                  <a:schemeClr val="tx1"/>
                </a:solidFill>
                <a:latin typeface="+mj-lt"/>
              </a:rPr>
              <a:t>exchange</a:t>
            </a:r>
            <a:r>
              <a:rPr lang="it-IT" sz="3200" dirty="0">
                <a:solidFill>
                  <a:schemeClr val="tx1"/>
                </a:solidFill>
                <a:latin typeface="+mj-lt"/>
              </a:rPr>
              <a:t> </a:t>
            </a:r>
            <a:r>
              <a:rPr lang="it-IT" sz="3200" dirty="0" err="1">
                <a:solidFill>
                  <a:schemeClr val="tx1"/>
                </a:solidFill>
                <a:latin typeface="+mj-lt"/>
              </a:rPr>
              <a:t>infos</a:t>
            </a:r>
            <a:r>
              <a:rPr lang="it-IT" sz="3200" dirty="0">
                <a:solidFill>
                  <a:schemeClr val="tx1"/>
                </a:solidFill>
                <a:latin typeface="+mj-lt"/>
              </a:rPr>
              <a:t> to </a:t>
            </a:r>
            <a:r>
              <a:rPr lang="it-IT" sz="3200" dirty="0" err="1">
                <a:solidFill>
                  <a:schemeClr val="tx1"/>
                </a:solidFill>
                <a:latin typeface="+mj-lt"/>
              </a:rPr>
              <a:t>ensure</a:t>
            </a:r>
            <a:r>
              <a:rPr lang="it-IT" sz="3200" dirty="0">
                <a:solidFill>
                  <a:schemeClr val="tx1"/>
                </a:solidFill>
                <a:latin typeface="+mj-lt"/>
              </a:rPr>
              <a:t> the best support </a:t>
            </a:r>
            <a:r>
              <a:rPr lang="it-IT" sz="3200" dirty="0" err="1">
                <a:solidFill>
                  <a:schemeClr val="tx1"/>
                </a:solidFill>
                <a:latin typeface="+mj-lt"/>
              </a:rPr>
              <a:t>needed</a:t>
            </a:r>
            <a:r>
              <a:rPr lang="it-IT" sz="3200" dirty="0">
                <a:solidFill>
                  <a:schemeClr val="tx1"/>
                </a:solidFill>
                <a:latin typeface="+mj-lt"/>
              </a:rPr>
              <a:t>. </a:t>
            </a:r>
            <a:r>
              <a:rPr lang="it-IT" sz="3200" dirty="0">
                <a:solidFill>
                  <a:srgbClr val="C00000"/>
                </a:solidFill>
                <a:latin typeface="+mj-lt"/>
              </a:rPr>
              <a:t>Support </a:t>
            </a:r>
            <a:r>
              <a:rPr lang="it-IT" sz="3200" dirty="0" err="1">
                <a:solidFill>
                  <a:srgbClr val="C00000"/>
                </a:solidFill>
                <a:latin typeface="+mj-lt"/>
              </a:rPr>
              <a:t>teachers</a:t>
            </a:r>
            <a:r>
              <a:rPr lang="it-IT" sz="3200" dirty="0">
                <a:solidFill>
                  <a:srgbClr val="C00000"/>
                </a:solidFill>
                <a:latin typeface="+mj-lt"/>
              </a:rPr>
              <a:t> can </a:t>
            </a:r>
            <a:r>
              <a:rPr lang="it-IT" sz="3200" dirty="0" err="1">
                <a:solidFill>
                  <a:srgbClr val="C00000"/>
                </a:solidFill>
                <a:latin typeface="+mj-lt"/>
              </a:rPr>
              <a:t>shadow</a:t>
            </a:r>
            <a:r>
              <a:rPr lang="it-IT" sz="3200" dirty="0">
                <a:solidFill>
                  <a:srgbClr val="C00000"/>
                </a:solidFill>
                <a:latin typeface="+mj-lt"/>
              </a:rPr>
              <a:t> for some sessions </a:t>
            </a:r>
            <a:r>
              <a:rPr lang="it-IT" sz="3200" dirty="0" err="1">
                <a:solidFill>
                  <a:srgbClr val="C00000"/>
                </a:solidFill>
                <a:latin typeface="+mj-lt"/>
              </a:rPr>
              <a:t>their</a:t>
            </a:r>
            <a:r>
              <a:rPr lang="it-IT" sz="3200" dirty="0">
                <a:solidFill>
                  <a:srgbClr val="C00000"/>
                </a:solidFill>
                <a:latin typeface="+mj-lt"/>
              </a:rPr>
              <a:t> </a:t>
            </a:r>
            <a:r>
              <a:rPr lang="it-IT" sz="3200" dirty="0" err="1">
                <a:solidFill>
                  <a:srgbClr val="C00000"/>
                </a:solidFill>
                <a:latin typeface="+mj-lt"/>
              </a:rPr>
              <a:t>colleagues</a:t>
            </a:r>
            <a:r>
              <a:rPr lang="it-IT" sz="3200" dirty="0">
                <a:solidFill>
                  <a:srgbClr val="C00000"/>
                </a:solidFill>
                <a:latin typeface="+mj-lt"/>
              </a:rPr>
              <a:t>.</a:t>
            </a:r>
          </a:p>
        </p:txBody>
      </p:sp>
      <p:pic>
        <p:nvPicPr>
          <p:cNvPr id="13" name="Segnaposto contenuto 12">
            <a:extLst>
              <a:ext uri="{FF2B5EF4-FFF2-40B4-BE49-F238E27FC236}">
                <a16:creationId xmlns:a16="http://schemas.microsoft.com/office/drawing/2014/main" xmlns="" id="{FC2B3E5B-D4A1-4B3F-979D-30CC8972AD0A}"/>
              </a:ext>
            </a:extLst>
          </p:cNvPr>
          <p:cNvPicPr>
            <a:picLocks noGrp="1" noChangeAspect="1"/>
          </p:cNvPicPr>
          <p:nvPr>
            <p:ph sz="quarter" idx="4"/>
          </p:nvPr>
        </p:nvPicPr>
        <p:blipFill>
          <a:blip r:embed="rId3"/>
          <a:stretch>
            <a:fillRect/>
          </a:stretch>
        </p:blipFill>
        <p:spPr>
          <a:xfrm>
            <a:off x="6205493" y="2502706"/>
            <a:ext cx="5650847" cy="4220695"/>
          </a:xfrm>
        </p:spPr>
      </p:pic>
      <p:sp>
        <p:nvSpPr>
          <p:cNvPr id="9" name="Titolo 8">
            <a:extLst>
              <a:ext uri="{FF2B5EF4-FFF2-40B4-BE49-F238E27FC236}">
                <a16:creationId xmlns:a16="http://schemas.microsoft.com/office/drawing/2014/main" xmlns="" id="{7D4BF941-EC29-4BAC-B0ED-385324CE823B}"/>
              </a:ext>
            </a:extLst>
          </p:cNvPr>
          <p:cNvSpPr>
            <a:spLocks noGrp="1"/>
          </p:cNvSpPr>
          <p:nvPr>
            <p:ph type="title"/>
          </p:nvPr>
        </p:nvSpPr>
        <p:spPr>
          <a:xfrm>
            <a:off x="830696" y="176599"/>
            <a:ext cx="9720072" cy="1301747"/>
          </a:xfrm>
          <a:noFill/>
        </p:spPr>
        <p:txBody>
          <a:bodyPr>
            <a:normAutofit/>
          </a:bodyPr>
          <a:lstStyle/>
          <a:p>
            <a:r>
              <a:rPr lang="it-IT" sz="3200" dirty="0" err="1">
                <a:solidFill>
                  <a:srgbClr val="FFC000"/>
                </a:solidFill>
              </a:rPr>
              <a:t>Every</a:t>
            </a:r>
            <a:r>
              <a:rPr lang="it-IT" sz="3200" dirty="0">
                <a:solidFill>
                  <a:srgbClr val="FFC000"/>
                </a:solidFill>
              </a:rPr>
              <a:t> </a:t>
            </a:r>
            <a:r>
              <a:rPr lang="it-IT" sz="3200" dirty="0" err="1">
                <a:solidFill>
                  <a:srgbClr val="FFC000"/>
                </a:solidFill>
              </a:rPr>
              <a:t>activity</a:t>
            </a:r>
            <a:r>
              <a:rPr lang="it-IT" sz="3200" dirty="0">
                <a:solidFill>
                  <a:srgbClr val="FFC000"/>
                </a:solidFill>
              </a:rPr>
              <a:t> </a:t>
            </a:r>
            <a:r>
              <a:rPr lang="it-IT" sz="3200" dirty="0" err="1">
                <a:solidFill>
                  <a:srgbClr val="FFC000"/>
                </a:solidFill>
              </a:rPr>
              <a:t>has</a:t>
            </a:r>
            <a:r>
              <a:rPr lang="it-IT" sz="3200" dirty="0">
                <a:solidFill>
                  <a:srgbClr val="FFC000"/>
                </a:solidFill>
              </a:rPr>
              <a:t> to be </a:t>
            </a:r>
            <a:r>
              <a:rPr lang="it-IT" sz="3200" dirty="0" err="1">
                <a:solidFill>
                  <a:srgbClr val="FFC000"/>
                </a:solidFill>
              </a:rPr>
              <a:t>organised</a:t>
            </a:r>
            <a:r>
              <a:rPr lang="it-IT" sz="3200" dirty="0">
                <a:solidFill>
                  <a:srgbClr val="FFC000"/>
                </a:solidFill>
              </a:rPr>
              <a:t> in </a:t>
            </a:r>
            <a:r>
              <a:rPr lang="it-IT" sz="3200" dirty="0" err="1">
                <a:solidFill>
                  <a:srgbClr val="FFC000"/>
                </a:solidFill>
              </a:rPr>
              <a:t>advance</a:t>
            </a:r>
            <a:endParaRPr lang="it-IT" sz="3200" dirty="0">
              <a:solidFill>
                <a:srgbClr val="FFC000"/>
              </a:solidFill>
            </a:endParaRPr>
          </a:p>
        </p:txBody>
      </p:sp>
    </p:spTree>
    <p:extLst>
      <p:ext uri="{BB962C8B-B14F-4D97-AF65-F5344CB8AC3E}">
        <p14:creationId xmlns:p14="http://schemas.microsoft.com/office/powerpoint/2010/main" val="3159554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wipe(down)">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bg/>
                                          </p:spTgt>
                                        </p:tgtEl>
                                        <p:attrNameLst>
                                          <p:attrName>style.visibility</p:attrName>
                                        </p:attrNameLst>
                                      </p:cBhvr>
                                      <p:to>
                                        <p:strVal val="visible"/>
                                      </p:to>
                                    </p:set>
                                    <p:anim calcmode="lin" valueType="num">
                                      <p:cBhvr>
                                        <p:cTn id="29" dur="500" fill="hold"/>
                                        <p:tgtEl>
                                          <p:spTgt spid="5">
                                            <p:bg/>
                                          </p:spTgt>
                                        </p:tgtEl>
                                        <p:attrNameLst>
                                          <p:attrName>ppt_w</p:attrName>
                                        </p:attrNameLst>
                                      </p:cBhvr>
                                      <p:tavLst>
                                        <p:tav tm="0">
                                          <p:val>
                                            <p:fltVal val="0"/>
                                          </p:val>
                                        </p:tav>
                                        <p:tav tm="100000">
                                          <p:val>
                                            <p:strVal val="#ppt_w"/>
                                          </p:val>
                                        </p:tav>
                                      </p:tavLst>
                                    </p:anim>
                                    <p:anim calcmode="lin" valueType="num">
                                      <p:cBhvr>
                                        <p:cTn id="30" dur="500" fill="hold"/>
                                        <p:tgtEl>
                                          <p:spTgt spid="5">
                                            <p:bg/>
                                          </p:spTgt>
                                        </p:tgtEl>
                                        <p:attrNameLst>
                                          <p:attrName>ppt_h</p:attrName>
                                        </p:attrNameLst>
                                      </p:cBhvr>
                                      <p:tavLst>
                                        <p:tav tm="0">
                                          <p:val>
                                            <p:fltVal val="0"/>
                                          </p:val>
                                        </p:tav>
                                        <p:tav tm="100000">
                                          <p:val>
                                            <p:strVal val="#ppt_h"/>
                                          </p:val>
                                        </p:tav>
                                      </p:tavLst>
                                    </p:anim>
                                    <p:animEffect transition="in" filter="fade">
                                      <p:cBhvr>
                                        <p:cTn id="31" dur="500"/>
                                        <p:tgtEl>
                                          <p:spTgt spid="5">
                                            <p:bg/>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 calcmode="lin" valueType="num">
                                      <p:cBhvr>
                                        <p:cTn id="36"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10">
            <a:extLst>
              <a:ext uri="{FF2B5EF4-FFF2-40B4-BE49-F238E27FC236}">
                <a16:creationId xmlns:a16="http://schemas.microsoft.com/office/drawing/2014/main" xmlns="" id="{5E1BEC61-8991-4536-9B49-575C869E80C5}"/>
              </a:ext>
            </a:extLst>
          </p:cNvPr>
          <p:cNvSpPr txBox="1">
            <a:spLocks noGrp="1"/>
          </p:cNvSpPr>
          <p:nvPr>
            <p:ph type="title"/>
          </p:nvPr>
        </p:nvSpPr>
        <p:spPr>
          <a:xfrm>
            <a:off x="1024128" y="272143"/>
            <a:ext cx="10476210" cy="2149306"/>
          </a:xfrm>
          <a:prstGeom prst="rect">
            <a:avLst/>
          </a:prstGeom>
          <a:solidFill>
            <a:schemeClr val="bg1"/>
          </a:solidFill>
        </p:spPr>
        <p:txBody>
          <a:bodyPr vert="horz" wrap="square" lIns="45720" tIns="45720" rIns="4572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it-IT" sz="2400" dirty="0">
                <a:solidFill>
                  <a:srgbClr val="C00000"/>
                </a:solidFill>
                <a:latin typeface="+mj-lt"/>
              </a:rPr>
              <a:t>The </a:t>
            </a:r>
            <a:r>
              <a:rPr lang="it-IT" sz="2400" dirty="0" err="1">
                <a:solidFill>
                  <a:srgbClr val="C00000"/>
                </a:solidFill>
                <a:latin typeface="+mj-lt"/>
              </a:rPr>
              <a:t>Headmaster</a:t>
            </a:r>
            <a:r>
              <a:rPr lang="it-IT" sz="2400" dirty="0">
                <a:solidFill>
                  <a:srgbClr val="C00000"/>
                </a:solidFill>
                <a:latin typeface="+mj-lt"/>
              </a:rPr>
              <a:t> and the </a:t>
            </a:r>
            <a:r>
              <a:rPr lang="it-IT" sz="2400" dirty="0" err="1">
                <a:solidFill>
                  <a:srgbClr val="C00000"/>
                </a:solidFill>
                <a:latin typeface="+mj-lt"/>
              </a:rPr>
              <a:t>leading</a:t>
            </a:r>
            <a:r>
              <a:rPr lang="it-IT" sz="2400" dirty="0">
                <a:solidFill>
                  <a:srgbClr val="C00000"/>
                </a:solidFill>
                <a:latin typeface="+mj-lt"/>
              </a:rPr>
              <a:t> </a:t>
            </a:r>
            <a:r>
              <a:rPr lang="it-IT" sz="2400" dirty="0" err="1">
                <a:solidFill>
                  <a:srgbClr val="C00000"/>
                </a:solidFill>
                <a:latin typeface="+mj-lt"/>
              </a:rPr>
              <a:t>teacher</a:t>
            </a:r>
            <a:r>
              <a:rPr lang="it-IT" sz="2400" dirty="0">
                <a:solidFill>
                  <a:srgbClr val="C00000"/>
                </a:solidFill>
                <a:latin typeface="+mj-lt"/>
              </a:rPr>
              <a:t>, </a:t>
            </a:r>
            <a:r>
              <a:rPr lang="it-IT" sz="2400" dirty="0" err="1">
                <a:solidFill>
                  <a:srgbClr val="C00000"/>
                </a:solidFill>
                <a:latin typeface="+mj-lt"/>
              </a:rPr>
              <a:t>who</a:t>
            </a:r>
            <a:r>
              <a:rPr lang="it-IT" sz="2400" dirty="0">
                <a:solidFill>
                  <a:srgbClr val="C00000"/>
                </a:solidFill>
                <a:latin typeface="+mj-lt"/>
              </a:rPr>
              <a:t> </a:t>
            </a:r>
            <a:r>
              <a:rPr lang="it-IT" sz="2400" dirty="0" err="1">
                <a:solidFill>
                  <a:srgbClr val="C00000"/>
                </a:solidFill>
                <a:latin typeface="+mj-lt"/>
              </a:rPr>
              <a:t>coordinates</a:t>
            </a:r>
            <a:r>
              <a:rPr lang="it-IT" sz="2400" dirty="0">
                <a:solidFill>
                  <a:srgbClr val="C00000"/>
                </a:solidFill>
                <a:latin typeface="+mj-lt"/>
              </a:rPr>
              <a:t> the team of </a:t>
            </a:r>
            <a:r>
              <a:rPr lang="it-IT" sz="2400" dirty="0" err="1">
                <a:solidFill>
                  <a:srgbClr val="C00000"/>
                </a:solidFill>
                <a:latin typeface="+mj-lt"/>
              </a:rPr>
              <a:t>teachers</a:t>
            </a:r>
            <a:r>
              <a:rPr lang="it-IT" sz="2400" dirty="0">
                <a:solidFill>
                  <a:srgbClr val="C00000"/>
                </a:solidFill>
                <a:latin typeface="+mj-lt"/>
              </a:rPr>
              <a:t> for special educational </a:t>
            </a:r>
            <a:r>
              <a:rPr lang="it-IT" sz="2400" dirty="0" err="1">
                <a:solidFill>
                  <a:srgbClr val="C00000"/>
                </a:solidFill>
                <a:latin typeface="+mj-lt"/>
              </a:rPr>
              <a:t>needs</a:t>
            </a:r>
            <a:r>
              <a:rPr lang="it-IT" sz="2400" dirty="0">
                <a:solidFill>
                  <a:srgbClr val="C00000"/>
                </a:solidFill>
                <a:latin typeface="+mj-lt"/>
              </a:rPr>
              <a:t>, </a:t>
            </a:r>
            <a:r>
              <a:rPr lang="it-IT" sz="2400" dirty="0" err="1">
                <a:solidFill>
                  <a:srgbClr val="C00000"/>
                </a:solidFill>
                <a:latin typeface="+mj-lt"/>
              </a:rPr>
              <a:t>conduct</a:t>
            </a:r>
            <a:r>
              <a:rPr lang="it-IT" sz="2400" dirty="0">
                <a:solidFill>
                  <a:srgbClr val="C00000"/>
                </a:solidFill>
                <a:latin typeface="+mj-lt"/>
              </a:rPr>
              <a:t> regular </a:t>
            </a:r>
            <a:r>
              <a:rPr lang="it-IT" sz="2400" dirty="0" err="1">
                <a:solidFill>
                  <a:srgbClr val="C00000"/>
                </a:solidFill>
                <a:latin typeface="+mj-lt"/>
              </a:rPr>
              <a:t>surveys</a:t>
            </a:r>
            <a:r>
              <a:rPr lang="it-IT" sz="2400" dirty="0">
                <a:solidFill>
                  <a:srgbClr val="C00000"/>
                </a:solidFill>
                <a:latin typeface="+mj-lt"/>
              </a:rPr>
              <a:t> of the </a:t>
            </a:r>
            <a:r>
              <a:rPr lang="it-IT" sz="2400" dirty="0" err="1">
                <a:solidFill>
                  <a:srgbClr val="C00000"/>
                </a:solidFill>
                <a:latin typeface="+mj-lt"/>
              </a:rPr>
              <a:t>school</a:t>
            </a:r>
            <a:r>
              <a:rPr lang="it-IT" sz="2400" dirty="0">
                <a:solidFill>
                  <a:srgbClr val="C00000"/>
                </a:solidFill>
                <a:latin typeface="+mj-lt"/>
              </a:rPr>
              <a:t> special </a:t>
            </a:r>
            <a:r>
              <a:rPr lang="it-IT" sz="2400" dirty="0" err="1">
                <a:solidFill>
                  <a:srgbClr val="C00000"/>
                </a:solidFill>
                <a:latin typeface="+mj-lt"/>
              </a:rPr>
              <a:t>population</a:t>
            </a:r>
            <a:r>
              <a:rPr lang="it-IT" sz="2400" dirty="0">
                <a:solidFill>
                  <a:srgbClr val="C00000"/>
                </a:solidFill>
                <a:latin typeface="+mj-lt"/>
              </a:rPr>
              <a:t> and </a:t>
            </a:r>
            <a:r>
              <a:rPr lang="it-IT" sz="2400" dirty="0" err="1">
                <a:solidFill>
                  <a:srgbClr val="C00000"/>
                </a:solidFill>
                <a:latin typeface="+mj-lt"/>
              </a:rPr>
              <a:t>they</a:t>
            </a:r>
            <a:r>
              <a:rPr lang="it-IT" sz="2400" dirty="0">
                <a:solidFill>
                  <a:srgbClr val="C00000"/>
                </a:solidFill>
                <a:latin typeface="+mj-lt"/>
              </a:rPr>
              <a:t> </a:t>
            </a:r>
            <a:r>
              <a:rPr lang="it-IT" sz="2400" dirty="0" err="1">
                <a:solidFill>
                  <a:srgbClr val="C00000"/>
                </a:solidFill>
                <a:latin typeface="+mj-lt"/>
              </a:rPr>
              <a:t>may</a:t>
            </a:r>
            <a:r>
              <a:rPr lang="it-IT" sz="2400" dirty="0">
                <a:solidFill>
                  <a:srgbClr val="C00000"/>
                </a:solidFill>
                <a:latin typeface="+mj-lt"/>
              </a:rPr>
              <a:t> </a:t>
            </a:r>
            <a:r>
              <a:rPr lang="it-IT" sz="2400" dirty="0" err="1">
                <a:solidFill>
                  <a:srgbClr val="C00000"/>
                </a:solidFill>
                <a:latin typeface="+mj-lt"/>
              </a:rPr>
              <a:t>suggest</a:t>
            </a:r>
            <a:r>
              <a:rPr lang="it-IT" sz="2400" dirty="0">
                <a:solidFill>
                  <a:srgbClr val="C00000"/>
                </a:solidFill>
                <a:latin typeface="+mj-lt"/>
              </a:rPr>
              <a:t> </a:t>
            </a:r>
            <a:r>
              <a:rPr lang="it-IT" sz="2400" dirty="0" err="1">
                <a:solidFill>
                  <a:srgbClr val="C00000"/>
                </a:solidFill>
                <a:latin typeface="+mj-lt"/>
              </a:rPr>
              <a:t>programmes</a:t>
            </a:r>
            <a:r>
              <a:rPr lang="it-IT" sz="2400" dirty="0">
                <a:solidFill>
                  <a:srgbClr val="C00000"/>
                </a:solidFill>
                <a:latin typeface="+mj-lt"/>
              </a:rPr>
              <a:t> and </a:t>
            </a:r>
            <a:r>
              <a:rPr lang="it-IT" sz="2400" dirty="0" err="1">
                <a:solidFill>
                  <a:srgbClr val="C00000"/>
                </a:solidFill>
                <a:latin typeface="+mj-lt"/>
              </a:rPr>
              <a:t>courses</a:t>
            </a:r>
            <a:r>
              <a:rPr lang="it-IT" sz="2400" dirty="0">
                <a:solidFill>
                  <a:srgbClr val="C00000"/>
                </a:solidFill>
                <a:latin typeface="+mj-lt"/>
              </a:rPr>
              <a:t> to </a:t>
            </a:r>
            <a:r>
              <a:rPr lang="it-IT" sz="2400" dirty="0" err="1">
                <a:solidFill>
                  <a:srgbClr val="C00000"/>
                </a:solidFill>
                <a:latin typeface="+mj-lt"/>
              </a:rPr>
              <a:t>improve</a:t>
            </a:r>
            <a:r>
              <a:rPr lang="it-IT" sz="2400" dirty="0">
                <a:solidFill>
                  <a:srgbClr val="C00000"/>
                </a:solidFill>
                <a:latin typeface="+mj-lt"/>
              </a:rPr>
              <a:t> </a:t>
            </a:r>
            <a:r>
              <a:rPr lang="it-IT" sz="2400" dirty="0" err="1">
                <a:solidFill>
                  <a:srgbClr val="C00000"/>
                </a:solidFill>
                <a:latin typeface="+mj-lt"/>
              </a:rPr>
              <a:t>teachers</a:t>
            </a:r>
            <a:r>
              <a:rPr lang="it-IT" sz="2400" dirty="0">
                <a:solidFill>
                  <a:srgbClr val="C00000"/>
                </a:solidFill>
                <a:latin typeface="+mj-lt"/>
              </a:rPr>
              <a:t>’ </a:t>
            </a:r>
            <a:r>
              <a:rPr lang="it-IT" sz="2400" dirty="0" err="1">
                <a:solidFill>
                  <a:srgbClr val="C00000"/>
                </a:solidFill>
                <a:latin typeface="+mj-lt"/>
              </a:rPr>
              <a:t>formation</a:t>
            </a:r>
            <a:r>
              <a:rPr lang="it-IT" sz="2400" dirty="0">
                <a:solidFill>
                  <a:srgbClr val="C00000"/>
                </a:solidFill>
                <a:latin typeface="+mj-lt"/>
              </a:rPr>
              <a:t> </a:t>
            </a:r>
            <a:r>
              <a:rPr lang="it-IT" sz="2800" dirty="0">
                <a:solidFill>
                  <a:srgbClr val="C00000"/>
                </a:solidFill>
                <a:latin typeface="+mj-lt"/>
              </a:rPr>
              <a:t>.</a:t>
            </a:r>
          </a:p>
        </p:txBody>
      </p:sp>
      <p:sp>
        <p:nvSpPr>
          <p:cNvPr id="6" name="AutoShape 285">
            <a:extLst>
              <a:ext uri="{FF2B5EF4-FFF2-40B4-BE49-F238E27FC236}">
                <a16:creationId xmlns:a16="http://schemas.microsoft.com/office/drawing/2014/main" xmlns="" id="{88968F1C-227F-4C68-A998-F04E34855A84}"/>
              </a:ext>
            </a:extLst>
          </p:cNvPr>
          <p:cNvSpPr>
            <a:spLocks noChangeArrowheads="1"/>
          </p:cNvSpPr>
          <p:nvPr/>
        </p:nvSpPr>
        <p:spPr bwMode="auto">
          <a:xfrm>
            <a:off x="4090035" y="2044395"/>
            <a:ext cx="3824653" cy="3358660"/>
          </a:xfrm>
          <a:prstGeom prst="star8">
            <a:avLst>
              <a:gd name="adj" fmla="val 38250"/>
            </a:avLst>
          </a:prstGeom>
          <a:solidFill>
            <a:srgbClr val="C0504D">
              <a:lumMod val="100000"/>
              <a:lumOff val="0"/>
            </a:srgbClr>
          </a:solidFill>
          <a:ln w="38100">
            <a:solidFill>
              <a:sysClr val="window" lastClr="FFFFFF">
                <a:lumMod val="95000"/>
                <a:lumOff val="0"/>
              </a:sysClr>
            </a:solidFill>
            <a:miter lim="800000"/>
            <a:headEnd/>
            <a:tailEnd/>
          </a:ln>
          <a:effectLst>
            <a:outerShdw dist="28398" dir="3806097" algn="ctr" rotWithShape="0">
              <a:srgbClr val="C0504D">
                <a:lumMod val="50000"/>
                <a:lumOff val="0"/>
                <a:alpha val="50000"/>
              </a:srgbClr>
            </a:outerShdw>
          </a:effec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2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Schools </a:t>
            </a:r>
            <a:r>
              <a:rPr kumimoji="0" lang="it-IT" sz="24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have</a:t>
            </a:r>
            <a:r>
              <a:rPr kumimoji="0" lang="it-IT" sz="2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 </a:t>
            </a:r>
            <a:r>
              <a:rPr kumimoji="0" lang="it-IT" sz="24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dedicated</a:t>
            </a:r>
            <a:r>
              <a:rPr kumimoji="0" lang="it-IT" sz="2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4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Working</a:t>
            </a:r>
            <a:r>
              <a:rPr kumimoji="0" lang="it-IT" sz="2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Party to </a:t>
            </a:r>
            <a:r>
              <a:rPr kumimoji="0" lang="it-IT" sz="24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improve</a:t>
            </a:r>
            <a:r>
              <a:rPr kumimoji="0" lang="it-IT" sz="2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the inclusive </a:t>
            </a:r>
            <a:r>
              <a:rPr kumimoji="0" lang="it-IT" sz="24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dimension</a:t>
            </a:r>
            <a:r>
              <a:rPr kumimoji="0" lang="it-IT" sz="2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(GLIS)</a:t>
            </a:r>
            <a:endParaRPr kumimoji="0" lang="it-IT"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71">
            <a:extLst>
              <a:ext uri="{FF2B5EF4-FFF2-40B4-BE49-F238E27FC236}">
                <a16:creationId xmlns:a16="http://schemas.microsoft.com/office/drawing/2014/main" xmlns="" id="{02F7B4E2-66C4-44A9-86BA-F703470DE970}"/>
              </a:ext>
            </a:extLst>
          </p:cNvPr>
          <p:cNvSpPr>
            <a:spLocks noChangeArrowheads="1"/>
          </p:cNvSpPr>
          <p:nvPr/>
        </p:nvSpPr>
        <p:spPr bwMode="auto">
          <a:xfrm>
            <a:off x="758078" y="4436552"/>
            <a:ext cx="3259017" cy="1828802"/>
          </a:xfrm>
          <a:prstGeom prst="rect">
            <a:avLst/>
          </a:prstGeom>
          <a:solidFill>
            <a:srgbClr val="9BBB59">
              <a:lumMod val="100000"/>
              <a:lumOff val="0"/>
            </a:srgbClr>
          </a:solidFill>
          <a:ln w="38100">
            <a:solidFill>
              <a:sysClr val="window" lastClr="FFFFFF">
                <a:lumMod val="95000"/>
                <a:lumOff val="0"/>
              </a:sysClr>
            </a:solidFill>
            <a:miter lim="800000"/>
            <a:headEnd/>
            <a:tailEnd/>
          </a:ln>
          <a:effectLst>
            <a:outerShdw dist="28398" dir="3806097" algn="ctr" rotWithShape="0">
              <a:srgbClr val="9BBB59">
                <a:lumMod val="50000"/>
                <a:lumOff val="0"/>
                <a:alpha val="50000"/>
              </a:srgbClr>
            </a:outerShdw>
          </a:effec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Teachers,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parents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social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services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health</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board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representatives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local</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board reps, special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needs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associations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reps,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they</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all</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can be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invited</a:t>
            </a:r>
            <a:endPar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it-IT" sz="12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it-IT"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51">
            <a:extLst>
              <a:ext uri="{FF2B5EF4-FFF2-40B4-BE49-F238E27FC236}">
                <a16:creationId xmlns:a16="http://schemas.microsoft.com/office/drawing/2014/main" xmlns="" id="{C755A870-20CC-42C6-9C2F-CCB1CCF05B77}"/>
              </a:ext>
            </a:extLst>
          </p:cNvPr>
          <p:cNvSpPr>
            <a:spLocks noChangeArrowheads="1"/>
          </p:cNvSpPr>
          <p:nvPr/>
        </p:nvSpPr>
        <p:spPr bwMode="auto">
          <a:xfrm>
            <a:off x="1555286" y="2518244"/>
            <a:ext cx="2388870" cy="853440"/>
          </a:xfrm>
          <a:prstGeom prst="rect">
            <a:avLst/>
          </a:prstGeom>
          <a:solidFill>
            <a:srgbClr val="9BBB59">
              <a:lumMod val="100000"/>
              <a:lumOff val="0"/>
            </a:srgbClr>
          </a:solidFill>
          <a:ln w="38100">
            <a:solidFill>
              <a:sysClr val="window" lastClr="FFFFFF">
                <a:lumMod val="95000"/>
                <a:lumOff val="0"/>
              </a:sysClr>
            </a:solidFill>
            <a:miter lim="800000"/>
            <a:headEnd/>
            <a:tailEnd/>
          </a:ln>
          <a:effectLst>
            <a:outerShdw dist="28398" dir="3806097" algn="ctr" rotWithShape="0">
              <a:srgbClr val="9BBB59">
                <a:lumMod val="50000"/>
                <a:lumOff val="0"/>
                <a:alpha val="50000"/>
              </a:srgbClr>
            </a:outerShdw>
          </a:effec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It</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is</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summoned</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at</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least</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twice</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year</a:t>
            </a:r>
            <a:endParaRPr kumimoji="0" lang="it-IT"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it-IT" sz="12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it-IT"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AutoShape 269">
            <a:extLst>
              <a:ext uri="{FF2B5EF4-FFF2-40B4-BE49-F238E27FC236}">
                <a16:creationId xmlns:a16="http://schemas.microsoft.com/office/drawing/2014/main" xmlns="" id="{D17E6932-6538-41E3-961E-A64F33A97FCB}"/>
              </a:ext>
            </a:extLst>
          </p:cNvPr>
          <p:cNvSpPr>
            <a:spLocks noChangeArrowheads="1"/>
          </p:cNvSpPr>
          <p:nvPr/>
        </p:nvSpPr>
        <p:spPr bwMode="auto">
          <a:xfrm>
            <a:off x="7930660" y="1884313"/>
            <a:ext cx="3474603" cy="1734185"/>
          </a:xfrm>
          <a:prstGeom prst="horizontalScroll">
            <a:avLst>
              <a:gd name="adj" fmla="val 12500"/>
            </a:avLst>
          </a:prstGeom>
          <a:solidFill>
            <a:sysClr val="window" lastClr="FFFFFF">
              <a:lumMod val="100000"/>
              <a:lumOff val="0"/>
            </a:sysClr>
          </a:solidFill>
          <a:ln w="63500">
            <a:solidFill>
              <a:srgbClr val="C0504D">
                <a:lumMod val="100000"/>
                <a:lumOff val="0"/>
              </a:srgbClr>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It</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provides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the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outlines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for an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important</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document</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on the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inclusion</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policies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called</a:t>
            </a:r>
            <a:endParaRPr kumimoji="0" lang="it-IT" sz="18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SCHOOL INCLUSION PLANNING</a:t>
            </a:r>
            <a:endParaRPr kumimoji="0" lang="it-IT" sz="18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AutoShape 207">
            <a:extLst>
              <a:ext uri="{FF2B5EF4-FFF2-40B4-BE49-F238E27FC236}">
                <a16:creationId xmlns:a16="http://schemas.microsoft.com/office/drawing/2014/main" xmlns="" id="{0EBCDF72-8307-4249-840B-CD2B99060853}"/>
              </a:ext>
            </a:extLst>
          </p:cNvPr>
          <p:cNvSpPr>
            <a:spLocks noChangeArrowheads="1"/>
          </p:cNvSpPr>
          <p:nvPr/>
        </p:nvSpPr>
        <p:spPr bwMode="auto">
          <a:xfrm>
            <a:off x="8808060" y="4242547"/>
            <a:ext cx="2131402" cy="1160508"/>
          </a:xfrm>
          <a:prstGeom prst="flowChartAlternateProcess">
            <a:avLst/>
          </a:prstGeom>
          <a:solidFill>
            <a:srgbClr val="C0504D">
              <a:lumMod val="100000"/>
              <a:lumOff val="0"/>
            </a:srgbClr>
          </a:solidFill>
          <a:ln w="38100">
            <a:solidFill>
              <a:sysClr val="window" lastClr="FFFFFF">
                <a:lumMod val="95000"/>
                <a:lumOff val="0"/>
              </a:sysClr>
            </a:solidFill>
            <a:miter lim="800000"/>
            <a:headEnd/>
            <a:tailEnd/>
          </a:ln>
          <a:effectLst>
            <a:outerShdw dist="28398" dir="3806097" algn="ctr" rotWithShape="0">
              <a:srgbClr val="C0504D">
                <a:lumMod val="50000"/>
                <a:lumOff val="0"/>
                <a:alpha val="50000"/>
              </a:srgbClr>
            </a:outerShdw>
          </a:effec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It</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has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to be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updated</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every</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year</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it-IT" sz="18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Freccia in giù 15">
            <a:extLst>
              <a:ext uri="{FF2B5EF4-FFF2-40B4-BE49-F238E27FC236}">
                <a16:creationId xmlns:a16="http://schemas.microsoft.com/office/drawing/2014/main" xmlns="" id="{8ED4D05B-3FF2-443C-9F4F-81C6A1C8BA34}"/>
              </a:ext>
            </a:extLst>
          </p:cNvPr>
          <p:cNvSpPr/>
          <p:nvPr/>
        </p:nvSpPr>
        <p:spPr>
          <a:xfrm>
            <a:off x="9667961" y="3526924"/>
            <a:ext cx="284931" cy="715623"/>
          </a:xfrm>
          <a:prstGeom prst="downArrow">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C00000"/>
              </a:solidFill>
              <a:effectLst/>
              <a:uLnTx/>
              <a:uFillTx/>
              <a:latin typeface="Tw Cen MT" panose="020B0602020104020603"/>
              <a:ea typeface="+mn-ea"/>
              <a:cs typeface="+mn-cs"/>
            </a:endParaRPr>
          </a:p>
        </p:txBody>
      </p:sp>
      <p:sp>
        <p:nvSpPr>
          <p:cNvPr id="17" name="AutoShape 207">
            <a:extLst>
              <a:ext uri="{FF2B5EF4-FFF2-40B4-BE49-F238E27FC236}">
                <a16:creationId xmlns:a16="http://schemas.microsoft.com/office/drawing/2014/main" xmlns="" id="{3F339C4E-0A0F-4D35-B43B-5AADAEE72214}"/>
              </a:ext>
            </a:extLst>
          </p:cNvPr>
          <p:cNvSpPr>
            <a:spLocks noChangeArrowheads="1"/>
          </p:cNvSpPr>
          <p:nvPr/>
        </p:nvSpPr>
        <p:spPr bwMode="auto">
          <a:xfrm>
            <a:off x="6768647" y="5275385"/>
            <a:ext cx="2700667" cy="1395415"/>
          </a:xfrm>
          <a:prstGeom prst="flowChartAlternateProcess">
            <a:avLst/>
          </a:prstGeom>
          <a:solidFill>
            <a:srgbClr val="C0504D">
              <a:lumMod val="100000"/>
              <a:lumOff val="0"/>
            </a:srgbClr>
          </a:solidFill>
          <a:ln w="38100">
            <a:solidFill>
              <a:sysClr val="window" lastClr="FFFFFF">
                <a:lumMod val="95000"/>
                <a:lumOff val="0"/>
              </a:sysClr>
            </a:solidFill>
            <a:miter lim="800000"/>
            <a:headEnd/>
            <a:tailEnd/>
          </a:ln>
          <a:effectLst>
            <a:outerShdw dist="28398" dir="3806097" algn="ctr" rotWithShape="0">
              <a:srgbClr val="C0504D">
                <a:lumMod val="50000"/>
                <a:lumOff val="0"/>
                <a:alpha val="50000"/>
              </a:srgbClr>
            </a:outerShdw>
          </a:effec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…and it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also</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contains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short and long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term</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objectives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for the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next</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school</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year</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it-IT" sz="18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7330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80">
                                          <p:stCondLst>
                                            <p:cond delay="0"/>
                                          </p:stCondLst>
                                        </p:cTn>
                                        <p:tgtEl>
                                          <p:spTgt spid="16"/>
                                        </p:tgtEl>
                                      </p:cBhvr>
                                    </p:animEffect>
                                    <p:anim calcmode="lin" valueType="num">
                                      <p:cBhvr>
                                        <p:cTn id="3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7" dur="26">
                                          <p:stCondLst>
                                            <p:cond delay="650"/>
                                          </p:stCondLst>
                                        </p:cTn>
                                        <p:tgtEl>
                                          <p:spTgt spid="16"/>
                                        </p:tgtEl>
                                      </p:cBhvr>
                                      <p:to x="100000" y="60000"/>
                                    </p:animScale>
                                    <p:animScale>
                                      <p:cBhvr>
                                        <p:cTn id="38" dur="166" decel="50000">
                                          <p:stCondLst>
                                            <p:cond delay="676"/>
                                          </p:stCondLst>
                                        </p:cTn>
                                        <p:tgtEl>
                                          <p:spTgt spid="16"/>
                                        </p:tgtEl>
                                      </p:cBhvr>
                                      <p:to x="100000" y="100000"/>
                                    </p:animScale>
                                    <p:animScale>
                                      <p:cBhvr>
                                        <p:cTn id="39" dur="26">
                                          <p:stCondLst>
                                            <p:cond delay="1312"/>
                                          </p:stCondLst>
                                        </p:cTn>
                                        <p:tgtEl>
                                          <p:spTgt spid="16"/>
                                        </p:tgtEl>
                                      </p:cBhvr>
                                      <p:to x="100000" y="80000"/>
                                    </p:animScale>
                                    <p:animScale>
                                      <p:cBhvr>
                                        <p:cTn id="40" dur="166" decel="50000">
                                          <p:stCondLst>
                                            <p:cond delay="1338"/>
                                          </p:stCondLst>
                                        </p:cTn>
                                        <p:tgtEl>
                                          <p:spTgt spid="16"/>
                                        </p:tgtEl>
                                      </p:cBhvr>
                                      <p:to x="100000" y="100000"/>
                                    </p:animScale>
                                    <p:animScale>
                                      <p:cBhvr>
                                        <p:cTn id="41" dur="26">
                                          <p:stCondLst>
                                            <p:cond delay="1642"/>
                                          </p:stCondLst>
                                        </p:cTn>
                                        <p:tgtEl>
                                          <p:spTgt spid="16"/>
                                        </p:tgtEl>
                                      </p:cBhvr>
                                      <p:to x="100000" y="90000"/>
                                    </p:animScale>
                                    <p:animScale>
                                      <p:cBhvr>
                                        <p:cTn id="42" dur="166" decel="50000">
                                          <p:stCondLst>
                                            <p:cond delay="1668"/>
                                          </p:stCondLst>
                                        </p:cTn>
                                        <p:tgtEl>
                                          <p:spTgt spid="16"/>
                                        </p:tgtEl>
                                      </p:cBhvr>
                                      <p:to x="100000" y="100000"/>
                                    </p:animScale>
                                    <p:animScale>
                                      <p:cBhvr>
                                        <p:cTn id="43" dur="26">
                                          <p:stCondLst>
                                            <p:cond delay="1808"/>
                                          </p:stCondLst>
                                        </p:cTn>
                                        <p:tgtEl>
                                          <p:spTgt spid="16"/>
                                        </p:tgtEl>
                                      </p:cBhvr>
                                      <p:to x="100000" y="95000"/>
                                    </p:animScale>
                                    <p:animScale>
                                      <p:cBhvr>
                                        <p:cTn id="44" dur="166" decel="50000">
                                          <p:stCondLst>
                                            <p:cond delay="1834"/>
                                          </p:stCondLst>
                                        </p:cTn>
                                        <p:tgtEl>
                                          <p:spTgt spid="1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66C0FE9-1E42-485E-AFFB-C65A1FC1BF43}"/>
              </a:ext>
            </a:extLst>
          </p:cNvPr>
          <p:cNvSpPr>
            <a:spLocks noGrp="1"/>
          </p:cNvSpPr>
          <p:nvPr>
            <p:ph type="title"/>
          </p:nvPr>
        </p:nvSpPr>
        <p:spPr/>
        <p:txBody>
          <a:bodyPr>
            <a:normAutofit/>
          </a:bodyPr>
          <a:lstStyle/>
          <a:p>
            <a:r>
              <a:rPr lang="it-IT" sz="3200" dirty="0">
                <a:solidFill>
                  <a:srgbClr val="C00000"/>
                </a:solidFill>
              </a:rPr>
              <a:t>In </a:t>
            </a:r>
            <a:r>
              <a:rPr lang="it-IT" sz="3200" dirty="0" err="1">
                <a:solidFill>
                  <a:srgbClr val="C00000"/>
                </a:solidFill>
              </a:rPr>
              <a:t>our</a:t>
            </a:r>
            <a:r>
              <a:rPr lang="it-IT" sz="3200" dirty="0">
                <a:solidFill>
                  <a:srgbClr val="C00000"/>
                </a:solidFill>
              </a:rPr>
              <a:t> </a:t>
            </a:r>
            <a:r>
              <a:rPr lang="it-IT" sz="3200" dirty="0" err="1">
                <a:solidFill>
                  <a:srgbClr val="C00000"/>
                </a:solidFill>
              </a:rPr>
              <a:t>school</a:t>
            </a:r>
            <a:r>
              <a:rPr lang="it-IT" sz="3200" dirty="0">
                <a:solidFill>
                  <a:srgbClr val="C00000"/>
                </a:solidFill>
              </a:rPr>
              <a:t>, over a </a:t>
            </a:r>
            <a:r>
              <a:rPr lang="it-IT" sz="3200" dirty="0" err="1">
                <a:solidFill>
                  <a:srgbClr val="C00000"/>
                </a:solidFill>
              </a:rPr>
              <a:t>population</a:t>
            </a:r>
            <a:r>
              <a:rPr lang="it-IT" sz="3200" dirty="0">
                <a:solidFill>
                  <a:srgbClr val="C00000"/>
                </a:solidFill>
              </a:rPr>
              <a:t> of more </a:t>
            </a:r>
            <a:r>
              <a:rPr lang="it-IT" sz="3200" dirty="0" err="1">
                <a:solidFill>
                  <a:srgbClr val="C00000"/>
                </a:solidFill>
              </a:rPr>
              <a:t>than</a:t>
            </a:r>
            <a:r>
              <a:rPr lang="it-IT" sz="3200" dirty="0">
                <a:solidFill>
                  <a:srgbClr val="C00000"/>
                </a:solidFill>
              </a:rPr>
              <a:t> 900 </a:t>
            </a:r>
            <a:r>
              <a:rPr lang="it-IT" sz="3200" dirty="0" err="1">
                <a:solidFill>
                  <a:srgbClr val="C00000"/>
                </a:solidFill>
              </a:rPr>
              <a:t>students</a:t>
            </a:r>
            <a:r>
              <a:rPr lang="it-IT" sz="3200" dirty="0">
                <a:solidFill>
                  <a:srgbClr val="C00000"/>
                </a:solidFill>
              </a:rPr>
              <a:t>, 100 are with special </a:t>
            </a:r>
            <a:r>
              <a:rPr lang="it-IT" sz="3200" dirty="0" err="1">
                <a:solidFill>
                  <a:srgbClr val="C00000"/>
                </a:solidFill>
              </a:rPr>
              <a:t>needs</a:t>
            </a:r>
            <a:r>
              <a:rPr lang="it-IT" sz="3200" dirty="0">
                <a:solidFill>
                  <a:srgbClr val="C00000"/>
                </a:solidFill>
              </a:rPr>
              <a:t>.</a:t>
            </a:r>
          </a:p>
        </p:txBody>
      </p:sp>
      <p:sp>
        <p:nvSpPr>
          <p:cNvPr id="3" name="Segnaposto contenuto 2">
            <a:extLst>
              <a:ext uri="{FF2B5EF4-FFF2-40B4-BE49-F238E27FC236}">
                <a16:creationId xmlns:a16="http://schemas.microsoft.com/office/drawing/2014/main" xmlns="" id="{602C7DAC-EBA3-4687-A844-B6361D8B4D8A}"/>
              </a:ext>
            </a:extLst>
          </p:cNvPr>
          <p:cNvSpPr>
            <a:spLocks noGrp="1"/>
          </p:cNvSpPr>
          <p:nvPr>
            <p:ph idx="1"/>
          </p:nvPr>
        </p:nvSpPr>
        <p:spPr>
          <a:xfrm>
            <a:off x="742775" y="2286000"/>
            <a:ext cx="2844488" cy="3912577"/>
          </a:xfrm>
        </p:spPr>
        <p:txBody>
          <a:bodyPr>
            <a:normAutofit fontScale="85000" lnSpcReduction="20000"/>
          </a:bodyPr>
          <a:lstStyle/>
          <a:p>
            <a:pPr algn="ctr"/>
            <a:r>
              <a:rPr lang="it-IT" sz="3200" dirty="0" err="1">
                <a:latin typeface="+mj-lt"/>
              </a:rPr>
              <a:t>Their</a:t>
            </a:r>
            <a:r>
              <a:rPr lang="it-IT" sz="3200" dirty="0">
                <a:latin typeface="+mj-lt"/>
              </a:rPr>
              <a:t> </a:t>
            </a:r>
            <a:r>
              <a:rPr lang="it-IT" sz="3200" dirty="0" err="1">
                <a:latin typeface="+mj-lt"/>
              </a:rPr>
              <a:t>levels</a:t>
            </a:r>
            <a:r>
              <a:rPr lang="it-IT" sz="3200" dirty="0">
                <a:latin typeface="+mj-lt"/>
              </a:rPr>
              <a:t> of </a:t>
            </a:r>
            <a:r>
              <a:rPr lang="it-IT" sz="3200" dirty="0" err="1">
                <a:latin typeface="+mj-lt"/>
              </a:rPr>
              <a:t>need</a:t>
            </a:r>
            <a:r>
              <a:rPr lang="it-IT" sz="3200" dirty="0">
                <a:latin typeface="+mj-lt"/>
              </a:rPr>
              <a:t> are </a:t>
            </a:r>
            <a:r>
              <a:rPr lang="it-IT" sz="3200" dirty="0" err="1">
                <a:latin typeface="+mj-lt"/>
              </a:rPr>
              <a:t>different</a:t>
            </a:r>
            <a:r>
              <a:rPr lang="it-IT" sz="3200" dirty="0">
                <a:latin typeface="+mj-lt"/>
              </a:rPr>
              <a:t> and </a:t>
            </a:r>
            <a:r>
              <a:rPr lang="it-IT" sz="3200" dirty="0" err="1">
                <a:latin typeface="+mj-lt"/>
              </a:rPr>
              <a:t>we</a:t>
            </a:r>
            <a:r>
              <a:rPr lang="it-IT" sz="3200" dirty="0">
                <a:latin typeface="+mj-lt"/>
              </a:rPr>
              <a:t>, </a:t>
            </a:r>
            <a:r>
              <a:rPr lang="it-IT" sz="3200" dirty="0" err="1">
                <a:latin typeface="+mj-lt"/>
              </a:rPr>
              <a:t>as</a:t>
            </a:r>
            <a:r>
              <a:rPr lang="it-IT" sz="3200" dirty="0">
                <a:latin typeface="+mj-lt"/>
              </a:rPr>
              <a:t> </a:t>
            </a:r>
            <a:r>
              <a:rPr lang="it-IT" sz="3200" dirty="0" err="1">
                <a:latin typeface="+mj-lt"/>
              </a:rPr>
              <a:t>teachers</a:t>
            </a:r>
            <a:r>
              <a:rPr lang="it-IT" sz="3200" dirty="0">
                <a:latin typeface="+mj-lt"/>
              </a:rPr>
              <a:t> of an inclusive </a:t>
            </a:r>
            <a:r>
              <a:rPr lang="it-IT" sz="3200" dirty="0" err="1">
                <a:latin typeface="+mj-lt"/>
              </a:rPr>
              <a:t>school</a:t>
            </a:r>
            <a:r>
              <a:rPr lang="it-IT" sz="3200" dirty="0">
                <a:latin typeface="+mj-lt"/>
              </a:rPr>
              <a:t>, are </a:t>
            </a:r>
            <a:r>
              <a:rPr lang="it-IT" sz="3200" dirty="0" err="1">
                <a:latin typeface="+mj-lt"/>
              </a:rPr>
              <a:t>responding</a:t>
            </a:r>
            <a:r>
              <a:rPr lang="it-IT" sz="3200" dirty="0">
                <a:latin typeface="+mj-lt"/>
              </a:rPr>
              <a:t> to </a:t>
            </a:r>
            <a:r>
              <a:rPr lang="it-IT" sz="3200" dirty="0" err="1">
                <a:latin typeface="+mj-lt"/>
              </a:rPr>
              <a:t>this</a:t>
            </a:r>
            <a:r>
              <a:rPr lang="it-IT" sz="3200" dirty="0">
                <a:latin typeface="+mj-lt"/>
              </a:rPr>
              <a:t> </a:t>
            </a:r>
            <a:r>
              <a:rPr lang="it-IT" sz="3200" dirty="0" err="1">
                <a:latin typeface="+mj-lt"/>
              </a:rPr>
              <a:t>complex</a:t>
            </a:r>
            <a:r>
              <a:rPr lang="it-IT" sz="3200" dirty="0">
                <a:latin typeface="+mj-lt"/>
              </a:rPr>
              <a:t> situation by </a:t>
            </a:r>
            <a:r>
              <a:rPr lang="it-IT" sz="3200" dirty="0" err="1">
                <a:latin typeface="+mj-lt"/>
              </a:rPr>
              <a:t>organising</a:t>
            </a:r>
            <a:r>
              <a:rPr lang="it-IT" sz="3200" dirty="0">
                <a:latin typeface="+mj-lt"/>
              </a:rPr>
              <a:t> </a:t>
            </a:r>
            <a:r>
              <a:rPr lang="it-IT" sz="3200" dirty="0" err="1">
                <a:latin typeface="+mj-lt"/>
              </a:rPr>
              <a:t>our</a:t>
            </a:r>
            <a:r>
              <a:rPr lang="it-IT" sz="3200" dirty="0">
                <a:latin typeface="+mj-lt"/>
              </a:rPr>
              <a:t> </a:t>
            </a:r>
            <a:r>
              <a:rPr lang="it-IT" sz="3200" dirty="0" err="1">
                <a:latin typeface="+mj-lt"/>
              </a:rPr>
              <a:t>classroom</a:t>
            </a:r>
            <a:r>
              <a:rPr lang="it-IT" sz="3200" dirty="0">
                <a:latin typeface="+mj-lt"/>
              </a:rPr>
              <a:t> </a:t>
            </a:r>
            <a:r>
              <a:rPr lang="it-IT" sz="3200" dirty="0" err="1">
                <a:latin typeface="+mj-lt"/>
              </a:rPr>
              <a:t>teaching</a:t>
            </a:r>
            <a:r>
              <a:rPr lang="it-IT" sz="3200" dirty="0">
                <a:latin typeface="+mj-lt"/>
              </a:rPr>
              <a:t> </a:t>
            </a:r>
            <a:r>
              <a:rPr lang="it-IT" sz="3200" dirty="0" err="1">
                <a:latin typeface="+mj-lt"/>
              </a:rPr>
              <a:t>strategies</a:t>
            </a:r>
            <a:r>
              <a:rPr lang="it-IT" sz="3200" dirty="0">
                <a:latin typeface="+mj-lt"/>
              </a:rPr>
              <a:t> </a:t>
            </a:r>
            <a:r>
              <a:rPr lang="it-IT" sz="3200" dirty="0" err="1">
                <a:latin typeface="+mj-lt"/>
              </a:rPr>
              <a:t>accordingly</a:t>
            </a:r>
            <a:r>
              <a:rPr lang="it-IT" sz="3200" dirty="0">
                <a:latin typeface="+mj-lt"/>
              </a:rPr>
              <a:t>. </a:t>
            </a:r>
          </a:p>
          <a:p>
            <a:endParaRPr lang="it-IT" dirty="0"/>
          </a:p>
        </p:txBody>
      </p:sp>
      <p:sp>
        <p:nvSpPr>
          <p:cNvPr id="4" name="AutoShape 217">
            <a:extLst>
              <a:ext uri="{FF2B5EF4-FFF2-40B4-BE49-F238E27FC236}">
                <a16:creationId xmlns:a16="http://schemas.microsoft.com/office/drawing/2014/main" xmlns="" id="{78BE2D8C-F0F5-486A-ADE5-86B2AFE0C7AF}"/>
              </a:ext>
            </a:extLst>
          </p:cNvPr>
          <p:cNvSpPr>
            <a:spLocks noChangeArrowheads="1"/>
          </p:cNvSpPr>
          <p:nvPr/>
        </p:nvSpPr>
        <p:spPr bwMode="auto">
          <a:xfrm>
            <a:off x="4421499" y="1978590"/>
            <a:ext cx="2201008" cy="1190126"/>
          </a:xfrm>
          <a:prstGeom prst="flowChartAlternateProcess">
            <a:avLst/>
          </a:prstGeom>
          <a:solidFill>
            <a:srgbClr val="F79646">
              <a:lumMod val="100000"/>
              <a:lumOff val="0"/>
            </a:srgbClr>
          </a:solidFill>
          <a:ln w="38100">
            <a:solidFill>
              <a:sysClr val="window" lastClr="FFFFFF">
                <a:lumMod val="95000"/>
                <a:lumOff val="0"/>
              </a:sysClr>
            </a:solidFill>
            <a:miter lim="800000"/>
            <a:headEnd/>
            <a:tailEnd/>
          </a:ln>
          <a:effectLst>
            <a:outerShdw dist="28398" dir="3806097" algn="ctr" rotWithShape="0">
              <a:srgbClr val="F79646">
                <a:lumMod val="50000"/>
                <a:lumOff val="0"/>
                <a:alpha val="50000"/>
              </a:srgbClr>
            </a:outerShdw>
          </a:effec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2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By the Law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2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 170/ 2010</a:t>
            </a:r>
            <a:endParaRPr kumimoji="0" lang="it-IT"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2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AutoShape 214">
            <a:extLst>
              <a:ext uri="{FF2B5EF4-FFF2-40B4-BE49-F238E27FC236}">
                <a16:creationId xmlns:a16="http://schemas.microsoft.com/office/drawing/2014/main" xmlns="" id="{44A7AAD5-3E57-43EE-9D19-4617BF84F905}"/>
              </a:ext>
            </a:extLst>
          </p:cNvPr>
          <p:cNvSpPr>
            <a:spLocks noChangeArrowheads="1"/>
          </p:cNvSpPr>
          <p:nvPr/>
        </p:nvSpPr>
        <p:spPr bwMode="auto">
          <a:xfrm>
            <a:off x="7645949" y="1901250"/>
            <a:ext cx="2931307" cy="2391508"/>
          </a:xfrm>
          <a:prstGeom prst="flowChartAlternateProcess">
            <a:avLst/>
          </a:prstGeom>
          <a:solidFill>
            <a:srgbClr val="F79646">
              <a:lumMod val="100000"/>
              <a:lumOff val="0"/>
            </a:srgbClr>
          </a:solidFill>
          <a:ln w="38100">
            <a:solidFill>
              <a:sysClr val="window" lastClr="FFFFFF">
                <a:lumMod val="95000"/>
                <a:lumOff val="0"/>
              </a:sysClr>
            </a:solidFill>
            <a:miter lim="800000"/>
            <a:headEnd/>
            <a:tailEnd/>
          </a:ln>
          <a:effectLst>
            <a:outerShdw dist="28398" dir="3806097" algn="ctr" rotWithShape="0">
              <a:srgbClr val="F79646">
                <a:lumMod val="50000"/>
                <a:lumOff val="0"/>
                <a:alpha val="50000"/>
              </a:srgbClr>
            </a:outerShdw>
          </a:effec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Regulating</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the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Specific</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conditions</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caused</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by Learning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Disorders</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(DSA)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such</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as</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Dyslexia</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Dysgraphia</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Dyscalculia</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Dyspraxia</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3">
            <a:extLst>
              <a:ext uri="{FF2B5EF4-FFF2-40B4-BE49-F238E27FC236}">
                <a16:creationId xmlns:a16="http://schemas.microsoft.com/office/drawing/2014/main" xmlns="" id="{639D5950-6EAF-427B-9EBD-A3F7640BCEA2}"/>
              </a:ext>
            </a:extLst>
          </p:cNvPr>
          <p:cNvSpPr>
            <a:spLocks noChangeArrowheads="1"/>
          </p:cNvSpPr>
          <p:nvPr/>
        </p:nvSpPr>
        <p:spPr bwMode="auto">
          <a:xfrm>
            <a:off x="4196688" y="3508514"/>
            <a:ext cx="2688721" cy="1190126"/>
          </a:xfrm>
          <a:prstGeom prst="rect">
            <a:avLst/>
          </a:prstGeom>
          <a:solidFill>
            <a:srgbClr val="9BBB59">
              <a:lumMod val="100000"/>
              <a:lumOff val="0"/>
            </a:srgbClr>
          </a:solidFill>
          <a:ln w="38100">
            <a:solidFill>
              <a:sysClr val="window" lastClr="FFFFFF">
                <a:lumMod val="95000"/>
                <a:lumOff val="0"/>
              </a:sysClr>
            </a:solidFill>
            <a:miter lim="800000"/>
            <a:headEnd/>
            <a:tailEnd/>
          </a:ln>
          <a:effectLst>
            <a:outerShdw dist="28398" dir="3806097" algn="ctr" rotWithShape="0">
              <a:srgbClr val="9BBB59">
                <a:lumMod val="50000"/>
                <a:lumOff val="0"/>
                <a:alpha val="50000"/>
              </a:srgbClr>
            </a:outerShdw>
          </a:effectLst>
        </p:spPr>
        <p:txBody>
          <a:bodyPr rot="0" vert="horz" wrap="square" lIns="91440" tIns="45720" rIns="91440" bIns="45720" anchor="t" anchorCtr="0" upright="1">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hese</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pupils</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are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not</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entitled</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to a support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teacher</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but</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it-IT"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AutoShape 364">
            <a:extLst>
              <a:ext uri="{FF2B5EF4-FFF2-40B4-BE49-F238E27FC236}">
                <a16:creationId xmlns:a16="http://schemas.microsoft.com/office/drawing/2014/main" xmlns="" id="{249A4434-3118-40E6-8DB9-D41D0201EE3F}"/>
              </a:ext>
            </a:extLst>
          </p:cNvPr>
          <p:cNvSpPr>
            <a:spLocks noChangeArrowheads="1"/>
          </p:cNvSpPr>
          <p:nvPr/>
        </p:nvSpPr>
        <p:spPr bwMode="auto">
          <a:xfrm>
            <a:off x="4196688" y="5161084"/>
            <a:ext cx="3374952" cy="1266004"/>
          </a:xfrm>
          <a:prstGeom prst="flowChartAlternateProcess">
            <a:avLst/>
          </a:prstGeom>
          <a:solidFill>
            <a:srgbClr val="F79646">
              <a:lumMod val="100000"/>
              <a:lumOff val="0"/>
            </a:srgbClr>
          </a:solidFill>
          <a:ln w="38100">
            <a:solidFill>
              <a:sysClr val="window" lastClr="FFFFFF">
                <a:lumMod val="95000"/>
                <a:lumOff val="0"/>
              </a:sysClr>
            </a:solidFill>
            <a:miter lim="800000"/>
            <a:headEnd/>
            <a:tailEnd/>
          </a:ln>
          <a:effectLst>
            <a:outerShdw dist="28398" dir="3806097" algn="ctr" rotWithShape="0">
              <a:srgbClr val="F79646">
                <a:lumMod val="50000"/>
                <a:lumOff val="0"/>
                <a:alpha val="50000"/>
              </a:srgbClr>
            </a:outerShdw>
          </a:effec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all</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teachers</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agree</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on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Personalised</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Learning Programs and the…</a:t>
            </a:r>
            <a:endParaRPr kumimoji="0" lang="it-IT"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12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AutoShape 415">
            <a:extLst>
              <a:ext uri="{FF2B5EF4-FFF2-40B4-BE49-F238E27FC236}">
                <a16:creationId xmlns:a16="http://schemas.microsoft.com/office/drawing/2014/main" xmlns="" id="{6CE19FEC-7108-4C4D-90A9-B42C72B8A7CA}"/>
              </a:ext>
            </a:extLst>
          </p:cNvPr>
          <p:cNvSpPr>
            <a:spLocks noChangeArrowheads="1"/>
          </p:cNvSpPr>
          <p:nvPr/>
        </p:nvSpPr>
        <p:spPr bwMode="auto">
          <a:xfrm>
            <a:off x="8028311" y="4492869"/>
            <a:ext cx="3542366" cy="2148617"/>
          </a:xfrm>
          <a:prstGeom prst="flowChartAlternateProcess">
            <a:avLst/>
          </a:prstGeom>
          <a:solidFill>
            <a:srgbClr val="F79646">
              <a:lumMod val="100000"/>
              <a:lumOff val="0"/>
            </a:srgbClr>
          </a:solidFill>
          <a:ln w="38100">
            <a:solidFill>
              <a:sysClr val="window" lastClr="FFFFFF">
                <a:lumMod val="95000"/>
                <a:lumOff val="0"/>
              </a:sysClr>
            </a:solidFill>
            <a:miter lim="800000"/>
            <a:headEnd/>
            <a:tailEnd/>
          </a:ln>
          <a:effectLst>
            <a:outerShdw dist="28398" dir="3806097" algn="ctr" rotWithShape="0">
              <a:srgbClr val="F79646">
                <a:lumMod val="50000"/>
                <a:lumOff val="0"/>
                <a:alpha val="50000"/>
              </a:srgbClr>
            </a:outerShdw>
          </a:effectLst>
        </p:spPr>
        <p:txBody>
          <a:bodyPr rot="0" vert="horz" wrap="square" lIns="91440" tIns="45720" rIns="91440" bIns="4572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…use of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assistive</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technology</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didactic</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by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mind</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concept</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mapping, the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extensive</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use of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visuals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pictures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videos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on tablets and IWB (Interactive </a:t>
            </a:r>
            <a:r>
              <a:rPr kumimoji="0" lang="it-IT" sz="18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Whiteboards</a:t>
            </a:r>
            <a:r>
              <a:rPr kumimoji="0" lang="it-IT"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it-IT" sz="18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2911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heel(1)">
                                      <p:cBhvr>
                                        <p:cTn id="3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C1BE285-8A27-4A32-8949-3B61D5E29ECD}"/>
              </a:ext>
            </a:extLst>
          </p:cNvPr>
          <p:cNvSpPr>
            <a:spLocks noGrp="1"/>
          </p:cNvSpPr>
          <p:nvPr>
            <p:ph type="title"/>
          </p:nvPr>
        </p:nvSpPr>
        <p:spPr>
          <a:xfrm>
            <a:off x="1024127" y="585216"/>
            <a:ext cx="10432249" cy="1269961"/>
          </a:xfrm>
        </p:spPr>
        <p:txBody>
          <a:bodyPr>
            <a:normAutofit/>
          </a:bodyPr>
          <a:lstStyle/>
          <a:p>
            <a:r>
              <a:rPr lang="it-IT" sz="3200" dirty="0">
                <a:solidFill>
                  <a:srgbClr val="C00000"/>
                </a:solidFill>
              </a:rPr>
              <a:t>In the public </a:t>
            </a:r>
            <a:r>
              <a:rPr lang="it-IT" sz="3200" dirty="0" err="1">
                <a:solidFill>
                  <a:srgbClr val="C00000"/>
                </a:solidFill>
              </a:rPr>
              <a:t>italian</a:t>
            </a:r>
            <a:r>
              <a:rPr lang="it-IT" sz="3200" dirty="0">
                <a:solidFill>
                  <a:srgbClr val="C00000"/>
                </a:solidFill>
              </a:rPr>
              <a:t> </a:t>
            </a:r>
            <a:r>
              <a:rPr lang="it-IT" sz="3200" dirty="0" err="1">
                <a:solidFill>
                  <a:srgbClr val="C00000"/>
                </a:solidFill>
              </a:rPr>
              <a:t>school</a:t>
            </a:r>
            <a:r>
              <a:rPr lang="it-IT" sz="3200" dirty="0">
                <a:solidFill>
                  <a:srgbClr val="C00000"/>
                </a:solidFill>
              </a:rPr>
              <a:t> system EVERY LEARNER HAS TO BE CARED FOR.</a:t>
            </a:r>
          </a:p>
        </p:txBody>
      </p:sp>
      <p:sp>
        <p:nvSpPr>
          <p:cNvPr id="4" name="AutoShape 78">
            <a:extLst>
              <a:ext uri="{FF2B5EF4-FFF2-40B4-BE49-F238E27FC236}">
                <a16:creationId xmlns:a16="http://schemas.microsoft.com/office/drawing/2014/main" xmlns="" id="{FE55E5B7-5470-4EDC-A0BB-8CEC381935CF}"/>
              </a:ext>
            </a:extLst>
          </p:cNvPr>
          <p:cNvSpPr>
            <a:spLocks noChangeArrowheads="1"/>
          </p:cNvSpPr>
          <p:nvPr/>
        </p:nvSpPr>
        <p:spPr bwMode="auto">
          <a:xfrm>
            <a:off x="3887549" y="1976698"/>
            <a:ext cx="3875360" cy="2451615"/>
          </a:xfrm>
          <a:prstGeom prst="flowChartConnector">
            <a:avLst/>
          </a:prstGeom>
          <a:solidFill>
            <a:srgbClr val="F79646">
              <a:lumMod val="100000"/>
              <a:lumOff val="0"/>
            </a:srgbClr>
          </a:solidFill>
          <a:ln w="38100">
            <a:solidFill>
              <a:sysClr val="window" lastClr="FFFFFF">
                <a:lumMod val="95000"/>
                <a:lumOff val="0"/>
              </a:sysClr>
            </a:solidFill>
            <a:round/>
            <a:headEnd/>
            <a:tailEnd/>
          </a:ln>
          <a:effectLst>
            <a:outerShdw dist="28398" dir="3806097" algn="ctr" rotWithShape="0">
              <a:srgbClr val="F79646">
                <a:lumMod val="50000"/>
                <a:lumOff val="0"/>
                <a:alpha val="50000"/>
              </a:srgbClr>
            </a:outerShdw>
          </a:effectLst>
        </p:spPr>
        <p:txBody>
          <a:bodyPr rot="0" vert="horz" wrap="square" lIns="91440" tIns="45720" rIns="91440" bIns="45720" anchor="t" anchorCtr="0" upright="1">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By the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most</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recent</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government</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guidelines</a:t>
            </a:r>
            <a:endParaRPr kumimoji="0" lang="it-IT"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15000"/>
              </a:lnSpc>
              <a:spcBef>
                <a:spcPts val="0"/>
              </a:spcBef>
              <a:spcAft>
                <a:spcPts val="0"/>
              </a:spcAft>
              <a:buClrTx/>
              <a:buSzTx/>
              <a:buFontTx/>
              <a:buNone/>
              <a:tabLst/>
              <a:defRPr/>
            </a:pP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C.M. n.8</a:t>
            </a:r>
            <a:endParaRPr kumimoji="0" lang="it-IT"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15000"/>
              </a:lnSpc>
              <a:spcBef>
                <a:spcPts val="0"/>
              </a:spcBef>
              <a:spcAft>
                <a:spcPts val="0"/>
              </a:spcAft>
              <a:buClrTx/>
              <a:buSzTx/>
              <a:buFontTx/>
              <a:buNone/>
              <a:tabLst/>
              <a:defRPr/>
            </a:pP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March 6th 2013 and Law n. 66/2017</a:t>
            </a:r>
            <a:endParaRPr kumimoji="0" lang="it-IT" sz="2000" b="1" i="0" u="none" strike="noStrike" kern="0" cap="none" spc="0" normalizeH="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15000"/>
              </a:lnSpc>
              <a:spcBef>
                <a:spcPts val="0"/>
              </a:spcBef>
              <a:spcAft>
                <a:spcPts val="0"/>
              </a:spcAft>
              <a:buClrTx/>
              <a:buSzTx/>
              <a:buFontTx/>
              <a:buNone/>
              <a:tabLst/>
              <a:defRPr/>
            </a:pPr>
            <a:r>
              <a:rPr kumimoji="0" lang="it-IT" sz="2000" b="1" i="0" u="none" strike="noStrike" kern="0" cap="none" spc="0" normalizeH="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ttangolo con angoli arrotondati 4">
            <a:extLst>
              <a:ext uri="{FF2B5EF4-FFF2-40B4-BE49-F238E27FC236}">
                <a16:creationId xmlns:a16="http://schemas.microsoft.com/office/drawing/2014/main" xmlns="" id="{659563CD-36C9-4F42-AEA9-596BCF39491A}"/>
              </a:ext>
            </a:extLst>
          </p:cNvPr>
          <p:cNvSpPr/>
          <p:nvPr/>
        </p:nvSpPr>
        <p:spPr>
          <a:xfrm>
            <a:off x="394625" y="1853242"/>
            <a:ext cx="3389726" cy="139089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Students with </a:t>
            </a:r>
            <a:r>
              <a:rPr lang="it-IT" sz="2400" dirty="0" err="1">
                <a:solidFill>
                  <a:schemeClr val="tx1"/>
                </a:solidFill>
              </a:rPr>
              <a:t>other</a:t>
            </a:r>
            <a:r>
              <a:rPr lang="it-IT" sz="2400" dirty="0">
                <a:solidFill>
                  <a:schemeClr val="tx1"/>
                </a:solidFill>
              </a:rPr>
              <a:t> </a:t>
            </a:r>
            <a:r>
              <a:rPr lang="it-IT" sz="2400" dirty="0" err="1">
                <a:solidFill>
                  <a:schemeClr val="tx1"/>
                </a:solidFill>
              </a:rPr>
              <a:t>disorders</a:t>
            </a:r>
            <a:r>
              <a:rPr lang="it-IT" sz="2400" dirty="0">
                <a:solidFill>
                  <a:schemeClr val="tx1"/>
                </a:solidFill>
              </a:rPr>
              <a:t> and </a:t>
            </a:r>
            <a:r>
              <a:rPr lang="it-IT" sz="2400" dirty="0" err="1">
                <a:solidFill>
                  <a:schemeClr val="tx1"/>
                </a:solidFill>
              </a:rPr>
              <a:t>disabilities</a:t>
            </a:r>
            <a:r>
              <a:rPr lang="it-IT" sz="2400" dirty="0">
                <a:solidFill>
                  <a:schemeClr val="tx1"/>
                </a:solidFill>
              </a:rPr>
              <a:t> can </a:t>
            </a:r>
            <a:r>
              <a:rPr lang="it-IT" sz="2400" dirty="0" err="1">
                <a:solidFill>
                  <a:schemeClr val="tx1"/>
                </a:solidFill>
              </a:rPr>
              <a:t>get</a:t>
            </a:r>
            <a:r>
              <a:rPr lang="it-IT" sz="2400" dirty="0">
                <a:solidFill>
                  <a:schemeClr val="tx1"/>
                </a:solidFill>
              </a:rPr>
              <a:t> the help </a:t>
            </a:r>
            <a:r>
              <a:rPr lang="it-IT" sz="2400" dirty="0" err="1">
                <a:solidFill>
                  <a:schemeClr val="tx1"/>
                </a:solidFill>
              </a:rPr>
              <a:t>needed</a:t>
            </a:r>
            <a:r>
              <a:rPr lang="it-IT" sz="2400" dirty="0">
                <a:solidFill>
                  <a:schemeClr val="tx1"/>
                </a:solidFill>
              </a:rPr>
              <a:t>…</a:t>
            </a:r>
          </a:p>
        </p:txBody>
      </p:sp>
      <p:sp>
        <p:nvSpPr>
          <p:cNvPr id="6" name="Rettangolo con angoli arrotondati 5">
            <a:extLst>
              <a:ext uri="{FF2B5EF4-FFF2-40B4-BE49-F238E27FC236}">
                <a16:creationId xmlns:a16="http://schemas.microsoft.com/office/drawing/2014/main" xmlns="" id="{670A4FD8-9428-4E5C-8A0C-A5F3DCAC1B1B}"/>
              </a:ext>
            </a:extLst>
          </p:cNvPr>
          <p:cNvSpPr/>
          <p:nvPr/>
        </p:nvSpPr>
        <p:spPr>
          <a:xfrm>
            <a:off x="4123884" y="5202254"/>
            <a:ext cx="3389726" cy="116744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So, </a:t>
            </a:r>
            <a:r>
              <a:rPr lang="it-IT" sz="2400" dirty="0" err="1">
                <a:solidFill>
                  <a:schemeClr val="tx1"/>
                </a:solidFill>
              </a:rPr>
              <a:t>Italian</a:t>
            </a:r>
            <a:r>
              <a:rPr lang="it-IT" sz="2400" dirty="0">
                <a:solidFill>
                  <a:schemeClr val="tx1"/>
                </a:solidFill>
              </a:rPr>
              <a:t> </a:t>
            </a:r>
            <a:r>
              <a:rPr lang="it-IT" sz="2400" dirty="0" err="1">
                <a:solidFill>
                  <a:schemeClr val="tx1"/>
                </a:solidFill>
              </a:rPr>
              <a:t>teachers</a:t>
            </a:r>
            <a:r>
              <a:rPr lang="it-IT" sz="2400" dirty="0">
                <a:solidFill>
                  <a:schemeClr val="tx1"/>
                </a:solidFill>
              </a:rPr>
              <a:t> are </a:t>
            </a:r>
            <a:r>
              <a:rPr lang="it-IT" sz="2400" dirty="0" err="1">
                <a:solidFill>
                  <a:schemeClr val="tx1"/>
                </a:solidFill>
              </a:rPr>
              <a:t>asked</a:t>
            </a:r>
            <a:r>
              <a:rPr lang="it-IT" sz="2400" dirty="0">
                <a:solidFill>
                  <a:schemeClr val="tx1"/>
                </a:solidFill>
              </a:rPr>
              <a:t> to be </a:t>
            </a:r>
            <a:r>
              <a:rPr lang="it-IT" sz="2400" dirty="0" err="1">
                <a:solidFill>
                  <a:schemeClr val="tx1"/>
                </a:solidFill>
              </a:rPr>
              <a:t>simply</a:t>
            </a:r>
            <a:r>
              <a:rPr lang="it-IT" sz="2400" dirty="0">
                <a:solidFill>
                  <a:schemeClr val="tx1"/>
                </a:solidFill>
              </a:rPr>
              <a:t> </a:t>
            </a:r>
            <a:r>
              <a:rPr lang="it-IT" sz="2400" dirty="0" err="1">
                <a:solidFill>
                  <a:schemeClr val="tx1"/>
                </a:solidFill>
              </a:rPr>
              <a:t>amazing</a:t>
            </a:r>
            <a:r>
              <a:rPr lang="it-IT" sz="2400" dirty="0">
                <a:solidFill>
                  <a:schemeClr val="tx1"/>
                </a:solidFill>
              </a:rPr>
              <a:t>, no </a:t>
            </a:r>
            <a:r>
              <a:rPr lang="it-IT" sz="2400" dirty="0" err="1">
                <a:solidFill>
                  <a:schemeClr val="tx1"/>
                </a:solidFill>
              </a:rPr>
              <a:t>less</a:t>
            </a:r>
            <a:r>
              <a:rPr lang="it-IT" sz="2400" dirty="0">
                <a:solidFill>
                  <a:schemeClr val="tx1"/>
                </a:solidFill>
              </a:rPr>
              <a:t>!</a:t>
            </a:r>
          </a:p>
        </p:txBody>
      </p:sp>
      <p:sp>
        <p:nvSpPr>
          <p:cNvPr id="7" name="Rettangolo con angoli arrotondati 6">
            <a:extLst>
              <a:ext uri="{FF2B5EF4-FFF2-40B4-BE49-F238E27FC236}">
                <a16:creationId xmlns:a16="http://schemas.microsoft.com/office/drawing/2014/main" xmlns="" id="{2E47F38E-70C3-46F4-8A0F-325EA4B3F181}"/>
              </a:ext>
            </a:extLst>
          </p:cNvPr>
          <p:cNvSpPr/>
          <p:nvPr/>
        </p:nvSpPr>
        <p:spPr>
          <a:xfrm>
            <a:off x="7934469" y="1870827"/>
            <a:ext cx="3875360" cy="242031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These</a:t>
            </a:r>
            <a:r>
              <a:rPr lang="it-IT" sz="2400" dirty="0">
                <a:solidFill>
                  <a:schemeClr val="tx1"/>
                </a:solidFill>
              </a:rPr>
              <a:t> </a:t>
            </a:r>
            <a:r>
              <a:rPr lang="it-IT" sz="2400" dirty="0" err="1">
                <a:solidFill>
                  <a:schemeClr val="tx1"/>
                </a:solidFill>
              </a:rPr>
              <a:t>children</a:t>
            </a:r>
            <a:r>
              <a:rPr lang="it-IT" sz="2400" dirty="0">
                <a:solidFill>
                  <a:schemeClr val="tx1"/>
                </a:solidFill>
              </a:rPr>
              <a:t> </a:t>
            </a:r>
            <a:r>
              <a:rPr lang="it-IT" sz="2400" dirty="0" err="1">
                <a:solidFill>
                  <a:schemeClr val="tx1"/>
                </a:solidFill>
              </a:rPr>
              <a:t>may</a:t>
            </a:r>
            <a:r>
              <a:rPr lang="it-IT" sz="2400" dirty="0">
                <a:solidFill>
                  <a:schemeClr val="tx1"/>
                </a:solidFill>
              </a:rPr>
              <a:t> </a:t>
            </a:r>
            <a:r>
              <a:rPr lang="it-IT" sz="2400" dirty="0" err="1">
                <a:solidFill>
                  <a:schemeClr val="tx1"/>
                </a:solidFill>
              </a:rPr>
              <a:t>have</a:t>
            </a:r>
            <a:r>
              <a:rPr lang="it-IT" sz="2400" dirty="0">
                <a:solidFill>
                  <a:schemeClr val="tx1"/>
                </a:solidFill>
              </a:rPr>
              <a:t> ADHD (</a:t>
            </a:r>
            <a:r>
              <a:rPr lang="it-IT" sz="2400" b="1" dirty="0" err="1">
                <a:solidFill>
                  <a:schemeClr val="tx1"/>
                </a:solidFill>
              </a:rPr>
              <a:t>Attention</a:t>
            </a:r>
            <a:r>
              <a:rPr lang="it-IT" sz="2400" b="1" dirty="0">
                <a:solidFill>
                  <a:schemeClr val="tx1"/>
                </a:solidFill>
              </a:rPr>
              <a:t> Deficit </a:t>
            </a:r>
            <a:r>
              <a:rPr lang="it-IT" sz="2400" b="1" dirty="0" err="1">
                <a:solidFill>
                  <a:schemeClr val="tx1"/>
                </a:solidFill>
              </a:rPr>
              <a:t>Hyperactivity</a:t>
            </a:r>
            <a:r>
              <a:rPr lang="it-IT" sz="2400" b="1" dirty="0">
                <a:solidFill>
                  <a:schemeClr val="tx1"/>
                </a:solidFill>
              </a:rPr>
              <a:t> </a:t>
            </a:r>
            <a:r>
              <a:rPr lang="it-IT" sz="2400" b="1" dirty="0" err="1">
                <a:solidFill>
                  <a:schemeClr val="tx1"/>
                </a:solidFill>
              </a:rPr>
              <a:t>Disorder</a:t>
            </a:r>
            <a:r>
              <a:rPr lang="it-IT" sz="2400" dirty="0">
                <a:solidFill>
                  <a:schemeClr val="tx1"/>
                </a:solidFill>
              </a:rPr>
              <a:t>) or ODD (</a:t>
            </a:r>
            <a:r>
              <a:rPr lang="it-IT" sz="2400" b="1" dirty="0" err="1">
                <a:solidFill>
                  <a:schemeClr val="tx1"/>
                </a:solidFill>
              </a:rPr>
              <a:t>Oppositional</a:t>
            </a:r>
            <a:r>
              <a:rPr lang="it-IT" sz="2400" b="1" dirty="0">
                <a:solidFill>
                  <a:schemeClr val="tx1"/>
                </a:solidFill>
              </a:rPr>
              <a:t> </a:t>
            </a:r>
            <a:r>
              <a:rPr lang="it-IT" sz="2400" b="1" dirty="0" err="1">
                <a:solidFill>
                  <a:schemeClr val="tx1"/>
                </a:solidFill>
              </a:rPr>
              <a:t>Defiant</a:t>
            </a:r>
            <a:r>
              <a:rPr lang="it-IT" sz="2400" b="1" dirty="0">
                <a:solidFill>
                  <a:schemeClr val="tx1"/>
                </a:solidFill>
              </a:rPr>
              <a:t> </a:t>
            </a:r>
            <a:r>
              <a:rPr lang="it-IT" sz="2400" b="1" dirty="0" err="1">
                <a:solidFill>
                  <a:schemeClr val="tx1"/>
                </a:solidFill>
              </a:rPr>
              <a:t>Disorder</a:t>
            </a:r>
            <a:r>
              <a:rPr lang="it-IT" sz="2400" dirty="0">
                <a:solidFill>
                  <a:schemeClr val="tx1"/>
                </a:solidFill>
              </a:rPr>
              <a:t>) or a </a:t>
            </a:r>
            <a:r>
              <a:rPr lang="it-IT" sz="2400" b="1" dirty="0">
                <a:solidFill>
                  <a:schemeClr val="tx1"/>
                </a:solidFill>
              </a:rPr>
              <a:t>Borderline Cognitive </a:t>
            </a:r>
            <a:r>
              <a:rPr lang="it-IT" sz="2400" b="1" dirty="0" err="1">
                <a:solidFill>
                  <a:schemeClr val="tx1"/>
                </a:solidFill>
              </a:rPr>
              <a:t>Functioning</a:t>
            </a:r>
            <a:endParaRPr lang="it-IT" sz="2400" b="1" dirty="0">
              <a:solidFill>
                <a:schemeClr val="tx1"/>
              </a:solidFill>
            </a:endParaRPr>
          </a:p>
        </p:txBody>
      </p:sp>
      <p:sp>
        <p:nvSpPr>
          <p:cNvPr id="8" name="Rettangolo con angoli arrotondati 7">
            <a:extLst>
              <a:ext uri="{FF2B5EF4-FFF2-40B4-BE49-F238E27FC236}">
                <a16:creationId xmlns:a16="http://schemas.microsoft.com/office/drawing/2014/main" xmlns="" id="{EA840F43-E830-41BD-B1E9-8348470B886E}"/>
              </a:ext>
            </a:extLst>
          </p:cNvPr>
          <p:cNvSpPr/>
          <p:nvPr/>
        </p:nvSpPr>
        <p:spPr>
          <a:xfrm>
            <a:off x="7855337" y="4549834"/>
            <a:ext cx="4058532" cy="184427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Also</a:t>
            </a:r>
            <a:r>
              <a:rPr lang="it-IT" sz="2400" dirty="0">
                <a:solidFill>
                  <a:schemeClr val="tx1"/>
                </a:solidFill>
              </a:rPr>
              <a:t>, the </a:t>
            </a:r>
            <a:r>
              <a:rPr lang="it-IT" sz="2400" dirty="0" err="1">
                <a:solidFill>
                  <a:schemeClr val="tx1"/>
                </a:solidFill>
              </a:rPr>
              <a:t>classroom</a:t>
            </a:r>
            <a:r>
              <a:rPr lang="it-IT" sz="2400" dirty="0">
                <a:solidFill>
                  <a:schemeClr val="tx1"/>
                </a:solidFill>
              </a:rPr>
              <a:t> team of </a:t>
            </a:r>
            <a:r>
              <a:rPr lang="it-IT" sz="2400" dirty="0" err="1">
                <a:solidFill>
                  <a:schemeClr val="tx1"/>
                </a:solidFill>
              </a:rPr>
              <a:t>teachers</a:t>
            </a:r>
            <a:r>
              <a:rPr lang="it-IT" sz="2400" dirty="0">
                <a:solidFill>
                  <a:schemeClr val="tx1"/>
                </a:solidFill>
              </a:rPr>
              <a:t>,  can </a:t>
            </a:r>
            <a:r>
              <a:rPr lang="it-IT" sz="2400" dirty="0" err="1">
                <a:solidFill>
                  <a:schemeClr val="tx1"/>
                </a:solidFill>
              </a:rPr>
              <a:t>independently</a:t>
            </a:r>
            <a:r>
              <a:rPr lang="it-IT" sz="2400" dirty="0">
                <a:solidFill>
                  <a:schemeClr val="tx1"/>
                </a:solidFill>
              </a:rPr>
              <a:t> decide to </a:t>
            </a:r>
            <a:r>
              <a:rPr lang="it-IT" sz="2400" dirty="0" err="1">
                <a:solidFill>
                  <a:schemeClr val="tx1"/>
                </a:solidFill>
              </a:rPr>
              <a:t>prepare</a:t>
            </a:r>
            <a:r>
              <a:rPr lang="it-IT" sz="2400" dirty="0">
                <a:solidFill>
                  <a:schemeClr val="tx1"/>
                </a:solidFill>
              </a:rPr>
              <a:t> </a:t>
            </a:r>
            <a:r>
              <a:rPr lang="it-IT" sz="2400" b="1" dirty="0" err="1">
                <a:solidFill>
                  <a:schemeClr val="tx1"/>
                </a:solidFill>
              </a:rPr>
              <a:t>Personalised</a:t>
            </a:r>
            <a:r>
              <a:rPr lang="it-IT" sz="2400" b="1" dirty="0">
                <a:solidFill>
                  <a:schemeClr val="tx1"/>
                </a:solidFill>
              </a:rPr>
              <a:t> Learning Programs</a:t>
            </a:r>
          </a:p>
        </p:txBody>
      </p:sp>
      <p:sp>
        <p:nvSpPr>
          <p:cNvPr id="9" name="Rettangolo con angoli arrotondati 8">
            <a:extLst>
              <a:ext uri="{FF2B5EF4-FFF2-40B4-BE49-F238E27FC236}">
                <a16:creationId xmlns:a16="http://schemas.microsoft.com/office/drawing/2014/main" xmlns="" id="{6AFB1C77-A738-4117-98FE-8EA23F19EAA8}"/>
              </a:ext>
            </a:extLst>
          </p:cNvPr>
          <p:cNvSpPr/>
          <p:nvPr/>
        </p:nvSpPr>
        <p:spPr>
          <a:xfrm>
            <a:off x="278131" y="3512526"/>
            <a:ext cx="3609418" cy="139089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Their</a:t>
            </a:r>
            <a:r>
              <a:rPr lang="it-IT" sz="2400" dirty="0">
                <a:solidFill>
                  <a:schemeClr val="tx1"/>
                </a:solidFill>
              </a:rPr>
              <a:t> </a:t>
            </a:r>
            <a:r>
              <a:rPr lang="it-IT" sz="2400" dirty="0" err="1">
                <a:solidFill>
                  <a:schemeClr val="tx1"/>
                </a:solidFill>
              </a:rPr>
              <a:t>condition</a:t>
            </a:r>
            <a:r>
              <a:rPr lang="it-IT" sz="2400" dirty="0">
                <a:solidFill>
                  <a:schemeClr val="tx1"/>
                </a:solidFill>
              </a:rPr>
              <a:t> </a:t>
            </a:r>
            <a:r>
              <a:rPr lang="it-IT" sz="2400" dirty="0" err="1">
                <a:solidFill>
                  <a:schemeClr val="tx1"/>
                </a:solidFill>
              </a:rPr>
              <a:t>may</a:t>
            </a:r>
            <a:r>
              <a:rPr lang="it-IT" sz="2400" dirty="0">
                <a:solidFill>
                  <a:schemeClr val="tx1"/>
                </a:solidFill>
              </a:rPr>
              <a:t> be </a:t>
            </a:r>
            <a:r>
              <a:rPr lang="it-IT" sz="2400" dirty="0" err="1">
                <a:solidFill>
                  <a:schemeClr val="tx1"/>
                </a:solidFill>
              </a:rPr>
              <a:t>evaluated</a:t>
            </a:r>
            <a:r>
              <a:rPr lang="it-IT" sz="2400" dirty="0">
                <a:solidFill>
                  <a:schemeClr val="tx1"/>
                </a:solidFill>
              </a:rPr>
              <a:t> and </a:t>
            </a:r>
            <a:r>
              <a:rPr lang="it-IT" sz="2400" dirty="0" err="1">
                <a:solidFill>
                  <a:schemeClr val="tx1"/>
                </a:solidFill>
              </a:rPr>
              <a:t>diagnosed</a:t>
            </a:r>
            <a:r>
              <a:rPr lang="it-IT" sz="2400" dirty="0">
                <a:solidFill>
                  <a:schemeClr val="tx1"/>
                </a:solidFill>
              </a:rPr>
              <a:t> by the </a:t>
            </a:r>
            <a:r>
              <a:rPr lang="it-IT" sz="2400" dirty="0" err="1">
                <a:solidFill>
                  <a:schemeClr val="tx1"/>
                </a:solidFill>
              </a:rPr>
              <a:t>Neuropsychiatry</a:t>
            </a:r>
            <a:r>
              <a:rPr lang="it-IT" sz="2400" dirty="0">
                <a:solidFill>
                  <a:schemeClr val="tx1"/>
                </a:solidFill>
              </a:rPr>
              <a:t> Staff </a:t>
            </a:r>
            <a:r>
              <a:rPr lang="it-IT" sz="2400" dirty="0" err="1">
                <a:solidFill>
                  <a:schemeClr val="tx1"/>
                </a:solidFill>
              </a:rPr>
              <a:t>but</a:t>
            </a:r>
            <a:r>
              <a:rPr lang="it-IT" sz="2400" dirty="0">
                <a:solidFill>
                  <a:schemeClr val="tx1"/>
                </a:solidFill>
              </a:rPr>
              <a:t>…</a:t>
            </a:r>
          </a:p>
        </p:txBody>
      </p:sp>
      <p:sp>
        <p:nvSpPr>
          <p:cNvPr id="10" name="Rettangolo con angoli arrotondati 9">
            <a:extLst>
              <a:ext uri="{FF2B5EF4-FFF2-40B4-BE49-F238E27FC236}">
                <a16:creationId xmlns:a16="http://schemas.microsoft.com/office/drawing/2014/main" xmlns="" id="{74A303F6-F0D4-4E01-982B-808ABD0BF9AB}"/>
              </a:ext>
            </a:extLst>
          </p:cNvPr>
          <p:cNvSpPr/>
          <p:nvPr/>
        </p:nvSpPr>
        <p:spPr>
          <a:xfrm>
            <a:off x="382171" y="5171809"/>
            <a:ext cx="3389726" cy="116744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a:t>
            </a:r>
            <a:r>
              <a:rPr lang="it-IT" sz="2400" dirty="0" err="1">
                <a:solidFill>
                  <a:schemeClr val="tx1"/>
                </a:solidFill>
              </a:rPr>
              <a:t>they</a:t>
            </a:r>
            <a:r>
              <a:rPr lang="it-IT" sz="2400" dirty="0">
                <a:solidFill>
                  <a:schemeClr val="tx1"/>
                </a:solidFill>
              </a:rPr>
              <a:t> are </a:t>
            </a:r>
            <a:r>
              <a:rPr lang="it-IT" sz="2400" dirty="0" err="1">
                <a:solidFill>
                  <a:schemeClr val="tx1"/>
                </a:solidFill>
              </a:rPr>
              <a:t>not</a:t>
            </a:r>
            <a:r>
              <a:rPr lang="it-IT" sz="2400" dirty="0">
                <a:solidFill>
                  <a:schemeClr val="tx1"/>
                </a:solidFill>
              </a:rPr>
              <a:t> </a:t>
            </a:r>
            <a:r>
              <a:rPr lang="it-IT" sz="2400" dirty="0" err="1">
                <a:solidFill>
                  <a:schemeClr val="tx1"/>
                </a:solidFill>
              </a:rPr>
              <a:t>assigned</a:t>
            </a:r>
            <a:r>
              <a:rPr lang="it-IT" sz="2400" dirty="0">
                <a:solidFill>
                  <a:schemeClr val="tx1"/>
                </a:solidFill>
              </a:rPr>
              <a:t> a </a:t>
            </a:r>
            <a:r>
              <a:rPr lang="it-IT" sz="2400" dirty="0" err="1">
                <a:solidFill>
                  <a:schemeClr val="tx1"/>
                </a:solidFill>
              </a:rPr>
              <a:t>specialised</a:t>
            </a:r>
            <a:r>
              <a:rPr lang="it-IT" sz="2400" dirty="0">
                <a:solidFill>
                  <a:schemeClr val="tx1"/>
                </a:solidFill>
              </a:rPr>
              <a:t> </a:t>
            </a:r>
            <a:r>
              <a:rPr lang="it-IT" sz="2400" dirty="0" err="1">
                <a:solidFill>
                  <a:schemeClr val="tx1"/>
                </a:solidFill>
              </a:rPr>
              <a:t>teacher</a:t>
            </a:r>
            <a:r>
              <a:rPr lang="it-IT" sz="2400" dirty="0">
                <a:solidFill>
                  <a:schemeClr val="tx1"/>
                </a:solidFill>
              </a:rPr>
              <a:t>.</a:t>
            </a:r>
          </a:p>
        </p:txBody>
      </p:sp>
    </p:spTree>
    <p:extLst>
      <p:ext uri="{BB962C8B-B14F-4D97-AF65-F5344CB8AC3E}">
        <p14:creationId xmlns:p14="http://schemas.microsoft.com/office/powerpoint/2010/main" val="525413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000"/>
                                        <p:tgtEl>
                                          <p:spTgt spid="6"/>
                                        </p:tgtEl>
                                      </p:cBhvr>
                                    </p:animEffect>
                                    <p:anim calcmode="lin" valueType="num">
                                      <p:cBhvr>
                                        <p:cTn id="42" dur="2000" fill="hold"/>
                                        <p:tgtEl>
                                          <p:spTgt spid="6"/>
                                        </p:tgtEl>
                                        <p:attrNameLst>
                                          <p:attrName>ppt_w</p:attrName>
                                        </p:attrNameLst>
                                      </p:cBhvr>
                                      <p:tavLst>
                                        <p:tav tm="0" fmla="#ppt_w*sin(2.5*pi*$)">
                                          <p:val>
                                            <p:fltVal val="0"/>
                                          </p:val>
                                        </p:tav>
                                        <p:tav tm="100000">
                                          <p:val>
                                            <p:fltVal val="1"/>
                                          </p:val>
                                        </p:tav>
                                      </p:tavLst>
                                    </p:anim>
                                    <p:anim calcmode="lin" valueType="num">
                                      <p:cBhvr>
                                        <p:cTn id="4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e 20">
            <a:extLst>
              <a:ext uri="{FF2B5EF4-FFF2-40B4-BE49-F238E27FC236}">
                <a16:creationId xmlns:a16="http://schemas.microsoft.com/office/drawing/2014/main" xmlns="" id="{F7856A93-6D43-4E32-BC51-80622905A171}"/>
              </a:ext>
            </a:extLst>
          </p:cNvPr>
          <p:cNvSpPr/>
          <p:nvPr/>
        </p:nvSpPr>
        <p:spPr>
          <a:xfrm>
            <a:off x="7713579" y="1082841"/>
            <a:ext cx="4478421" cy="12353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latin typeface="+mj-lt"/>
              </a:rPr>
              <a:t>PERSONALISATION</a:t>
            </a:r>
          </a:p>
        </p:txBody>
      </p:sp>
      <p:sp>
        <p:nvSpPr>
          <p:cNvPr id="2" name="Titolo 1">
            <a:extLst>
              <a:ext uri="{FF2B5EF4-FFF2-40B4-BE49-F238E27FC236}">
                <a16:creationId xmlns:a16="http://schemas.microsoft.com/office/drawing/2014/main" xmlns="" id="{F3930E45-D36A-4AA1-A757-5890AA9FD768}"/>
              </a:ext>
            </a:extLst>
          </p:cNvPr>
          <p:cNvSpPr>
            <a:spLocks noGrp="1"/>
          </p:cNvSpPr>
          <p:nvPr>
            <p:ph type="title"/>
          </p:nvPr>
        </p:nvSpPr>
        <p:spPr>
          <a:xfrm>
            <a:off x="1156012" y="246062"/>
            <a:ext cx="9779356" cy="1499616"/>
          </a:xfrm>
        </p:spPr>
        <p:txBody>
          <a:bodyPr>
            <a:normAutofit/>
          </a:bodyPr>
          <a:lstStyle/>
          <a:p>
            <a:r>
              <a:rPr lang="it-IT" sz="3200" dirty="0" err="1">
                <a:solidFill>
                  <a:srgbClr val="C00000"/>
                </a:solidFill>
              </a:rPr>
              <a:t>Disciplinary</a:t>
            </a:r>
            <a:r>
              <a:rPr lang="it-IT" sz="3200" dirty="0">
                <a:solidFill>
                  <a:srgbClr val="C00000"/>
                </a:solidFill>
              </a:rPr>
              <a:t> </a:t>
            </a:r>
            <a:r>
              <a:rPr lang="it-IT" sz="3200" dirty="0" err="1">
                <a:solidFill>
                  <a:srgbClr val="C00000"/>
                </a:solidFill>
              </a:rPr>
              <a:t>contents</a:t>
            </a:r>
            <a:r>
              <a:rPr lang="it-IT" sz="3200" dirty="0">
                <a:solidFill>
                  <a:srgbClr val="C00000"/>
                </a:solidFill>
              </a:rPr>
              <a:t> </a:t>
            </a:r>
            <a:r>
              <a:rPr lang="it-IT" sz="3200" dirty="0" err="1">
                <a:solidFill>
                  <a:srgbClr val="C00000"/>
                </a:solidFill>
              </a:rPr>
              <a:t>have</a:t>
            </a:r>
            <a:r>
              <a:rPr lang="it-IT" sz="3200" dirty="0">
                <a:solidFill>
                  <a:srgbClr val="C00000"/>
                </a:solidFill>
              </a:rPr>
              <a:t> to be </a:t>
            </a:r>
            <a:r>
              <a:rPr lang="it-IT" sz="3200" dirty="0" err="1">
                <a:solidFill>
                  <a:srgbClr val="C00000"/>
                </a:solidFill>
              </a:rPr>
              <a:t>presented</a:t>
            </a:r>
            <a:r>
              <a:rPr lang="it-IT" sz="3200" dirty="0">
                <a:solidFill>
                  <a:srgbClr val="C00000"/>
                </a:solidFill>
              </a:rPr>
              <a:t> to </a:t>
            </a:r>
            <a:r>
              <a:rPr lang="it-IT" sz="3200" dirty="0" err="1">
                <a:solidFill>
                  <a:srgbClr val="C00000"/>
                </a:solidFill>
              </a:rPr>
              <a:t>suit</a:t>
            </a:r>
            <a:r>
              <a:rPr lang="it-IT" sz="3200" dirty="0">
                <a:solidFill>
                  <a:srgbClr val="C00000"/>
                </a:solidFill>
              </a:rPr>
              <a:t> the </a:t>
            </a:r>
            <a:r>
              <a:rPr lang="it-IT" sz="3200" dirty="0" err="1">
                <a:solidFill>
                  <a:srgbClr val="C00000"/>
                </a:solidFill>
              </a:rPr>
              <a:t>students</a:t>
            </a:r>
            <a:r>
              <a:rPr lang="it-IT" sz="3200" dirty="0">
                <a:solidFill>
                  <a:srgbClr val="C00000"/>
                </a:solidFill>
              </a:rPr>
              <a:t>’ </a:t>
            </a:r>
            <a:r>
              <a:rPr lang="it-IT" sz="3200" dirty="0" err="1">
                <a:solidFill>
                  <a:srgbClr val="C00000"/>
                </a:solidFill>
              </a:rPr>
              <a:t>different</a:t>
            </a:r>
            <a:r>
              <a:rPr lang="it-IT" sz="3200" dirty="0">
                <a:solidFill>
                  <a:srgbClr val="C00000"/>
                </a:solidFill>
              </a:rPr>
              <a:t> </a:t>
            </a:r>
            <a:r>
              <a:rPr lang="it-IT" sz="3200" dirty="0" err="1">
                <a:solidFill>
                  <a:srgbClr val="C00000"/>
                </a:solidFill>
              </a:rPr>
              <a:t>learning</a:t>
            </a:r>
            <a:r>
              <a:rPr lang="it-IT" sz="3200" dirty="0">
                <a:solidFill>
                  <a:srgbClr val="C00000"/>
                </a:solidFill>
              </a:rPr>
              <a:t> </a:t>
            </a:r>
            <a:r>
              <a:rPr lang="it-IT" sz="3200" dirty="0" err="1">
                <a:solidFill>
                  <a:srgbClr val="C00000"/>
                </a:solidFill>
              </a:rPr>
              <a:t>styles</a:t>
            </a:r>
            <a:r>
              <a:rPr lang="it-IT" sz="3200" dirty="0">
                <a:solidFill>
                  <a:srgbClr val="C00000"/>
                </a:solidFill>
              </a:rPr>
              <a:t>.</a:t>
            </a:r>
          </a:p>
        </p:txBody>
      </p:sp>
      <p:sp>
        <p:nvSpPr>
          <p:cNvPr id="5" name="Sole 4">
            <a:extLst>
              <a:ext uri="{FF2B5EF4-FFF2-40B4-BE49-F238E27FC236}">
                <a16:creationId xmlns:a16="http://schemas.microsoft.com/office/drawing/2014/main" xmlns="" id="{D7CAD3F6-599D-4DE8-97D7-F0244F7CF15A}"/>
              </a:ext>
            </a:extLst>
          </p:cNvPr>
          <p:cNvSpPr/>
          <p:nvPr/>
        </p:nvSpPr>
        <p:spPr>
          <a:xfrm>
            <a:off x="3078517" y="1946362"/>
            <a:ext cx="5310556" cy="4603300"/>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err="1">
                <a:solidFill>
                  <a:schemeClr val="tx1"/>
                </a:solidFill>
                <a:latin typeface="+mj-lt"/>
              </a:rPr>
              <a:t>This</a:t>
            </a:r>
            <a:r>
              <a:rPr lang="it-IT" sz="3200" dirty="0">
                <a:solidFill>
                  <a:schemeClr val="tx1"/>
                </a:solidFill>
                <a:latin typeface="+mj-lt"/>
              </a:rPr>
              <a:t> </a:t>
            </a:r>
            <a:r>
              <a:rPr lang="it-IT" sz="3200" dirty="0" err="1">
                <a:solidFill>
                  <a:schemeClr val="tx1"/>
                </a:solidFill>
                <a:latin typeface="+mj-lt"/>
              </a:rPr>
              <a:t>is</a:t>
            </a:r>
            <a:r>
              <a:rPr lang="it-IT" sz="3200" dirty="0">
                <a:solidFill>
                  <a:schemeClr val="tx1"/>
                </a:solidFill>
                <a:latin typeface="+mj-lt"/>
              </a:rPr>
              <a:t> </a:t>
            </a:r>
            <a:r>
              <a:rPr lang="it-IT" sz="3200" dirty="0" err="1">
                <a:solidFill>
                  <a:schemeClr val="tx1"/>
                </a:solidFill>
                <a:latin typeface="+mj-lt"/>
              </a:rPr>
              <a:t>true</a:t>
            </a:r>
            <a:r>
              <a:rPr lang="it-IT" sz="3200" dirty="0">
                <a:solidFill>
                  <a:schemeClr val="tx1"/>
                </a:solidFill>
                <a:latin typeface="+mj-lt"/>
              </a:rPr>
              <a:t> and </a:t>
            </a:r>
            <a:r>
              <a:rPr lang="it-IT" sz="3200" dirty="0" err="1">
                <a:solidFill>
                  <a:schemeClr val="tx1"/>
                </a:solidFill>
                <a:latin typeface="+mj-lt"/>
              </a:rPr>
              <a:t>it</a:t>
            </a:r>
            <a:r>
              <a:rPr lang="it-IT" sz="3200" dirty="0">
                <a:solidFill>
                  <a:schemeClr val="tx1"/>
                </a:solidFill>
                <a:latin typeface="+mj-lt"/>
              </a:rPr>
              <a:t> </a:t>
            </a:r>
            <a:r>
              <a:rPr lang="it-IT" sz="3200" dirty="0" err="1">
                <a:solidFill>
                  <a:schemeClr val="tx1"/>
                </a:solidFill>
                <a:latin typeface="+mj-lt"/>
              </a:rPr>
              <a:t>works</a:t>
            </a:r>
            <a:r>
              <a:rPr lang="it-IT" sz="3200" dirty="0">
                <a:solidFill>
                  <a:schemeClr val="tx1"/>
                </a:solidFill>
                <a:latin typeface="+mj-lt"/>
              </a:rPr>
              <a:t> </a:t>
            </a:r>
            <a:r>
              <a:rPr lang="it-IT" sz="3200" dirty="0" err="1">
                <a:solidFill>
                  <a:schemeClr val="tx1"/>
                </a:solidFill>
                <a:latin typeface="+mj-lt"/>
              </a:rPr>
              <a:t>better</a:t>
            </a:r>
            <a:r>
              <a:rPr lang="it-IT" sz="3200" dirty="0">
                <a:solidFill>
                  <a:schemeClr val="tx1"/>
                </a:solidFill>
                <a:latin typeface="+mj-lt"/>
              </a:rPr>
              <a:t> for </a:t>
            </a:r>
            <a:r>
              <a:rPr lang="it-IT" sz="3200" dirty="0" err="1">
                <a:solidFill>
                  <a:schemeClr val="tx1"/>
                </a:solidFill>
                <a:latin typeface="+mj-lt"/>
              </a:rPr>
              <a:t>everyone</a:t>
            </a:r>
            <a:r>
              <a:rPr lang="it-IT" sz="3200" dirty="0">
                <a:solidFill>
                  <a:schemeClr val="tx1"/>
                </a:solidFill>
                <a:latin typeface="+mj-lt"/>
              </a:rPr>
              <a:t>!</a:t>
            </a:r>
          </a:p>
        </p:txBody>
      </p:sp>
      <p:sp>
        <p:nvSpPr>
          <p:cNvPr id="6" name="Rettangolo con angoli arrotondati 5">
            <a:extLst>
              <a:ext uri="{FF2B5EF4-FFF2-40B4-BE49-F238E27FC236}">
                <a16:creationId xmlns:a16="http://schemas.microsoft.com/office/drawing/2014/main" xmlns="" id="{DF17012D-24CF-4A0A-8E28-13EFB2C85D55}"/>
              </a:ext>
            </a:extLst>
          </p:cNvPr>
          <p:cNvSpPr/>
          <p:nvPr/>
        </p:nvSpPr>
        <p:spPr>
          <a:xfrm>
            <a:off x="6133558" y="1696384"/>
            <a:ext cx="2277028" cy="736970"/>
          </a:xfrm>
          <a:prstGeom prst="roundRect">
            <a:avLst>
              <a:gd name="adj"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Learning by </a:t>
            </a:r>
            <a:r>
              <a:rPr lang="it-IT" sz="2000" b="1" dirty="0" err="1">
                <a:solidFill>
                  <a:schemeClr val="tx1"/>
                </a:solidFill>
              </a:rPr>
              <a:t>doing</a:t>
            </a:r>
            <a:endParaRPr lang="it-IT" sz="2000" b="1" dirty="0">
              <a:solidFill>
                <a:schemeClr val="tx1"/>
              </a:solidFill>
            </a:endParaRPr>
          </a:p>
        </p:txBody>
      </p:sp>
      <p:sp>
        <p:nvSpPr>
          <p:cNvPr id="8" name="Rettangolo con angoli arrotondati 7">
            <a:extLst>
              <a:ext uri="{FF2B5EF4-FFF2-40B4-BE49-F238E27FC236}">
                <a16:creationId xmlns:a16="http://schemas.microsoft.com/office/drawing/2014/main" xmlns="" id="{D7FC3E5F-8CB4-4ED0-BB29-5E92010338F7}"/>
              </a:ext>
            </a:extLst>
          </p:cNvPr>
          <p:cNvSpPr/>
          <p:nvPr/>
        </p:nvSpPr>
        <p:spPr>
          <a:xfrm>
            <a:off x="6122645" y="6062670"/>
            <a:ext cx="2277028" cy="736970"/>
          </a:xfrm>
          <a:prstGeom prst="roundRect">
            <a:avLst>
              <a:gd name="adj"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Peer Tutoring</a:t>
            </a:r>
          </a:p>
        </p:txBody>
      </p:sp>
      <p:sp>
        <p:nvSpPr>
          <p:cNvPr id="9" name="Rettangolo con angoli arrotondati 8">
            <a:extLst>
              <a:ext uri="{FF2B5EF4-FFF2-40B4-BE49-F238E27FC236}">
                <a16:creationId xmlns:a16="http://schemas.microsoft.com/office/drawing/2014/main" xmlns="" id="{7649AC68-4693-492F-8B8A-6A126DF02E8E}"/>
              </a:ext>
            </a:extLst>
          </p:cNvPr>
          <p:cNvSpPr/>
          <p:nvPr/>
        </p:nvSpPr>
        <p:spPr>
          <a:xfrm>
            <a:off x="3145630" y="6082185"/>
            <a:ext cx="2277028" cy="736970"/>
          </a:xfrm>
          <a:prstGeom prst="roundRect">
            <a:avLst>
              <a:gd name="adj"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err="1">
                <a:solidFill>
                  <a:schemeClr val="tx1"/>
                </a:solidFill>
              </a:rPr>
              <a:t>Working</a:t>
            </a:r>
            <a:r>
              <a:rPr lang="it-IT" sz="2000" b="1" dirty="0">
                <a:solidFill>
                  <a:schemeClr val="tx1"/>
                </a:solidFill>
              </a:rPr>
              <a:t> in </a:t>
            </a:r>
            <a:r>
              <a:rPr lang="it-IT" sz="2000" b="1" dirty="0" err="1">
                <a:solidFill>
                  <a:schemeClr val="tx1"/>
                </a:solidFill>
              </a:rPr>
              <a:t>pairs</a:t>
            </a:r>
            <a:endParaRPr lang="it-IT" sz="2000" b="1" dirty="0">
              <a:solidFill>
                <a:schemeClr val="tx1"/>
              </a:solidFill>
            </a:endParaRPr>
          </a:p>
        </p:txBody>
      </p:sp>
      <p:sp>
        <p:nvSpPr>
          <p:cNvPr id="10" name="Rettangolo con angoli arrotondati 9">
            <a:extLst>
              <a:ext uri="{FF2B5EF4-FFF2-40B4-BE49-F238E27FC236}">
                <a16:creationId xmlns:a16="http://schemas.microsoft.com/office/drawing/2014/main" xmlns="" id="{4A13592E-57CF-4A1C-80E1-CA06D8BD1F79}"/>
              </a:ext>
            </a:extLst>
          </p:cNvPr>
          <p:cNvSpPr/>
          <p:nvPr/>
        </p:nvSpPr>
        <p:spPr>
          <a:xfrm>
            <a:off x="3145630" y="1676869"/>
            <a:ext cx="2277028" cy="736970"/>
          </a:xfrm>
          <a:prstGeom prst="roundRect">
            <a:avLst>
              <a:gd name="adj"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Cooperative </a:t>
            </a:r>
            <a:r>
              <a:rPr lang="it-IT" sz="2000" b="1" dirty="0" err="1">
                <a:solidFill>
                  <a:schemeClr val="tx1"/>
                </a:solidFill>
              </a:rPr>
              <a:t>learning</a:t>
            </a:r>
            <a:r>
              <a:rPr lang="it-IT" sz="2000" b="1" dirty="0">
                <a:solidFill>
                  <a:schemeClr val="tx1"/>
                </a:solidFill>
              </a:rPr>
              <a:t> sessions</a:t>
            </a:r>
          </a:p>
        </p:txBody>
      </p:sp>
      <p:sp>
        <p:nvSpPr>
          <p:cNvPr id="11" name="Rettangolo con angoli arrotondati 10">
            <a:extLst>
              <a:ext uri="{FF2B5EF4-FFF2-40B4-BE49-F238E27FC236}">
                <a16:creationId xmlns:a16="http://schemas.microsoft.com/office/drawing/2014/main" xmlns="" id="{885EEE19-3DC1-4204-ACDE-5F31C18CE746}"/>
              </a:ext>
            </a:extLst>
          </p:cNvPr>
          <p:cNvSpPr/>
          <p:nvPr/>
        </p:nvSpPr>
        <p:spPr>
          <a:xfrm>
            <a:off x="7953000" y="2627143"/>
            <a:ext cx="2277028" cy="736970"/>
          </a:xfrm>
          <a:prstGeom prst="roundRect">
            <a:avLst>
              <a:gd name="adj"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err="1">
                <a:solidFill>
                  <a:schemeClr val="tx1"/>
                </a:solidFill>
              </a:rPr>
              <a:t>Mind</a:t>
            </a:r>
            <a:r>
              <a:rPr lang="it-IT" sz="2000" b="1" dirty="0">
                <a:solidFill>
                  <a:schemeClr val="tx1"/>
                </a:solidFill>
              </a:rPr>
              <a:t> mapping</a:t>
            </a:r>
          </a:p>
        </p:txBody>
      </p:sp>
      <p:sp>
        <p:nvSpPr>
          <p:cNvPr id="12" name="Rettangolo con angoli arrotondati 11">
            <a:extLst>
              <a:ext uri="{FF2B5EF4-FFF2-40B4-BE49-F238E27FC236}">
                <a16:creationId xmlns:a16="http://schemas.microsoft.com/office/drawing/2014/main" xmlns="" id="{EAD5A006-E1CE-40D4-83A7-DC3FAEDF76DD}"/>
              </a:ext>
            </a:extLst>
          </p:cNvPr>
          <p:cNvSpPr/>
          <p:nvPr/>
        </p:nvSpPr>
        <p:spPr>
          <a:xfrm>
            <a:off x="370833" y="5275877"/>
            <a:ext cx="2810428" cy="786793"/>
          </a:xfrm>
          <a:prstGeom prst="roundRect">
            <a:avLst>
              <a:gd name="adj"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Mixed </a:t>
            </a:r>
            <a:r>
              <a:rPr lang="it-IT" sz="2000" b="1" dirty="0" err="1">
                <a:solidFill>
                  <a:schemeClr val="tx1"/>
                </a:solidFill>
              </a:rPr>
              <a:t>level</a:t>
            </a:r>
            <a:r>
              <a:rPr lang="it-IT" sz="2000" b="1" dirty="0">
                <a:solidFill>
                  <a:schemeClr val="tx1"/>
                </a:solidFill>
              </a:rPr>
              <a:t> </a:t>
            </a:r>
            <a:r>
              <a:rPr lang="it-IT" sz="2000" b="1" dirty="0" err="1">
                <a:solidFill>
                  <a:schemeClr val="tx1"/>
                </a:solidFill>
              </a:rPr>
              <a:t>teaching</a:t>
            </a:r>
            <a:endParaRPr lang="it-IT" sz="2000" b="1" dirty="0">
              <a:solidFill>
                <a:schemeClr val="tx1"/>
              </a:solidFill>
            </a:endParaRPr>
          </a:p>
        </p:txBody>
      </p:sp>
      <p:sp>
        <p:nvSpPr>
          <p:cNvPr id="14" name="Rettangolo con angoli arrotondati 13">
            <a:extLst>
              <a:ext uri="{FF2B5EF4-FFF2-40B4-BE49-F238E27FC236}">
                <a16:creationId xmlns:a16="http://schemas.microsoft.com/office/drawing/2014/main" xmlns="" id="{A06D313F-1EE1-40EB-B1F5-BC64E1F751AD}"/>
              </a:ext>
            </a:extLst>
          </p:cNvPr>
          <p:cNvSpPr/>
          <p:nvPr/>
        </p:nvSpPr>
        <p:spPr>
          <a:xfrm>
            <a:off x="8599056" y="3670967"/>
            <a:ext cx="2277028" cy="736970"/>
          </a:xfrm>
          <a:prstGeom prst="roundRect">
            <a:avLst>
              <a:gd name="adj"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err="1">
                <a:solidFill>
                  <a:schemeClr val="tx1"/>
                </a:solidFill>
              </a:rPr>
              <a:t>Flipped</a:t>
            </a:r>
            <a:r>
              <a:rPr lang="it-IT" sz="2000" b="1" dirty="0">
                <a:solidFill>
                  <a:schemeClr val="tx1"/>
                </a:solidFill>
              </a:rPr>
              <a:t> </a:t>
            </a:r>
            <a:r>
              <a:rPr lang="it-IT" sz="2000" b="1" dirty="0" err="1">
                <a:solidFill>
                  <a:schemeClr val="tx1"/>
                </a:solidFill>
              </a:rPr>
              <a:t>Classroom</a:t>
            </a:r>
            <a:endParaRPr lang="it-IT" sz="2000" b="1" dirty="0">
              <a:solidFill>
                <a:schemeClr val="tx1"/>
              </a:solidFill>
            </a:endParaRPr>
          </a:p>
        </p:txBody>
      </p:sp>
      <p:sp>
        <p:nvSpPr>
          <p:cNvPr id="15" name="Rettangolo con angoli arrotondati 14">
            <a:extLst>
              <a:ext uri="{FF2B5EF4-FFF2-40B4-BE49-F238E27FC236}">
                <a16:creationId xmlns:a16="http://schemas.microsoft.com/office/drawing/2014/main" xmlns="" id="{4DA2639C-C066-44A5-80A8-8B57DC8C1336}"/>
              </a:ext>
            </a:extLst>
          </p:cNvPr>
          <p:cNvSpPr/>
          <p:nvPr/>
        </p:nvSpPr>
        <p:spPr>
          <a:xfrm>
            <a:off x="537018" y="4368738"/>
            <a:ext cx="2277028" cy="736970"/>
          </a:xfrm>
          <a:prstGeom prst="roundRect">
            <a:avLst>
              <a:gd name="adj"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err="1">
                <a:solidFill>
                  <a:schemeClr val="tx1"/>
                </a:solidFill>
              </a:rPr>
              <a:t>Tiered</a:t>
            </a:r>
            <a:r>
              <a:rPr lang="it-IT" sz="2000" b="1" dirty="0">
                <a:solidFill>
                  <a:schemeClr val="tx1"/>
                </a:solidFill>
              </a:rPr>
              <a:t> </a:t>
            </a:r>
            <a:r>
              <a:rPr lang="it-IT" sz="2000" b="1" dirty="0" err="1">
                <a:solidFill>
                  <a:schemeClr val="tx1"/>
                </a:solidFill>
              </a:rPr>
              <a:t>tasks</a:t>
            </a:r>
            <a:r>
              <a:rPr lang="it-IT" sz="2000" b="1" dirty="0">
                <a:solidFill>
                  <a:schemeClr val="tx1"/>
                </a:solidFill>
              </a:rPr>
              <a:t> and </a:t>
            </a:r>
            <a:r>
              <a:rPr lang="it-IT" sz="2000" b="1" dirty="0" err="1">
                <a:solidFill>
                  <a:schemeClr val="tx1"/>
                </a:solidFill>
              </a:rPr>
              <a:t>Bias</a:t>
            </a:r>
            <a:r>
              <a:rPr lang="it-IT" sz="2000" b="1" dirty="0">
                <a:solidFill>
                  <a:schemeClr val="tx1"/>
                </a:solidFill>
              </a:rPr>
              <a:t> </a:t>
            </a:r>
            <a:r>
              <a:rPr lang="it-IT" sz="2000" b="1" dirty="0" err="1">
                <a:solidFill>
                  <a:schemeClr val="tx1"/>
                </a:solidFill>
              </a:rPr>
              <a:t>tasks</a:t>
            </a:r>
            <a:endParaRPr lang="it-IT" sz="2000" b="1" dirty="0">
              <a:solidFill>
                <a:schemeClr val="tx1"/>
              </a:solidFill>
            </a:endParaRPr>
          </a:p>
        </p:txBody>
      </p:sp>
      <p:sp>
        <p:nvSpPr>
          <p:cNvPr id="16" name="Rettangolo con angoli arrotondati 15">
            <a:extLst>
              <a:ext uri="{FF2B5EF4-FFF2-40B4-BE49-F238E27FC236}">
                <a16:creationId xmlns:a16="http://schemas.microsoft.com/office/drawing/2014/main" xmlns="" id="{366301B7-AA34-4653-BA60-823388FF7C85}"/>
              </a:ext>
            </a:extLst>
          </p:cNvPr>
          <p:cNvSpPr/>
          <p:nvPr/>
        </p:nvSpPr>
        <p:spPr>
          <a:xfrm>
            <a:off x="8432099" y="4630058"/>
            <a:ext cx="3478824" cy="1642726"/>
          </a:xfrm>
          <a:prstGeom prst="roundRect">
            <a:avLst>
              <a:gd name="adj"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err="1">
                <a:solidFill>
                  <a:schemeClr val="tx1"/>
                </a:solidFill>
              </a:rPr>
              <a:t>Coursebooks</a:t>
            </a:r>
            <a:r>
              <a:rPr lang="it-IT" sz="2000" b="1" dirty="0">
                <a:solidFill>
                  <a:schemeClr val="tx1"/>
                </a:solidFill>
              </a:rPr>
              <a:t> with special </a:t>
            </a:r>
            <a:r>
              <a:rPr lang="it-IT" sz="2000" b="1" dirty="0" err="1">
                <a:solidFill>
                  <a:schemeClr val="tx1"/>
                </a:solidFill>
              </a:rPr>
              <a:t>needs</a:t>
            </a:r>
            <a:r>
              <a:rPr lang="it-IT" sz="2000" b="1" dirty="0">
                <a:solidFill>
                  <a:schemeClr val="tx1"/>
                </a:solidFill>
              </a:rPr>
              <a:t> </a:t>
            </a:r>
            <a:r>
              <a:rPr lang="it-IT" sz="2000" b="1" dirty="0" err="1">
                <a:solidFill>
                  <a:schemeClr val="tx1"/>
                </a:solidFill>
              </a:rPr>
              <a:t>editions</a:t>
            </a:r>
            <a:r>
              <a:rPr lang="it-IT" sz="2000" b="1" dirty="0">
                <a:solidFill>
                  <a:schemeClr val="tx1"/>
                </a:solidFill>
              </a:rPr>
              <a:t> and </a:t>
            </a:r>
            <a:r>
              <a:rPr lang="it-IT" sz="2000" b="1" dirty="0" err="1">
                <a:solidFill>
                  <a:schemeClr val="tx1"/>
                </a:solidFill>
              </a:rPr>
              <a:t>dedicated</a:t>
            </a:r>
            <a:r>
              <a:rPr lang="it-IT" sz="2000" b="1" dirty="0">
                <a:solidFill>
                  <a:schemeClr val="tx1"/>
                </a:solidFill>
              </a:rPr>
              <a:t> </a:t>
            </a:r>
            <a:r>
              <a:rPr lang="it-IT" sz="2000" b="1" dirty="0" err="1">
                <a:solidFill>
                  <a:schemeClr val="tx1"/>
                </a:solidFill>
              </a:rPr>
              <a:t>worksheets</a:t>
            </a:r>
            <a:r>
              <a:rPr lang="it-IT" sz="2000" b="1" dirty="0">
                <a:solidFill>
                  <a:schemeClr val="tx1"/>
                </a:solidFill>
              </a:rPr>
              <a:t> and </a:t>
            </a:r>
            <a:r>
              <a:rPr lang="it-IT" sz="2000" b="1" dirty="0" err="1">
                <a:solidFill>
                  <a:schemeClr val="tx1"/>
                </a:solidFill>
              </a:rPr>
              <a:t>visual</a:t>
            </a:r>
            <a:r>
              <a:rPr lang="it-IT" sz="2000" b="1" dirty="0">
                <a:solidFill>
                  <a:schemeClr val="tx1"/>
                </a:solidFill>
              </a:rPr>
              <a:t> </a:t>
            </a:r>
            <a:r>
              <a:rPr lang="it-IT" sz="2000" b="1" dirty="0" err="1">
                <a:solidFill>
                  <a:schemeClr val="tx1"/>
                </a:solidFill>
              </a:rPr>
              <a:t>materials</a:t>
            </a:r>
            <a:r>
              <a:rPr lang="it-IT" sz="2000" b="1" dirty="0">
                <a:solidFill>
                  <a:schemeClr val="tx1"/>
                </a:solidFill>
              </a:rPr>
              <a:t> </a:t>
            </a:r>
            <a:r>
              <a:rPr lang="it-IT" sz="2000" b="1" dirty="0" err="1">
                <a:solidFill>
                  <a:schemeClr val="tx1"/>
                </a:solidFill>
              </a:rPr>
              <a:t>also</a:t>
            </a:r>
            <a:r>
              <a:rPr lang="it-IT" sz="2000" b="1" dirty="0">
                <a:solidFill>
                  <a:schemeClr val="tx1"/>
                </a:solidFill>
              </a:rPr>
              <a:t> with online repositories and IWB </a:t>
            </a:r>
            <a:r>
              <a:rPr lang="it-IT" sz="2000" b="1" dirty="0" err="1">
                <a:solidFill>
                  <a:schemeClr val="tx1"/>
                </a:solidFill>
              </a:rPr>
              <a:t>versions</a:t>
            </a:r>
            <a:endParaRPr lang="it-IT" sz="2000" b="1" dirty="0">
              <a:solidFill>
                <a:schemeClr val="tx1"/>
              </a:solidFill>
            </a:endParaRPr>
          </a:p>
        </p:txBody>
      </p:sp>
      <p:sp>
        <p:nvSpPr>
          <p:cNvPr id="19" name="Rettangolo con angoli arrotondati 18">
            <a:extLst>
              <a:ext uri="{FF2B5EF4-FFF2-40B4-BE49-F238E27FC236}">
                <a16:creationId xmlns:a16="http://schemas.microsoft.com/office/drawing/2014/main" xmlns="" id="{CE9933F0-6EE8-4918-A708-9397D4E6346B}"/>
              </a:ext>
            </a:extLst>
          </p:cNvPr>
          <p:cNvSpPr/>
          <p:nvPr/>
        </p:nvSpPr>
        <p:spPr>
          <a:xfrm>
            <a:off x="912427" y="3178199"/>
            <a:ext cx="2277028" cy="736970"/>
          </a:xfrm>
          <a:prstGeom prst="roundRect">
            <a:avLst>
              <a:gd name="adj"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err="1">
                <a:solidFill>
                  <a:schemeClr val="tx1"/>
                </a:solidFill>
              </a:rPr>
              <a:t>Adaptations</a:t>
            </a:r>
            <a:r>
              <a:rPr lang="it-IT" sz="2000" b="1" dirty="0">
                <a:solidFill>
                  <a:schemeClr val="tx1"/>
                </a:solidFill>
              </a:rPr>
              <a:t> and </a:t>
            </a:r>
            <a:r>
              <a:rPr lang="it-IT" sz="2000" b="1" dirty="0" err="1">
                <a:solidFill>
                  <a:schemeClr val="tx1"/>
                </a:solidFill>
              </a:rPr>
              <a:t>Scaffolding</a:t>
            </a:r>
            <a:endParaRPr lang="it-IT" sz="2000" b="1" dirty="0">
              <a:solidFill>
                <a:schemeClr val="tx1"/>
              </a:solidFill>
            </a:endParaRPr>
          </a:p>
        </p:txBody>
      </p:sp>
      <p:sp>
        <p:nvSpPr>
          <p:cNvPr id="20" name="Rettangolo con angoli arrotondati 19">
            <a:extLst>
              <a:ext uri="{FF2B5EF4-FFF2-40B4-BE49-F238E27FC236}">
                <a16:creationId xmlns:a16="http://schemas.microsoft.com/office/drawing/2014/main" xmlns="" id="{6F29F012-FF35-412B-85AF-94010464990C}"/>
              </a:ext>
            </a:extLst>
          </p:cNvPr>
          <p:cNvSpPr/>
          <p:nvPr/>
        </p:nvSpPr>
        <p:spPr>
          <a:xfrm>
            <a:off x="637533" y="2152892"/>
            <a:ext cx="2277028" cy="736970"/>
          </a:xfrm>
          <a:prstGeom prst="roundRect">
            <a:avLst>
              <a:gd name="adj"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err="1">
                <a:solidFill>
                  <a:schemeClr val="tx1"/>
                </a:solidFill>
              </a:rPr>
              <a:t>Step-by-step</a:t>
            </a:r>
            <a:r>
              <a:rPr lang="it-IT" sz="2000" b="1" dirty="0">
                <a:solidFill>
                  <a:schemeClr val="tx1"/>
                </a:solidFill>
              </a:rPr>
              <a:t> </a:t>
            </a:r>
            <a:r>
              <a:rPr lang="it-IT" sz="2000" b="1" dirty="0" err="1">
                <a:solidFill>
                  <a:schemeClr val="tx1"/>
                </a:solidFill>
              </a:rPr>
              <a:t>procedures</a:t>
            </a:r>
            <a:endParaRPr lang="it-IT" sz="2000" b="1" dirty="0">
              <a:solidFill>
                <a:schemeClr val="tx1"/>
              </a:solidFill>
            </a:endParaRPr>
          </a:p>
        </p:txBody>
      </p:sp>
    </p:spTree>
    <p:extLst>
      <p:ext uri="{BB962C8B-B14F-4D97-AF65-F5344CB8AC3E}">
        <p14:creationId xmlns:p14="http://schemas.microsoft.com/office/powerpoint/2010/main" val="2716512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4" grpId="0" animBg="1"/>
      <p:bldP spid="15" grpId="0" animBg="1"/>
      <p:bldP spid="16"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55C653C-A9DC-4843-BD05-235C9D5BBB25}"/>
              </a:ext>
            </a:extLst>
          </p:cNvPr>
          <p:cNvSpPr>
            <a:spLocks noGrp="1"/>
          </p:cNvSpPr>
          <p:nvPr>
            <p:ph type="title"/>
          </p:nvPr>
        </p:nvSpPr>
        <p:spPr>
          <a:xfrm>
            <a:off x="1023938" y="769580"/>
            <a:ext cx="9767698" cy="830997"/>
          </a:xfrm>
          <a:solidFill>
            <a:schemeClr val="accent2">
              <a:lumMod val="40000"/>
              <a:lumOff val="60000"/>
            </a:schemeClr>
          </a:solidFill>
        </p:spPr>
        <p:txBody>
          <a:bodyPr>
            <a:noAutofit/>
          </a:bodyPr>
          <a:lstStyle/>
          <a:p>
            <a:r>
              <a:rPr lang="it-IT" sz="2400" dirty="0"/>
              <a:t>Look </a:t>
            </a:r>
            <a:r>
              <a:rPr lang="it-IT" sz="2400" dirty="0" err="1"/>
              <a:t>at</a:t>
            </a:r>
            <a:r>
              <a:rPr lang="it-IT" sz="2400" dirty="0"/>
              <a:t> </a:t>
            </a:r>
            <a:r>
              <a:rPr lang="it-IT" sz="2400" dirty="0" err="1"/>
              <a:t>these</a:t>
            </a:r>
            <a:r>
              <a:rPr lang="it-IT" sz="2400" dirty="0"/>
              <a:t> </a:t>
            </a:r>
            <a:r>
              <a:rPr lang="it-IT" sz="2400" dirty="0" err="1"/>
              <a:t>pictures</a:t>
            </a:r>
            <a:r>
              <a:rPr lang="it-IT" sz="2400" dirty="0"/>
              <a:t> </a:t>
            </a:r>
            <a:r>
              <a:rPr lang="it-IT" sz="2400" dirty="0" err="1"/>
              <a:t>taken</a:t>
            </a:r>
            <a:r>
              <a:rPr lang="it-IT" sz="2400" dirty="0"/>
              <a:t> in </a:t>
            </a:r>
            <a:r>
              <a:rPr lang="it-IT" sz="2400" dirty="0" err="1"/>
              <a:t>our</a:t>
            </a:r>
            <a:r>
              <a:rPr lang="it-IT" sz="2400" dirty="0"/>
              <a:t> </a:t>
            </a:r>
            <a:r>
              <a:rPr lang="it-IT" sz="2400" dirty="0" err="1"/>
              <a:t>school</a:t>
            </a:r>
            <a:r>
              <a:rPr lang="it-IT" sz="2400" dirty="0"/>
              <a:t> «Francesco Petrarca» in </a:t>
            </a:r>
            <a:r>
              <a:rPr lang="it-IT" sz="2400" dirty="0" err="1"/>
              <a:t>catania</a:t>
            </a:r>
            <a:r>
              <a:rPr lang="it-IT" sz="2400" dirty="0"/>
              <a:t>. </a:t>
            </a:r>
            <a:br>
              <a:rPr lang="it-IT" sz="2400" dirty="0"/>
            </a:br>
            <a:r>
              <a:rPr lang="it-IT" sz="2400" dirty="0" err="1"/>
              <a:t>What</a:t>
            </a:r>
            <a:r>
              <a:rPr lang="it-IT" sz="2400" dirty="0"/>
              <a:t> do </a:t>
            </a:r>
            <a:r>
              <a:rPr lang="it-IT" sz="2400" dirty="0" err="1"/>
              <a:t>you</a:t>
            </a:r>
            <a:r>
              <a:rPr lang="it-IT" sz="2400" dirty="0"/>
              <a:t> </a:t>
            </a:r>
            <a:r>
              <a:rPr lang="it-IT" sz="2400" dirty="0" err="1"/>
              <a:t>see</a:t>
            </a:r>
            <a:r>
              <a:rPr lang="it-IT" sz="2400" dirty="0"/>
              <a:t>?   </a:t>
            </a:r>
          </a:p>
        </p:txBody>
      </p:sp>
      <p:pic>
        <p:nvPicPr>
          <p:cNvPr id="6" name="Segnaposto contenuto 5">
            <a:extLst>
              <a:ext uri="{FF2B5EF4-FFF2-40B4-BE49-F238E27FC236}">
                <a16:creationId xmlns:a16="http://schemas.microsoft.com/office/drawing/2014/main" xmlns="" id="{8716B5FD-136B-4E88-ACF8-2C56B32BDB2D}"/>
              </a:ext>
            </a:extLst>
          </p:cNvPr>
          <p:cNvPicPr>
            <a:picLocks noGrp="1" noChangeAspect="1"/>
          </p:cNvPicPr>
          <p:nvPr>
            <p:ph sz="half" idx="1"/>
          </p:nvPr>
        </p:nvPicPr>
        <p:blipFill>
          <a:blip r:embed="rId2"/>
          <a:stretch>
            <a:fillRect/>
          </a:stretch>
        </p:blipFill>
        <p:spPr>
          <a:xfrm>
            <a:off x="1023938" y="2766920"/>
            <a:ext cx="4754562" cy="3565921"/>
          </a:xfrm>
        </p:spPr>
      </p:pic>
      <p:pic>
        <p:nvPicPr>
          <p:cNvPr id="8" name="Segnaposto contenuto 7">
            <a:extLst>
              <a:ext uri="{FF2B5EF4-FFF2-40B4-BE49-F238E27FC236}">
                <a16:creationId xmlns:a16="http://schemas.microsoft.com/office/drawing/2014/main" xmlns="" id="{4DCF33E5-7BAF-46D8-95E6-727F5F2E1E46}"/>
              </a:ext>
            </a:extLst>
          </p:cNvPr>
          <p:cNvPicPr>
            <a:picLocks noGrp="1" noChangeAspect="1"/>
          </p:cNvPicPr>
          <p:nvPr>
            <p:ph sz="half" idx="2"/>
          </p:nvPr>
        </p:nvPicPr>
        <p:blipFill>
          <a:blip r:embed="rId3"/>
          <a:stretch>
            <a:fillRect/>
          </a:stretch>
        </p:blipFill>
        <p:spPr>
          <a:xfrm>
            <a:off x="6037264" y="2766920"/>
            <a:ext cx="4754562" cy="3552046"/>
          </a:xfrm>
        </p:spPr>
      </p:pic>
      <p:sp>
        <p:nvSpPr>
          <p:cNvPr id="11" name="CasellaDiTesto 10">
            <a:extLst>
              <a:ext uri="{FF2B5EF4-FFF2-40B4-BE49-F238E27FC236}">
                <a16:creationId xmlns:a16="http://schemas.microsoft.com/office/drawing/2014/main" xmlns="" id="{6DD70059-0697-4E54-87CE-6BD7E8BDF6CE}"/>
              </a:ext>
            </a:extLst>
          </p:cNvPr>
          <p:cNvSpPr txBox="1"/>
          <p:nvPr/>
        </p:nvSpPr>
        <p:spPr>
          <a:xfrm>
            <a:off x="1023938" y="2162168"/>
            <a:ext cx="1877009" cy="461665"/>
          </a:xfrm>
          <a:prstGeom prst="rect">
            <a:avLst/>
          </a:prstGeom>
          <a:solidFill>
            <a:schemeClr val="accent2">
              <a:lumMod val="40000"/>
              <a:lumOff val="60000"/>
            </a:schemeClr>
          </a:solidFill>
        </p:spPr>
        <p:txBody>
          <a:bodyPr wrap="square" rtlCol="0">
            <a:spAutoFit/>
          </a:bodyPr>
          <a:lstStyle/>
          <a:p>
            <a:r>
              <a:rPr lang="it-IT" sz="2400" dirty="0">
                <a:latin typeface="+mj-lt"/>
              </a:rPr>
              <a:t>CHILDREN.</a:t>
            </a:r>
          </a:p>
        </p:txBody>
      </p:sp>
      <p:sp>
        <p:nvSpPr>
          <p:cNvPr id="12" name="CasellaDiTesto 11">
            <a:extLst>
              <a:ext uri="{FF2B5EF4-FFF2-40B4-BE49-F238E27FC236}">
                <a16:creationId xmlns:a16="http://schemas.microsoft.com/office/drawing/2014/main" xmlns="" id="{AA4C92A2-048D-40E5-BB9E-2BA918D3D5E3}"/>
              </a:ext>
            </a:extLst>
          </p:cNvPr>
          <p:cNvSpPr txBox="1"/>
          <p:nvPr/>
        </p:nvSpPr>
        <p:spPr>
          <a:xfrm>
            <a:off x="4210949" y="1801222"/>
            <a:ext cx="6911577" cy="830997"/>
          </a:xfrm>
          <a:prstGeom prst="rect">
            <a:avLst/>
          </a:prstGeom>
          <a:solidFill>
            <a:schemeClr val="accent2">
              <a:lumMod val="40000"/>
              <a:lumOff val="60000"/>
            </a:schemeClr>
          </a:solidFill>
        </p:spPr>
        <p:txBody>
          <a:bodyPr wrap="square" rtlCol="0">
            <a:spAutoFit/>
          </a:bodyPr>
          <a:lstStyle/>
          <a:p>
            <a:r>
              <a:rPr lang="it-IT" sz="2400" dirty="0">
                <a:latin typeface="+mj-lt"/>
              </a:rPr>
              <a:t>ALL DIFFERENT, UNIQUE, SPECIAL AND ALL WELCOME.</a:t>
            </a:r>
          </a:p>
        </p:txBody>
      </p:sp>
    </p:spTree>
    <p:extLst>
      <p:ext uri="{BB962C8B-B14F-4D97-AF65-F5344CB8AC3E}">
        <p14:creationId xmlns:p14="http://schemas.microsoft.com/office/powerpoint/2010/main" val="4171539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B8C7ED0-92C4-414C-9DDE-1338151DF3E0}"/>
              </a:ext>
            </a:extLst>
          </p:cNvPr>
          <p:cNvSpPr>
            <a:spLocks noGrp="1"/>
          </p:cNvSpPr>
          <p:nvPr>
            <p:ph type="title"/>
          </p:nvPr>
        </p:nvSpPr>
        <p:spPr/>
        <p:txBody>
          <a:bodyPr>
            <a:noAutofit/>
          </a:bodyPr>
          <a:lstStyle/>
          <a:p>
            <a:pPr algn="l"/>
            <a:r>
              <a:rPr lang="it-IT" sz="2400" dirty="0" err="1">
                <a:solidFill>
                  <a:srgbClr val="C00000"/>
                </a:solidFill>
              </a:rPr>
              <a:t>Challenging</a:t>
            </a:r>
            <a:r>
              <a:rPr lang="it-IT" sz="2400" dirty="0">
                <a:solidFill>
                  <a:srgbClr val="C00000"/>
                </a:solidFill>
              </a:rPr>
              <a:t> and </a:t>
            </a:r>
            <a:r>
              <a:rPr lang="it-IT" sz="2400" dirty="0" err="1">
                <a:solidFill>
                  <a:srgbClr val="C00000"/>
                </a:solidFill>
              </a:rPr>
              <a:t>Difficult</a:t>
            </a:r>
            <a:r>
              <a:rPr lang="it-IT" sz="2400" dirty="0">
                <a:solidFill>
                  <a:srgbClr val="C00000"/>
                </a:solidFill>
              </a:rPr>
              <a:t> </a:t>
            </a:r>
            <a:r>
              <a:rPr lang="it-IT" sz="2400" dirty="0" err="1">
                <a:solidFill>
                  <a:srgbClr val="C00000"/>
                </a:solidFill>
              </a:rPr>
              <a:t>as</a:t>
            </a:r>
            <a:r>
              <a:rPr lang="it-IT" sz="2400" dirty="0">
                <a:solidFill>
                  <a:srgbClr val="C00000"/>
                </a:solidFill>
              </a:rPr>
              <a:t> </a:t>
            </a:r>
            <a:r>
              <a:rPr lang="it-IT" sz="2400" dirty="0" err="1">
                <a:solidFill>
                  <a:srgbClr val="C00000"/>
                </a:solidFill>
              </a:rPr>
              <a:t>it</a:t>
            </a:r>
            <a:r>
              <a:rPr lang="it-IT" sz="2400" dirty="0">
                <a:solidFill>
                  <a:srgbClr val="C00000"/>
                </a:solidFill>
              </a:rPr>
              <a:t> </a:t>
            </a:r>
            <a:r>
              <a:rPr lang="it-IT" sz="2400" dirty="0" err="1">
                <a:solidFill>
                  <a:srgbClr val="C00000"/>
                </a:solidFill>
              </a:rPr>
              <a:t>is</a:t>
            </a:r>
            <a:r>
              <a:rPr lang="it-IT" sz="2400" dirty="0">
                <a:solidFill>
                  <a:srgbClr val="C00000"/>
                </a:solidFill>
              </a:rPr>
              <a:t>, </a:t>
            </a:r>
            <a:r>
              <a:rPr lang="it-IT" sz="2400" dirty="0" err="1">
                <a:solidFill>
                  <a:srgbClr val="C00000"/>
                </a:solidFill>
              </a:rPr>
              <a:t>we</a:t>
            </a:r>
            <a:r>
              <a:rPr lang="it-IT" sz="2400" dirty="0">
                <a:solidFill>
                  <a:srgbClr val="C00000"/>
                </a:solidFill>
              </a:rPr>
              <a:t> are </a:t>
            </a:r>
            <a:r>
              <a:rPr lang="it-IT" sz="2400" dirty="0" err="1">
                <a:solidFill>
                  <a:srgbClr val="C00000"/>
                </a:solidFill>
              </a:rPr>
              <a:t>doing</a:t>
            </a:r>
            <a:r>
              <a:rPr lang="it-IT" sz="2400" dirty="0">
                <a:solidFill>
                  <a:srgbClr val="C00000"/>
                </a:solidFill>
              </a:rPr>
              <a:t> </a:t>
            </a:r>
            <a:r>
              <a:rPr lang="it-IT" sz="2400" dirty="0" err="1">
                <a:solidFill>
                  <a:srgbClr val="C00000"/>
                </a:solidFill>
              </a:rPr>
              <a:t>our</a:t>
            </a:r>
            <a:r>
              <a:rPr lang="it-IT" sz="2400" dirty="0">
                <a:solidFill>
                  <a:srgbClr val="C00000"/>
                </a:solidFill>
              </a:rPr>
              <a:t> best, </a:t>
            </a:r>
            <a:r>
              <a:rPr lang="it-IT" sz="2400" dirty="0" err="1">
                <a:solidFill>
                  <a:srgbClr val="C00000"/>
                </a:solidFill>
              </a:rPr>
              <a:t>all</a:t>
            </a:r>
            <a:r>
              <a:rPr lang="it-IT" sz="2400" dirty="0">
                <a:solidFill>
                  <a:srgbClr val="C00000"/>
                </a:solidFill>
              </a:rPr>
              <a:t> </a:t>
            </a:r>
            <a:r>
              <a:rPr lang="it-IT" sz="2400" dirty="0" err="1">
                <a:solidFill>
                  <a:srgbClr val="C00000"/>
                </a:solidFill>
              </a:rPr>
              <a:t>together</a:t>
            </a:r>
            <a:r>
              <a:rPr lang="it-IT" sz="2400" dirty="0">
                <a:solidFill>
                  <a:srgbClr val="C00000"/>
                </a:solidFill>
              </a:rPr>
              <a:t>, to </a:t>
            </a:r>
            <a:r>
              <a:rPr lang="it-IT" sz="2400" dirty="0" err="1">
                <a:solidFill>
                  <a:srgbClr val="C00000"/>
                </a:solidFill>
              </a:rPr>
              <a:t>build</a:t>
            </a:r>
            <a:r>
              <a:rPr lang="it-IT" sz="2400" dirty="0">
                <a:solidFill>
                  <a:srgbClr val="C00000"/>
                </a:solidFill>
              </a:rPr>
              <a:t> a </a:t>
            </a:r>
            <a:r>
              <a:rPr lang="it-IT" sz="2400" dirty="0" err="1">
                <a:solidFill>
                  <a:srgbClr val="C00000"/>
                </a:solidFill>
              </a:rPr>
              <a:t>better</a:t>
            </a:r>
            <a:r>
              <a:rPr lang="it-IT" sz="2400" dirty="0">
                <a:solidFill>
                  <a:srgbClr val="C00000"/>
                </a:solidFill>
              </a:rPr>
              <a:t>, more </a:t>
            </a:r>
            <a:r>
              <a:rPr lang="it-IT" sz="2400" dirty="0" err="1">
                <a:solidFill>
                  <a:srgbClr val="C00000"/>
                </a:solidFill>
              </a:rPr>
              <a:t>conscious</a:t>
            </a:r>
            <a:r>
              <a:rPr lang="it-IT" sz="2400" dirty="0">
                <a:solidFill>
                  <a:srgbClr val="C00000"/>
                </a:solidFill>
              </a:rPr>
              <a:t> society </a:t>
            </a:r>
            <a:r>
              <a:rPr lang="it-IT" sz="2400" dirty="0" err="1">
                <a:solidFill>
                  <a:srgbClr val="C00000"/>
                </a:solidFill>
              </a:rPr>
              <a:t>where</a:t>
            </a:r>
            <a:r>
              <a:rPr lang="it-IT" sz="2400" dirty="0">
                <a:solidFill>
                  <a:srgbClr val="C00000"/>
                </a:solidFill>
              </a:rPr>
              <a:t> </a:t>
            </a:r>
            <a:r>
              <a:rPr lang="it-IT" sz="2400" dirty="0" err="1">
                <a:solidFill>
                  <a:srgbClr val="C00000"/>
                </a:solidFill>
              </a:rPr>
              <a:t>everyone</a:t>
            </a:r>
            <a:r>
              <a:rPr lang="it-IT" sz="2400" dirty="0">
                <a:solidFill>
                  <a:srgbClr val="C00000"/>
                </a:solidFill>
              </a:rPr>
              <a:t> </a:t>
            </a:r>
            <a:r>
              <a:rPr lang="it-IT" sz="2400" dirty="0" err="1">
                <a:solidFill>
                  <a:srgbClr val="C00000"/>
                </a:solidFill>
              </a:rPr>
              <a:t>has</a:t>
            </a:r>
            <a:r>
              <a:rPr lang="it-IT" sz="2400" dirty="0">
                <a:solidFill>
                  <a:srgbClr val="C00000"/>
                </a:solidFill>
              </a:rPr>
              <a:t> the right to be </a:t>
            </a:r>
            <a:r>
              <a:rPr lang="it-IT" sz="2400" dirty="0" err="1">
                <a:solidFill>
                  <a:srgbClr val="C00000"/>
                </a:solidFill>
              </a:rPr>
              <a:t>acknowleged</a:t>
            </a:r>
            <a:r>
              <a:rPr lang="it-IT" sz="2400" dirty="0"/>
              <a:t>  </a:t>
            </a:r>
          </a:p>
        </p:txBody>
      </p:sp>
      <p:pic>
        <p:nvPicPr>
          <p:cNvPr id="7" name="Segnaposto immagine 6">
            <a:extLst>
              <a:ext uri="{FF2B5EF4-FFF2-40B4-BE49-F238E27FC236}">
                <a16:creationId xmlns:a16="http://schemas.microsoft.com/office/drawing/2014/main" xmlns="" id="{06B858DD-F446-4E54-9E81-D418C7209D47}"/>
              </a:ext>
            </a:extLst>
          </p:cNvPr>
          <p:cNvPicPr>
            <a:picLocks noGrp="1" noChangeAspect="1"/>
          </p:cNvPicPr>
          <p:nvPr>
            <p:ph type="pic" idx="1"/>
          </p:nvPr>
        </p:nvPicPr>
        <p:blipFill>
          <a:blip r:embed="rId2"/>
          <a:srcRect t="20850" b="20850"/>
          <a:stretch>
            <a:fillRect/>
          </a:stretch>
        </p:blipFill>
        <p:spPr>
          <a:xfrm>
            <a:off x="0" y="0"/>
            <a:ext cx="6096000" cy="4738688"/>
          </a:xfrm>
        </p:spPr>
      </p:pic>
      <p:sp>
        <p:nvSpPr>
          <p:cNvPr id="4" name="Segnaposto testo 3">
            <a:extLst>
              <a:ext uri="{FF2B5EF4-FFF2-40B4-BE49-F238E27FC236}">
                <a16:creationId xmlns:a16="http://schemas.microsoft.com/office/drawing/2014/main" xmlns="" id="{CBB8B590-18FA-4A61-8A1D-F7A143A41870}"/>
              </a:ext>
            </a:extLst>
          </p:cNvPr>
          <p:cNvSpPr>
            <a:spLocks noGrp="1"/>
          </p:cNvSpPr>
          <p:nvPr>
            <p:ph type="body" sz="half" idx="2"/>
          </p:nvPr>
        </p:nvSpPr>
        <p:spPr/>
        <p:txBody>
          <a:bodyPr>
            <a:normAutofit/>
          </a:bodyPr>
          <a:lstStyle/>
          <a:p>
            <a:r>
              <a:rPr lang="it-IT" sz="3200" dirty="0" err="1">
                <a:solidFill>
                  <a:schemeClr val="accent2">
                    <a:lumMod val="75000"/>
                  </a:schemeClr>
                </a:solidFill>
              </a:rPr>
              <a:t>Thank</a:t>
            </a:r>
            <a:r>
              <a:rPr lang="it-IT" sz="3200" dirty="0">
                <a:solidFill>
                  <a:schemeClr val="accent2">
                    <a:lumMod val="75000"/>
                  </a:schemeClr>
                </a:solidFill>
              </a:rPr>
              <a:t> </a:t>
            </a:r>
            <a:r>
              <a:rPr lang="it-IT" sz="3200" dirty="0" err="1">
                <a:solidFill>
                  <a:schemeClr val="accent2">
                    <a:lumMod val="75000"/>
                  </a:schemeClr>
                </a:solidFill>
              </a:rPr>
              <a:t>you</a:t>
            </a:r>
            <a:r>
              <a:rPr lang="it-IT" sz="3200" dirty="0">
                <a:solidFill>
                  <a:schemeClr val="accent2">
                    <a:lumMod val="75000"/>
                  </a:schemeClr>
                </a:solidFill>
              </a:rPr>
              <a:t>.</a:t>
            </a:r>
          </a:p>
        </p:txBody>
      </p:sp>
      <p:pic>
        <p:nvPicPr>
          <p:cNvPr id="9" name="Immagine 8">
            <a:extLst>
              <a:ext uri="{FF2B5EF4-FFF2-40B4-BE49-F238E27FC236}">
                <a16:creationId xmlns:a16="http://schemas.microsoft.com/office/drawing/2014/main" xmlns="" id="{19D7C721-5E5C-4441-99FA-AC6EB2E25CE1}"/>
              </a:ext>
            </a:extLst>
          </p:cNvPr>
          <p:cNvPicPr>
            <a:picLocks noChangeAspect="1"/>
          </p:cNvPicPr>
          <p:nvPr/>
        </p:nvPicPr>
        <p:blipFill>
          <a:blip r:embed="rId3"/>
          <a:stretch>
            <a:fillRect/>
          </a:stretch>
        </p:blipFill>
        <p:spPr>
          <a:xfrm>
            <a:off x="5868947" y="0"/>
            <a:ext cx="6344359" cy="4738688"/>
          </a:xfrm>
          <a:prstGeom prst="rect">
            <a:avLst/>
          </a:prstGeom>
        </p:spPr>
      </p:pic>
    </p:spTree>
    <p:extLst>
      <p:ext uri="{BB962C8B-B14F-4D97-AF65-F5344CB8AC3E}">
        <p14:creationId xmlns:p14="http://schemas.microsoft.com/office/powerpoint/2010/main" val="1492327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anim calcmode="lin" valueType="num">
                                      <p:cBhvr>
                                        <p:cTn id="15"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EB067DC-DB99-4A2C-85E1-6D38CA07402E}"/>
              </a:ext>
            </a:extLst>
          </p:cNvPr>
          <p:cNvSpPr>
            <a:spLocks noGrp="1"/>
          </p:cNvSpPr>
          <p:nvPr>
            <p:ph type="title"/>
          </p:nvPr>
        </p:nvSpPr>
        <p:spPr>
          <a:xfrm>
            <a:off x="1024128" y="366734"/>
            <a:ext cx="4389120" cy="1737360"/>
          </a:xfrm>
        </p:spPr>
        <p:txBody>
          <a:bodyPr/>
          <a:lstStyle/>
          <a:p>
            <a:r>
              <a:rPr lang="it-IT" sz="3200" dirty="0">
                <a:solidFill>
                  <a:srgbClr val="FFC000"/>
                </a:solidFill>
              </a:rPr>
              <a:t>Some </a:t>
            </a:r>
            <a:r>
              <a:rPr lang="it-IT" sz="3200" dirty="0" err="1">
                <a:solidFill>
                  <a:srgbClr val="FFC000"/>
                </a:solidFill>
              </a:rPr>
              <a:t>disabilities</a:t>
            </a:r>
            <a:r>
              <a:rPr lang="it-IT" sz="3200" dirty="0">
                <a:solidFill>
                  <a:srgbClr val="FFC000"/>
                </a:solidFill>
              </a:rPr>
              <a:t> and special </a:t>
            </a:r>
            <a:r>
              <a:rPr lang="it-IT" sz="3200" dirty="0" err="1">
                <a:solidFill>
                  <a:srgbClr val="FFC000"/>
                </a:solidFill>
              </a:rPr>
              <a:t>needs</a:t>
            </a:r>
            <a:r>
              <a:rPr lang="it-IT" sz="3200" dirty="0">
                <a:solidFill>
                  <a:srgbClr val="FFC000"/>
                </a:solidFill>
              </a:rPr>
              <a:t> are </a:t>
            </a:r>
            <a:r>
              <a:rPr lang="it-IT" sz="3200" dirty="0" err="1">
                <a:solidFill>
                  <a:srgbClr val="FFC000"/>
                </a:solidFill>
              </a:rPr>
              <a:t>visible</a:t>
            </a:r>
            <a:endParaRPr lang="it-IT" sz="3200" dirty="0">
              <a:solidFill>
                <a:srgbClr val="FFC000"/>
              </a:solidFill>
            </a:endParaRPr>
          </a:p>
        </p:txBody>
      </p:sp>
      <p:pic>
        <p:nvPicPr>
          <p:cNvPr id="8" name="Segnaposto contenuto 7">
            <a:extLst>
              <a:ext uri="{FF2B5EF4-FFF2-40B4-BE49-F238E27FC236}">
                <a16:creationId xmlns:a16="http://schemas.microsoft.com/office/drawing/2014/main" xmlns="" id="{D172061E-16AE-4514-827B-5399E15C2F68}"/>
              </a:ext>
            </a:extLst>
          </p:cNvPr>
          <p:cNvPicPr>
            <a:picLocks noGrp="1" noChangeAspect="1"/>
          </p:cNvPicPr>
          <p:nvPr>
            <p:ph idx="1"/>
          </p:nvPr>
        </p:nvPicPr>
        <p:blipFill>
          <a:blip r:embed="rId2"/>
          <a:stretch>
            <a:fillRect/>
          </a:stretch>
        </p:blipFill>
        <p:spPr>
          <a:xfrm>
            <a:off x="6778754" y="60917"/>
            <a:ext cx="3789092" cy="6736166"/>
          </a:xfrm>
        </p:spPr>
      </p:pic>
      <p:sp>
        <p:nvSpPr>
          <p:cNvPr id="4" name="Segnaposto testo 3">
            <a:extLst>
              <a:ext uri="{FF2B5EF4-FFF2-40B4-BE49-F238E27FC236}">
                <a16:creationId xmlns:a16="http://schemas.microsoft.com/office/drawing/2014/main" xmlns="" id="{82F86D5A-D6EA-482C-B484-883741F9261C}"/>
              </a:ext>
            </a:extLst>
          </p:cNvPr>
          <p:cNvSpPr>
            <a:spLocks noGrp="1"/>
          </p:cNvSpPr>
          <p:nvPr>
            <p:ph type="body" sz="half" idx="2"/>
          </p:nvPr>
        </p:nvSpPr>
        <p:spPr>
          <a:xfrm>
            <a:off x="826389" y="2211950"/>
            <a:ext cx="4784598" cy="3762294"/>
          </a:xfrm>
          <a:solidFill>
            <a:schemeClr val="accent2">
              <a:lumMod val="40000"/>
              <a:lumOff val="60000"/>
            </a:schemeClr>
          </a:solidFill>
        </p:spPr>
        <p:txBody>
          <a:bodyPr>
            <a:noAutofit/>
          </a:bodyPr>
          <a:lstStyle/>
          <a:p>
            <a:pPr algn="ctr"/>
            <a:r>
              <a:rPr lang="it-IT" sz="2800" dirty="0" err="1"/>
              <a:t>Children</a:t>
            </a:r>
            <a:r>
              <a:rPr lang="it-IT" sz="2800" dirty="0"/>
              <a:t> with high </a:t>
            </a:r>
            <a:r>
              <a:rPr lang="it-IT" sz="2800" dirty="0" err="1"/>
              <a:t>needs</a:t>
            </a:r>
            <a:r>
              <a:rPr lang="it-IT" sz="2800" dirty="0"/>
              <a:t> </a:t>
            </a:r>
            <a:r>
              <a:rPr lang="it-IT" sz="2800" dirty="0" err="1"/>
              <a:t>arrive</a:t>
            </a:r>
            <a:r>
              <a:rPr lang="it-IT" sz="2800" dirty="0"/>
              <a:t> </a:t>
            </a:r>
            <a:r>
              <a:rPr lang="it-IT" sz="2800" dirty="0" err="1"/>
              <a:t>at</a:t>
            </a:r>
            <a:r>
              <a:rPr lang="it-IT" sz="2800" dirty="0"/>
              <a:t> </a:t>
            </a:r>
            <a:r>
              <a:rPr lang="it-IT" sz="2800" dirty="0" err="1"/>
              <a:t>school</a:t>
            </a:r>
            <a:r>
              <a:rPr lang="it-IT" sz="2800" dirty="0"/>
              <a:t> with </a:t>
            </a:r>
            <a:r>
              <a:rPr lang="it-IT" sz="2800" dirty="0" err="1"/>
              <a:t>their</a:t>
            </a:r>
            <a:r>
              <a:rPr lang="it-IT" sz="2800" dirty="0"/>
              <a:t> </a:t>
            </a:r>
            <a:r>
              <a:rPr lang="it-IT" sz="2800" dirty="0" err="1"/>
              <a:t>own</a:t>
            </a:r>
            <a:r>
              <a:rPr lang="it-IT" sz="2800" dirty="0"/>
              <a:t> special </a:t>
            </a:r>
            <a:r>
              <a:rPr lang="it-IT" sz="2800" dirty="0" err="1"/>
              <a:t>portfolios</a:t>
            </a:r>
            <a:r>
              <a:rPr lang="it-IT" sz="2800" dirty="0"/>
              <a:t>. </a:t>
            </a:r>
            <a:r>
              <a:rPr lang="it-IT" sz="2800" dirty="0" err="1"/>
              <a:t>They</a:t>
            </a:r>
            <a:r>
              <a:rPr lang="it-IT" sz="2800" dirty="0"/>
              <a:t> </a:t>
            </a:r>
            <a:r>
              <a:rPr lang="it-IT" sz="2800" dirty="0" err="1"/>
              <a:t>have</a:t>
            </a:r>
            <a:r>
              <a:rPr lang="it-IT" sz="2800" dirty="0"/>
              <a:t> </a:t>
            </a:r>
            <a:r>
              <a:rPr lang="it-IT" sz="2800" dirty="0" err="1"/>
              <a:t>certifications</a:t>
            </a:r>
            <a:r>
              <a:rPr lang="it-IT" sz="2800" dirty="0"/>
              <a:t> and </a:t>
            </a:r>
            <a:r>
              <a:rPr lang="it-IT" sz="2800" dirty="0" err="1"/>
              <a:t>functional</a:t>
            </a:r>
            <a:r>
              <a:rPr lang="it-IT" sz="2800" dirty="0"/>
              <a:t> </a:t>
            </a:r>
            <a:r>
              <a:rPr lang="it-IT" sz="2800" dirty="0" err="1"/>
              <a:t>diagnoses</a:t>
            </a:r>
            <a:r>
              <a:rPr lang="it-IT" sz="2800" dirty="0"/>
              <a:t> and </a:t>
            </a:r>
            <a:r>
              <a:rPr lang="it-IT" sz="2800" dirty="0" err="1"/>
              <a:t>evaluations</a:t>
            </a:r>
            <a:r>
              <a:rPr lang="it-IT" sz="2800" dirty="0"/>
              <a:t> </a:t>
            </a:r>
            <a:r>
              <a:rPr lang="it-IT" sz="2800" dirty="0" err="1"/>
              <a:t>issued</a:t>
            </a:r>
            <a:r>
              <a:rPr lang="it-IT" sz="2800" dirty="0"/>
              <a:t> by the </a:t>
            </a:r>
            <a:r>
              <a:rPr lang="it-IT" sz="2800" dirty="0" err="1"/>
              <a:t>multidisciplinary</a:t>
            </a:r>
            <a:r>
              <a:rPr lang="it-IT" sz="2800" dirty="0"/>
              <a:t> équipe (</a:t>
            </a:r>
            <a:r>
              <a:rPr lang="it-IT" sz="2800" dirty="0" err="1"/>
              <a:t>Health</a:t>
            </a:r>
            <a:r>
              <a:rPr lang="it-IT" sz="2800" dirty="0"/>
              <a:t> Board and </a:t>
            </a:r>
            <a:r>
              <a:rPr lang="it-IT" sz="2800" dirty="0" err="1"/>
              <a:t>Neuropsychiatric</a:t>
            </a:r>
            <a:r>
              <a:rPr lang="it-IT" sz="2800" dirty="0"/>
              <a:t> </a:t>
            </a:r>
            <a:r>
              <a:rPr lang="it-IT" sz="2800" dirty="0" err="1"/>
              <a:t>Departments</a:t>
            </a:r>
            <a:r>
              <a:rPr lang="it-IT" sz="2800" dirty="0"/>
              <a:t>).</a:t>
            </a:r>
          </a:p>
        </p:txBody>
      </p:sp>
    </p:spTree>
    <p:extLst>
      <p:ext uri="{BB962C8B-B14F-4D97-AF65-F5344CB8AC3E}">
        <p14:creationId xmlns:p14="http://schemas.microsoft.com/office/powerpoint/2010/main" val="3520438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fade">
                                      <p:cBhvr>
                                        <p:cTn id="13" dur="1000"/>
                                        <p:tgtEl>
                                          <p:spTgt spid="4">
                                            <p:bg/>
                                          </p:spTgt>
                                        </p:tgtEl>
                                      </p:cBhvr>
                                    </p:animEffect>
                                    <p:anim calcmode="lin" valueType="num">
                                      <p:cBhvr>
                                        <p:cTn id="14" dur="1000" fill="hold"/>
                                        <p:tgtEl>
                                          <p:spTgt spid="4">
                                            <p:bg/>
                                          </p:spTgt>
                                        </p:tgtEl>
                                        <p:attrNameLst>
                                          <p:attrName>ppt_x</p:attrName>
                                        </p:attrNameLst>
                                      </p:cBhvr>
                                      <p:tavLst>
                                        <p:tav tm="0">
                                          <p:val>
                                            <p:strVal val="#ppt_x"/>
                                          </p:val>
                                        </p:tav>
                                        <p:tav tm="100000">
                                          <p:val>
                                            <p:strVal val="#ppt_x"/>
                                          </p:val>
                                        </p:tav>
                                      </p:tavLst>
                                    </p:anim>
                                    <p:anim calcmode="lin" valueType="num">
                                      <p:cBhvr>
                                        <p:cTn id="15"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3C873FB-C9CE-48FD-8FE0-204720220907}"/>
              </a:ext>
            </a:extLst>
          </p:cNvPr>
          <p:cNvSpPr>
            <a:spLocks noGrp="1"/>
          </p:cNvSpPr>
          <p:nvPr>
            <p:ph type="title"/>
          </p:nvPr>
        </p:nvSpPr>
        <p:spPr/>
        <p:txBody>
          <a:bodyPr/>
          <a:lstStyle/>
          <a:p>
            <a:r>
              <a:rPr lang="it-IT" sz="3200" dirty="0">
                <a:solidFill>
                  <a:srgbClr val="FFC000"/>
                </a:solidFill>
              </a:rPr>
              <a:t>Some </a:t>
            </a:r>
            <a:r>
              <a:rPr lang="it-IT" sz="3200" dirty="0" err="1">
                <a:solidFill>
                  <a:srgbClr val="FFC000"/>
                </a:solidFill>
              </a:rPr>
              <a:t>children</a:t>
            </a:r>
            <a:r>
              <a:rPr lang="it-IT" sz="3200" dirty="0">
                <a:solidFill>
                  <a:srgbClr val="FFC000"/>
                </a:solidFill>
              </a:rPr>
              <a:t> </a:t>
            </a:r>
            <a:r>
              <a:rPr lang="it-IT" sz="3200" dirty="0" err="1">
                <a:solidFill>
                  <a:srgbClr val="FFC000"/>
                </a:solidFill>
              </a:rPr>
              <a:t>arrive</a:t>
            </a:r>
            <a:r>
              <a:rPr lang="it-IT" sz="3200" dirty="0">
                <a:solidFill>
                  <a:srgbClr val="FFC000"/>
                </a:solidFill>
              </a:rPr>
              <a:t> alone from </a:t>
            </a:r>
            <a:r>
              <a:rPr lang="it-IT" sz="3200" dirty="0" err="1">
                <a:solidFill>
                  <a:srgbClr val="FFC000"/>
                </a:solidFill>
              </a:rPr>
              <a:t>african</a:t>
            </a:r>
            <a:r>
              <a:rPr lang="it-IT" sz="3200" dirty="0">
                <a:solidFill>
                  <a:srgbClr val="FFC000"/>
                </a:solidFill>
              </a:rPr>
              <a:t> </a:t>
            </a:r>
            <a:r>
              <a:rPr lang="it-IT" sz="3200" dirty="0" err="1">
                <a:solidFill>
                  <a:srgbClr val="FFC000"/>
                </a:solidFill>
              </a:rPr>
              <a:t>countries</a:t>
            </a:r>
            <a:endParaRPr lang="it-IT" sz="3200" dirty="0"/>
          </a:p>
        </p:txBody>
      </p:sp>
      <p:pic>
        <p:nvPicPr>
          <p:cNvPr id="6" name="Segnaposto contenuto 5">
            <a:extLst>
              <a:ext uri="{FF2B5EF4-FFF2-40B4-BE49-F238E27FC236}">
                <a16:creationId xmlns:a16="http://schemas.microsoft.com/office/drawing/2014/main" xmlns="" id="{855672C9-3C85-4CDA-8AF7-9E2CDB07B27E}"/>
              </a:ext>
            </a:extLst>
          </p:cNvPr>
          <p:cNvPicPr>
            <a:picLocks noGrp="1" noChangeAspect="1"/>
          </p:cNvPicPr>
          <p:nvPr>
            <p:ph idx="1"/>
          </p:nvPr>
        </p:nvPicPr>
        <p:blipFill>
          <a:blip r:embed="rId2"/>
          <a:stretch>
            <a:fillRect/>
          </a:stretch>
        </p:blipFill>
        <p:spPr>
          <a:xfrm>
            <a:off x="6609953" y="822325"/>
            <a:ext cx="3888581" cy="5184775"/>
          </a:xfrm>
        </p:spPr>
      </p:pic>
      <p:sp>
        <p:nvSpPr>
          <p:cNvPr id="7" name="Segnaposto testo 3">
            <a:extLst>
              <a:ext uri="{FF2B5EF4-FFF2-40B4-BE49-F238E27FC236}">
                <a16:creationId xmlns:a16="http://schemas.microsoft.com/office/drawing/2014/main" xmlns="" id="{57C18BF7-8BF0-46D0-8B90-C9FB97FF4718}"/>
              </a:ext>
            </a:extLst>
          </p:cNvPr>
          <p:cNvSpPr>
            <a:spLocks noGrp="1"/>
          </p:cNvSpPr>
          <p:nvPr>
            <p:ph type="body" sz="half" idx="2"/>
          </p:nvPr>
        </p:nvSpPr>
        <p:spPr>
          <a:solidFill>
            <a:schemeClr val="accent2">
              <a:lumMod val="40000"/>
              <a:lumOff val="60000"/>
            </a:schemeClr>
          </a:solidFill>
        </p:spPr>
        <p:txBody>
          <a:bodyPr>
            <a:noAutofit/>
          </a:bodyPr>
          <a:lstStyle/>
          <a:p>
            <a:pPr algn="ctr"/>
            <a:r>
              <a:rPr lang="it-IT" sz="2800" dirty="0" err="1"/>
              <a:t>Girls</a:t>
            </a:r>
            <a:r>
              <a:rPr lang="it-IT" sz="2800" dirty="0"/>
              <a:t> and boys </a:t>
            </a:r>
            <a:r>
              <a:rPr lang="it-IT" sz="2800" dirty="0" err="1"/>
              <a:t>speaking</a:t>
            </a:r>
            <a:r>
              <a:rPr lang="it-IT" sz="2800" dirty="0"/>
              <a:t> </a:t>
            </a:r>
            <a:r>
              <a:rPr lang="it-IT" sz="2800" dirty="0" err="1"/>
              <a:t>their</a:t>
            </a:r>
            <a:r>
              <a:rPr lang="it-IT" sz="2800" dirty="0"/>
              <a:t> native </a:t>
            </a:r>
            <a:r>
              <a:rPr lang="it-IT" sz="2800" dirty="0" err="1"/>
              <a:t>languages</a:t>
            </a:r>
            <a:r>
              <a:rPr lang="it-IT" sz="2800" dirty="0"/>
              <a:t> and </a:t>
            </a:r>
            <a:r>
              <a:rPr lang="it-IT" sz="2800" dirty="0" err="1"/>
              <a:t>very</a:t>
            </a:r>
            <a:r>
              <a:rPr lang="it-IT" sz="2800" dirty="0"/>
              <a:t> </a:t>
            </a:r>
            <a:r>
              <a:rPr lang="it-IT" sz="2800" dirty="0" err="1"/>
              <a:t>basic</a:t>
            </a:r>
            <a:r>
              <a:rPr lang="it-IT" sz="2800" dirty="0"/>
              <a:t> French or English </a:t>
            </a:r>
            <a:r>
              <a:rPr lang="it-IT" sz="2800" dirty="0" err="1"/>
              <a:t>who</a:t>
            </a:r>
            <a:r>
              <a:rPr lang="it-IT" sz="2800" dirty="0"/>
              <a:t> </a:t>
            </a:r>
            <a:r>
              <a:rPr lang="it-IT" sz="2800" dirty="0" err="1"/>
              <a:t>arrive</a:t>
            </a:r>
            <a:r>
              <a:rPr lang="it-IT" sz="2800" dirty="0"/>
              <a:t> </a:t>
            </a:r>
            <a:r>
              <a:rPr lang="it-IT" sz="2800" dirty="0" err="1"/>
              <a:t>without</a:t>
            </a:r>
            <a:r>
              <a:rPr lang="it-IT" sz="2800" dirty="0"/>
              <a:t> </a:t>
            </a:r>
            <a:r>
              <a:rPr lang="it-IT" sz="2800" dirty="0" err="1"/>
              <a:t>their</a:t>
            </a:r>
            <a:r>
              <a:rPr lang="it-IT" sz="2800" dirty="0"/>
              <a:t> families. </a:t>
            </a:r>
            <a:r>
              <a:rPr lang="it-IT" sz="2800" dirty="0" err="1"/>
              <a:t>We</a:t>
            </a:r>
            <a:r>
              <a:rPr lang="it-IT" sz="2800" dirty="0"/>
              <a:t> welcome </a:t>
            </a:r>
            <a:r>
              <a:rPr lang="it-IT" sz="2800" dirty="0" err="1"/>
              <a:t>them</a:t>
            </a:r>
            <a:r>
              <a:rPr lang="it-IT" sz="2800" dirty="0"/>
              <a:t> with special </a:t>
            </a:r>
            <a:r>
              <a:rPr lang="it-IT" sz="2800" dirty="0" err="1"/>
              <a:t>programmes</a:t>
            </a:r>
            <a:r>
              <a:rPr lang="it-IT" sz="2800" dirty="0"/>
              <a:t> in </a:t>
            </a:r>
            <a:r>
              <a:rPr lang="it-IT" sz="2800" dirty="0" err="1"/>
              <a:t>our</a:t>
            </a:r>
            <a:r>
              <a:rPr lang="it-IT" sz="2800" dirty="0"/>
              <a:t> </a:t>
            </a:r>
            <a:r>
              <a:rPr lang="it-IT" sz="2800" dirty="0" err="1"/>
              <a:t>classrooms</a:t>
            </a:r>
            <a:r>
              <a:rPr lang="it-IT" sz="2800" dirty="0"/>
              <a:t>.</a:t>
            </a:r>
          </a:p>
        </p:txBody>
      </p:sp>
    </p:spTree>
    <p:extLst>
      <p:ext uri="{BB962C8B-B14F-4D97-AF65-F5344CB8AC3E}">
        <p14:creationId xmlns:p14="http://schemas.microsoft.com/office/powerpoint/2010/main" val="561899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0" name="Segnaposto contenuto 9">
            <a:extLst>
              <a:ext uri="{FF2B5EF4-FFF2-40B4-BE49-F238E27FC236}">
                <a16:creationId xmlns:a16="http://schemas.microsoft.com/office/drawing/2014/main" xmlns="" id="{35410997-6D5B-40B7-94FA-F95106FE7B4F}"/>
              </a:ext>
            </a:extLst>
          </p:cNvPr>
          <p:cNvPicPr>
            <a:picLocks noGrp="1" noChangeAspect="1"/>
          </p:cNvPicPr>
          <p:nvPr>
            <p:ph idx="1"/>
          </p:nvPr>
        </p:nvPicPr>
        <p:blipFill>
          <a:blip r:embed="rId2"/>
          <a:stretch>
            <a:fillRect/>
          </a:stretch>
        </p:blipFill>
        <p:spPr>
          <a:xfrm>
            <a:off x="5524671" y="1380579"/>
            <a:ext cx="6522368" cy="4871394"/>
          </a:xfrm>
        </p:spPr>
      </p:pic>
      <p:sp>
        <p:nvSpPr>
          <p:cNvPr id="11" name="Titolo 1">
            <a:extLst>
              <a:ext uri="{FF2B5EF4-FFF2-40B4-BE49-F238E27FC236}">
                <a16:creationId xmlns:a16="http://schemas.microsoft.com/office/drawing/2014/main" xmlns="" id="{115E447A-D119-49A2-9276-A0A380DE7DA2}"/>
              </a:ext>
            </a:extLst>
          </p:cNvPr>
          <p:cNvSpPr>
            <a:spLocks noGrp="1"/>
          </p:cNvSpPr>
          <p:nvPr>
            <p:ph type="title"/>
          </p:nvPr>
        </p:nvSpPr>
        <p:spPr/>
        <p:txBody>
          <a:bodyPr/>
          <a:lstStyle/>
          <a:p>
            <a:r>
              <a:rPr lang="it-IT" sz="3200" dirty="0">
                <a:solidFill>
                  <a:srgbClr val="FFC000"/>
                </a:solidFill>
              </a:rPr>
              <a:t>Some </a:t>
            </a:r>
            <a:r>
              <a:rPr lang="it-IT" sz="3200" dirty="0" err="1">
                <a:solidFill>
                  <a:srgbClr val="FFC000"/>
                </a:solidFill>
              </a:rPr>
              <a:t>disabilities</a:t>
            </a:r>
            <a:r>
              <a:rPr lang="it-IT" sz="3200" dirty="0">
                <a:solidFill>
                  <a:srgbClr val="FFC000"/>
                </a:solidFill>
              </a:rPr>
              <a:t> and special </a:t>
            </a:r>
            <a:r>
              <a:rPr lang="it-IT" sz="3200" dirty="0" err="1">
                <a:solidFill>
                  <a:srgbClr val="FFC000"/>
                </a:solidFill>
              </a:rPr>
              <a:t>needs</a:t>
            </a:r>
            <a:r>
              <a:rPr lang="it-IT" sz="3200" dirty="0">
                <a:solidFill>
                  <a:srgbClr val="FFC000"/>
                </a:solidFill>
              </a:rPr>
              <a:t> are </a:t>
            </a:r>
            <a:r>
              <a:rPr lang="it-IT" sz="3200" dirty="0" err="1">
                <a:solidFill>
                  <a:srgbClr val="FFC000"/>
                </a:solidFill>
              </a:rPr>
              <a:t>not</a:t>
            </a:r>
            <a:r>
              <a:rPr lang="it-IT" sz="3200" dirty="0">
                <a:solidFill>
                  <a:srgbClr val="FFC000"/>
                </a:solidFill>
              </a:rPr>
              <a:t> </a:t>
            </a:r>
            <a:r>
              <a:rPr lang="it-IT" sz="3200" dirty="0" err="1">
                <a:solidFill>
                  <a:srgbClr val="FFC000"/>
                </a:solidFill>
              </a:rPr>
              <a:t>visible</a:t>
            </a:r>
            <a:endParaRPr lang="it-IT" sz="3200" dirty="0">
              <a:solidFill>
                <a:srgbClr val="FFC000"/>
              </a:solidFill>
            </a:endParaRPr>
          </a:p>
        </p:txBody>
      </p:sp>
      <p:sp>
        <p:nvSpPr>
          <p:cNvPr id="12" name="Segnaposto testo 3">
            <a:extLst>
              <a:ext uri="{FF2B5EF4-FFF2-40B4-BE49-F238E27FC236}">
                <a16:creationId xmlns:a16="http://schemas.microsoft.com/office/drawing/2014/main" xmlns="" id="{669FA623-3C4A-49CE-94FD-66B9E11A215B}"/>
              </a:ext>
            </a:extLst>
          </p:cNvPr>
          <p:cNvSpPr>
            <a:spLocks noGrp="1"/>
          </p:cNvSpPr>
          <p:nvPr>
            <p:ph type="body" sz="half" idx="2"/>
          </p:nvPr>
        </p:nvSpPr>
        <p:spPr>
          <a:xfrm>
            <a:off x="425606" y="2109610"/>
            <a:ext cx="4832511" cy="4142363"/>
          </a:xfrm>
          <a:solidFill>
            <a:schemeClr val="accent2">
              <a:lumMod val="40000"/>
              <a:lumOff val="60000"/>
            </a:schemeClr>
          </a:solidFill>
        </p:spPr>
        <p:txBody>
          <a:bodyPr>
            <a:noAutofit/>
          </a:bodyPr>
          <a:lstStyle/>
          <a:p>
            <a:pPr algn="ctr"/>
            <a:r>
              <a:rPr lang="it-IT" sz="2800" dirty="0"/>
              <a:t>In </a:t>
            </a:r>
            <a:r>
              <a:rPr lang="it-IT" sz="2800" dirty="0" err="1"/>
              <a:t>this</a:t>
            </a:r>
            <a:r>
              <a:rPr lang="it-IT" sz="2800" dirty="0"/>
              <a:t> class group, </a:t>
            </a:r>
            <a:r>
              <a:rPr lang="it-IT" sz="2800" dirty="0" err="1"/>
              <a:t>there</a:t>
            </a:r>
            <a:r>
              <a:rPr lang="it-IT" sz="2800" dirty="0"/>
              <a:t> </a:t>
            </a:r>
            <a:r>
              <a:rPr lang="it-IT" sz="2800" dirty="0" err="1"/>
              <a:t>is</a:t>
            </a:r>
            <a:r>
              <a:rPr lang="it-IT" sz="2800" dirty="0"/>
              <a:t> a </a:t>
            </a:r>
            <a:r>
              <a:rPr lang="it-IT" sz="2800" dirty="0" err="1"/>
              <a:t>pupil</a:t>
            </a:r>
            <a:r>
              <a:rPr lang="it-IT" sz="2800" dirty="0"/>
              <a:t> with </a:t>
            </a:r>
            <a:r>
              <a:rPr lang="it-IT" sz="2800" dirty="0" err="1"/>
              <a:t>Specific</a:t>
            </a:r>
            <a:r>
              <a:rPr lang="it-IT" sz="2800" dirty="0"/>
              <a:t> Learning </a:t>
            </a:r>
            <a:r>
              <a:rPr lang="it-IT" sz="2800" dirty="0" err="1"/>
              <a:t>Disabilities</a:t>
            </a:r>
            <a:r>
              <a:rPr lang="it-IT" sz="2800" dirty="0"/>
              <a:t> (</a:t>
            </a:r>
            <a:r>
              <a:rPr lang="it-IT" sz="2800" dirty="0" err="1"/>
              <a:t>Dysgraphia</a:t>
            </a:r>
            <a:r>
              <a:rPr lang="it-IT" sz="2800" dirty="0"/>
              <a:t> and </a:t>
            </a:r>
            <a:r>
              <a:rPr lang="it-IT" sz="2800" dirty="0" err="1"/>
              <a:t>Dyslexia</a:t>
            </a:r>
            <a:r>
              <a:rPr lang="it-IT" sz="2800" dirty="0"/>
              <a:t>), </a:t>
            </a:r>
            <a:r>
              <a:rPr lang="it-IT" sz="2800" dirty="0" err="1"/>
              <a:t>another</a:t>
            </a:r>
            <a:r>
              <a:rPr lang="it-IT" sz="2800" dirty="0"/>
              <a:t> </a:t>
            </a:r>
            <a:r>
              <a:rPr lang="it-IT" sz="2800" dirty="0" err="1"/>
              <a:t>has</a:t>
            </a:r>
            <a:r>
              <a:rPr lang="it-IT" sz="2800" dirty="0"/>
              <a:t> a </a:t>
            </a:r>
            <a:r>
              <a:rPr lang="it-IT" sz="2800" dirty="0" err="1"/>
              <a:t>mild</a:t>
            </a:r>
            <a:r>
              <a:rPr lang="it-IT" sz="2800" dirty="0"/>
              <a:t> </a:t>
            </a:r>
            <a:r>
              <a:rPr lang="it-IT" sz="2800" dirty="0" err="1"/>
              <a:t>intellectual</a:t>
            </a:r>
            <a:r>
              <a:rPr lang="it-IT" sz="2800" dirty="0"/>
              <a:t> </a:t>
            </a:r>
            <a:r>
              <a:rPr lang="it-IT" sz="2800" dirty="0" err="1"/>
              <a:t>disability</a:t>
            </a:r>
            <a:r>
              <a:rPr lang="it-IT" sz="2800" dirty="0"/>
              <a:t> and </a:t>
            </a:r>
            <a:r>
              <a:rPr lang="it-IT" sz="2800" dirty="0" err="1"/>
              <a:t>another</a:t>
            </a:r>
            <a:r>
              <a:rPr lang="it-IT" sz="2800" dirty="0"/>
              <a:t> one shows </a:t>
            </a:r>
            <a:r>
              <a:rPr lang="it-IT" sz="2800" dirty="0" err="1"/>
              <a:t>signs</a:t>
            </a:r>
            <a:r>
              <a:rPr lang="it-IT" sz="2800" dirty="0"/>
              <a:t> </a:t>
            </a:r>
            <a:r>
              <a:rPr lang="it-IT" sz="2800" dirty="0" err="1"/>
              <a:t>consistent</a:t>
            </a:r>
            <a:r>
              <a:rPr lang="it-IT" sz="2800" dirty="0"/>
              <a:t> with an </a:t>
            </a:r>
            <a:r>
              <a:rPr lang="it-IT" sz="2800" dirty="0" err="1"/>
              <a:t>attention</a:t>
            </a:r>
            <a:r>
              <a:rPr lang="it-IT" sz="2800" dirty="0"/>
              <a:t> </a:t>
            </a:r>
            <a:r>
              <a:rPr lang="it-IT" sz="2800" dirty="0" err="1"/>
              <a:t>disorder</a:t>
            </a:r>
            <a:r>
              <a:rPr lang="it-IT" sz="2800" dirty="0"/>
              <a:t>. </a:t>
            </a:r>
            <a:r>
              <a:rPr lang="it-IT" sz="2800" dirty="0" err="1"/>
              <a:t>Also</a:t>
            </a:r>
            <a:r>
              <a:rPr lang="it-IT" sz="2800" dirty="0"/>
              <a:t>, </a:t>
            </a:r>
            <a:r>
              <a:rPr lang="it-IT" sz="2800" dirty="0" err="1"/>
              <a:t>three</a:t>
            </a:r>
            <a:r>
              <a:rPr lang="it-IT" sz="2800" dirty="0"/>
              <a:t> of </a:t>
            </a:r>
            <a:r>
              <a:rPr lang="it-IT" sz="2800" dirty="0" err="1"/>
              <a:t>them</a:t>
            </a:r>
            <a:r>
              <a:rPr lang="it-IT" sz="2800" dirty="0"/>
              <a:t> are </a:t>
            </a:r>
            <a:r>
              <a:rPr lang="it-IT" sz="2800" dirty="0" err="1"/>
              <a:t>affected</a:t>
            </a:r>
            <a:r>
              <a:rPr lang="it-IT" sz="2800" dirty="0"/>
              <a:t> by </a:t>
            </a:r>
            <a:r>
              <a:rPr lang="it-IT" sz="2800" dirty="0" err="1"/>
              <a:t>sociocultural</a:t>
            </a:r>
            <a:r>
              <a:rPr lang="it-IT" sz="2800" dirty="0"/>
              <a:t> </a:t>
            </a:r>
            <a:r>
              <a:rPr lang="it-IT" sz="2800" dirty="0" err="1"/>
              <a:t>issues</a:t>
            </a:r>
            <a:r>
              <a:rPr lang="it-IT" sz="2800" dirty="0"/>
              <a:t>. </a:t>
            </a:r>
          </a:p>
        </p:txBody>
      </p:sp>
    </p:spTree>
    <p:extLst>
      <p:ext uri="{BB962C8B-B14F-4D97-AF65-F5344CB8AC3E}">
        <p14:creationId xmlns:p14="http://schemas.microsoft.com/office/powerpoint/2010/main" val="1868874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bg/>
                                          </p:spTgt>
                                        </p:tgtEl>
                                        <p:attrNameLst>
                                          <p:attrName>style.visibility</p:attrName>
                                        </p:attrNameLst>
                                      </p:cBhvr>
                                      <p:to>
                                        <p:strVal val="visible"/>
                                      </p:to>
                                    </p:set>
                                    <p:animEffect transition="in" filter="fade">
                                      <p:cBhvr>
                                        <p:cTn id="13" dur="1000"/>
                                        <p:tgtEl>
                                          <p:spTgt spid="12">
                                            <p:bg/>
                                          </p:spTgt>
                                        </p:tgtEl>
                                      </p:cBhvr>
                                    </p:animEffect>
                                    <p:anim calcmode="lin" valueType="num">
                                      <p:cBhvr>
                                        <p:cTn id="14" dur="1000" fill="hold"/>
                                        <p:tgtEl>
                                          <p:spTgt spid="12">
                                            <p:bg/>
                                          </p:spTgt>
                                        </p:tgtEl>
                                        <p:attrNameLst>
                                          <p:attrName>ppt_x</p:attrName>
                                        </p:attrNameLst>
                                      </p:cBhvr>
                                      <p:tavLst>
                                        <p:tav tm="0">
                                          <p:val>
                                            <p:strVal val="#ppt_x"/>
                                          </p:val>
                                        </p:tav>
                                        <p:tav tm="100000">
                                          <p:val>
                                            <p:strVal val="#ppt_x"/>
                                          </p:val>
                                        </p:tav>
                                      </p:tavLst>
                                    </p:anim>
                                    <p:anim calcmode="lin" valueType="num">
                                      <p:cBhvr>
                                        <p:cTn id="15"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1000"/>
                                        <p:tgtEl>
                                          <p:spTgt spid="12">
                                            <p:txEl>
                                              <p:pRg st="0" end="0"/>
                                            </p:txEl>
                                          </p:spTgt>
                                        </p:tgtEl>
                                      </p:cBhvr>
                                    </p:animEffect>
                                    <p:anim calcmode="lin" valueType="num">
                                      <p:cBhvr>
                                        <p:cTn id="2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2C15934-5B72-411D-8569-F63F5082E9B9}"/>
              </a:ext>
            </a:extLst>
          </p:cNvPr>
          <p:cNvSpPr>
            <a:spLocks noGrp="1"/>
          </p:cNvSpPr>
          <p:nvPr>
            <p:ph type="title"/>
          </p:nvPr>
        </p:nvSpPr>
        <p:spPr>
          <a:xfrm>
            <a:off x="862203" y="585216"/>
            <a:ext cx="9720072" cy="1499616"/>
          </a:xfrm>
          <a:noFill/>
        </p:spPr>
        <p:txBody>
          <a:bodyPr>
            <a:normAutofit/>
          </a:bodyPr>
          <a:lstStyle/>
          <a:p>
            <a:pPr algn="ctr"/>
            <a:r>
              <a:rPr lang="it-IT" sz="3200" dirty="0" err="1">
                <a:solidFill>
                  <a:srgbClr val="C00000"/>
                </a:solidFill>
              </a:rPr>
              <a:t>Inclusion</a:t>
            </a:r>
            <a:r>
              <a:rPr lang="it-IT" sz="3200" dirty="0">
                <a:solidFill>
                  <a:srgbClr val="C00000"/>
                </a:solidFill>
              </a:rPr>
              <a:t> </a:t>
            </a:r>
            <a:r>
              <a:rPr lang="it-IT" sz="3200" dirty="0" err="1">
                <a:solidFill>
                  <a:srgbClr val="C00000"/>
                </a:solidFill>
              </a:rPr>
              <a:t>is</a:t>
            </a:r>
            <a:r>
              <a:rPr lang="it-IT" sz="3200" dirty="0">
                <a:solidFill>
                  <a:srgbClr val="C00000"/>
                </a:solidFill>
              </a:rPr>
              <a:t> an </a:t>
            </a:r>
            <a:r>
              <a:rPr lang="it-IT" sz="3200" dirty="0" err="1">
                <a:solidFill>
                  <a:srgbClr val="C00000"/>
                </a:solidFill>
              </a:rPr>
              <a:t>attitude</a:t>
            </a:r>
            <a:r>
              <a:rPr lang="it-IT" sz="3200" dirty="0">
                <a:solidFill>
                  <a:srgbClr val="C00000"/>
                </a:solidFill>
              </a:rPr>
              <a:t> and a must.</a:t>
            </a:r>
            <a:br>
              <a:rPr lang="it-IT" sz="3200" dirty="0">
                <a:solidFill>
                  <a:srgbClr val="C00000"/>
                </a:solidFill>
              </a:rPr>
            </a:br>
            <a:r>
              <a:rPr lang="it-IT" sz="3200" cap="small" dirty="0" err="1">
                <a:solidFill>
                  <a:srgbClr val="C00000"/>
                </a:solidFill>
              </a:rPr>
              <a:t>It</a:t>
            </a:r>
            <a:r>
              <a:rPr lang="it-IT" sz="3200" cap="small" dirty="0">
                <a:solidFill>
                  <a:srgbClr val="C00000"/>
                </a:solidFill>
              </a:rPr>
              <a:t> </a:t>
            </a:r>
            <a:r>
              <a:rPr lang="it-IT" sz="3200" cap="small" dirty="0" err="1">
                <a:solidFill>
                  <a:srgbClr val="C00000"/>
                </a:solidFill>
              </a:rPr>
              <a:t>determines</a:t>
            </a:r>
            <a:r>
              <a:rPr lang="it-IT" sz="3200" cap="small" dirty="0">
                <a:solidFill>
                  <a:srgbClr val="C00000"/>
                </a:solidFill>
              </a:rPr>
              <a:t> </a:t>
            </a:r>
            <a:r>
              <a:rPr lang="it-IT" sz="3200" cap="small" dirty="0" err="1">
                <a:solidFill>
                  <a:srgbClr val="C00000"/>
                </a:solidFill>
              </a:rPr>
              <a:t>how</a:t>
            </a:r>
            <a:r>
              <a:rPr lang="it-IT" sz="3200" cap="small" dirty="0">
                <a:solidFill>
                  <a:srgbClr val="C00000"/>
                </a:solidFill>
              </a:rPr>
              <a:t> </a:t>
            </a:r>
            <a:r>
              <a:rPr lang="it-IT" sz="3200" cap="small" dirty="0" err="1">
                <a:solidFill>
                  <a:srgbClr val="C00000"/>
                </a:solidFill>
              </a:rPr>
              <a:t>we</a:t>
            </a:r>
            <a:r>
              <a:rPr lang="it-IT" sz="3200" cap="small" dirty="0">
                <a:solidFill>
                  <a:srgbClr val="C00000"/>
                </a:solidFill>
              </a:rPr>
              <a:t> </a:t>
            </a:r>
            <a:r>
              <a:rPr lang="it-IT" sz="3200" cap="small" dirty="0" err="1">
                <a:solidFill>
                  <a:srgbClr val="C00000"/>
                </a:solidFill>
              </a:rPr>
              <a:t>interact</a:t>
            </a:r>
            <a:r>
              <a:rPr lang="it-IT" sz="3200" cap="small" dirty="0">
                <a:solidFill>
                  <a:srgbClr val="C00000"/>
                </a:solidFill>
              </a:rPr>
              <a:t> with one </a:t>
            </a:r>
            <a:r>
              <a:rPr lang="it-IT" sz="3200" cap="small" dirty="0" err="1">
                <a:solidFill>
                  <a:srgbClr val="C00000"/>
                </a:solidFill>
              </a:rPr>
              <a:t>another</a:t>
            </a:r>
            <a:r>
              <a:rPr lang="it-IT" sz="3200" cap="small" dirty="0">
                <a:solidFill>
                  <a:srgbClr val="C00000"/>
                </a:solidFill>
              </a:rPr>
              <a:t>.</a:t>
            </a:r>
            <a:endParaRPr lang="it-IT" sz="3200" dirty="0">
              <a:solidFill>
                <a:srgbClr val="C00000"/>
              </a:solidFill>
            </a:endParaRPr>
          </a:p>
        </p:txBody>
      </p:sp>
      <p:pic>
        <p:nvPicPr>
          <p:cNvPr id="6" name="Segnaposto contenuto 5">
            <a:extLst>
              <a:ext uri="{FF2B5EF4-FFF2-40B4-BE49-F238E27FC236}">
                <a16:creationId xmlns:a16="http://schemas.microsoft.com/office/drawing/2014/main" xmlns="" id="{37986B3D-3013-4954-9EF9-BB3CF1D5EB47}"/>
              </a:ext>
            </a:extLst>
          </p:cNvPr>
          <p:cNvPicPr>
            <a:picLocks noGrp="1" noChangeAspect="1"/>
          </p:cNvPicPr>
          <p:nvPr>
            <p:ph idx="1"/>
          </p:nvPr>
        </p:nvPicPr>
        <p:blipFill>
          <a:blip r:embed="rId2"/>
          <a:stretch>
            <a:fillRect/>
          </a:stretch>
        </p:blipFill>
        <p:spPr>
          <a:xfrm>
            <a:off x="3191170" y="2286000"/>
            <a:ext cx="5385797" cy="40227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asellaDiTesto 6">
            <a:extLst>
              <a:ext uri="{FF2B5EF4-FFF2-40B4-BE49-F238E27FC236}">
                <a16:creationId xmlns:a16="http://schemas.microsoft.com/office/drawing/2014/main" xmlns="" id="{243BFD2E-0523-4DD6-97FB-422F88C1C498}"/>
              </a:ext>
            </a:extLst>
          </p:cNvPr>
          <p:cNvSpPr txBox="1"/>
          <p:nvPr/>
        </p:nvSpPr>
        <p:spPr>
          <a:xfrm>
            <a:off x="304798" y="2084832"/>
            <a:ext cx="2667000" cy="954107"/>
          </a:xfrm>
          <a:prstGeom prst="rect">
            <a:avLst/>
          </a:prstGeom>
          <a:noFill/>
        </p:spPr>
        <p:txBody>
          <a:bodyPr wrap="square" rtlCol="0">
            <a:spAutoFit/>
          </a:bodyPr>
          <a:lstStyle/>
          <a:p>
            <a:r>
              <a:rPr lang="it-IT" sz="2800" dirty="0" err="1">
                <a:solidFill>
                  <a:schemeClr val="accent2">
                    <a:lumMod val="75000"/>
                  </a:schemeClr>
                </a:solidFill>
              </a:rPr>
              <a:t>It</a:t>
            </a:r>
            <a:r>
              <a:rPr lang="it-IT" sz="2800" dirty="0">
                <a:solidFill>
                  <a:schemeClr val="accent2">
                    <a:lumMod val="75000"/>
                  </a:schemeClr>
                </a:solidFill>
              </a:rPr>
              <a:t> </a:t>
            </a:r>
            <a:r>
              <a:rPr lang="it-IT" sz="2800" dirty="0" err="1">
                <a:solidFill>
                  <a:schemeClr val="accent2">
                    <a:lumMod val="75000"/>
                  </a:schemeClr>
                </a:solidFill>
              </a:rPr>
              <a:t>is</a:t>
            </a:r>
            <a:r>
              <a:rPr lang="it-IT" sz="2800" dirty="0">
                <a:solidFill>
                  <a:schemeClr val="accent2">
                    <a:lumMod val="75000"/>
                  </a:schemeClr>
                </a:solidFill>
              </a:rPr>
              <a:t> </a:t>
            </a:r>
            <a:r>
              <a:rPr lang="it-IT" sz="2800" dirty="0" err="1">
                <a:solidFill>
                  <a:schemeClr val="accent2">
                    <a:lumMod val="75000"/>
                  </a:schemeClr>
                </a:solidFill>
              </a:rPr>
              <a:t>not</a:t>
            </a:r>
            <a:r>
              <a:rPr lang="it-IT" sz="2800" dirty="0">
                <a:solidFill>
                  <a:schemeClr val="accent2">
                    <a:lumMod val="75000"/>
                  </a:schemeClr>
                </a:solidFill>
              </a:rPr>
              <a:t> just </a:t>
            </a:r>
            <a:r>
              <a:rPr lang="it-IT" sz="2800" dirty="0" err="1">
                <a:solidFill>
                  <a:schemeClr val="accent2">
                    <a:lumMod val="75000"/>
                  </a:schemeClr>
                </a:solidFill>
              </a:rPr>
              <a:t>about</a:t>
            </a:r>
            <a:r>
              <a:rPr lang="it-IT" sz="2800" dirty="0">
                <a:solidFill>
                  <a:schemeClr val="accent2">
                    <a:lumMod val="75000"/>
                  </a:schemeClr>
                </a:solidFill>
              </a:rPr>
              <a:t> access…</a:t>
            </a:r>
          </a:p>
        </p:txBody>
      </p:sp>
      <p:sp>
        <p:nvSpPr>
          <p:cNvPr id="8" name="CasellaDiTesto 7">
            <a:extLst>
              <a:ext uri="{FF2B5EF4-FFF2-40B4-BE49-F238E27FC236}">
                <a16:creationId xmlns:a16="http://schemas.microsoft.com/office/drawing/2014/main" xmlns="" id="{3BE57EDC-28C8-4B4E-AB78-85C2BD860457}"/>
              </a:ext>
            </a:extLst>
          </p:cNvPr>
          <p:cNvSpPr txBox="1"/>
          <p:nvPr/>
        </p:nvSpPr>
        <p:spPr>
          <a:xfrm>
            <a:off x="8905875" y="2000250"/>
            <a:ext cx="3124200" cy="954107"/>
          </a:xfrm>
          <a:prstGeom prst="rect">
            <a:avLst/>
          </a:prstGeom>
          <a:noFill/>
        </p:spPr>
        <p:txBody>
          <a:bodyPr wrap="square" rtlCol="0">
            <a:spAutoFit/>
          </a:bodyPr>
          <a:lstStyle/>
          <a:p>
            <a:r>
              <a:rPr lang="it-IT" sz="2800" dirty="0">
                <a:solidFill>
                  <a:schemeClr val="accent2">
                    <a:lumMod val="75000"/>
                  </a:schemeClr>
                </a:solidFill>
              </a:rPr>
              <a:t>…and </a:t>
            </a:r>
            <a:r>
              <a:rPr lang="it-IT" sz="2800" dirty="0" err="1">
                <a:solidFill>
                  <a:schemeClr val="accent2">
                    <a:lumMod val="75000"/>
                  </a:schemeClr>
                </a:solidFill>
              </a:rPr>
              <a:t>it’s</a:t>
            </a:r>
            <a:r>
              <a:rPr lang="it-IT" sz="2800" dirty="0">
                <a:solidFill>
                  <a:schemeClr val="accent2">
                    <a:lumMod val="75000"/>
                  </a:schemeClr>
                </a:solidFill>
              </a:rPr>
              <a:t> more </a:t>
            </a:r>
            <a:r>
              <a:rPr lang="it-IT" sz="2800" dirty="0" err="1">
                <a:solidFill>
                  <a:schemeClr val="accent2">
                    <a:lumMod val="75000"/>
                  </a:schemeClr>
                </a:solidFill>
              </a:rPr>
              <a:t>than</a:t>
            </a:r>
            <a:r>
              <a:rPr lang="it-IT" sz="2800" dirty="0">
                <a:solidFill>
                  <a:schemeClr val="accent2">
                    <a:lumMod val="75000"/>
                  </a:schemeClr>
                </a:solidFill>
              </a:rPr>
              <a:t> just a policy.</a:t>
            </a:r>
          </a:p>
        </p:txBody>
      </p:sp>
      <p:sp>
        <p:nvSpPr>
          <p:cNvPr id="9" name="CasellaDiTesto 8">
            <a:extLst>
              <a:ext uri="{FF2B5EF4-FFF2-40B4-BE49-F238E27FC236}">
                <a16:creationId xmlns:a16="http://schemas.microsoft.com/office/drawing/2014/main" xmlns="" id="{E47C4591-F3AD-487F-9D42-E57C2E66D206}"/>
              </a:ext>
            </a:extLst>
          </p:cNvPr>
          <p:cNvSpPr txBox="1"/>
          <p:nvPr/>
        </p:nvSpPr>
        <p:spPr>
          <a:xfrm>
            <a:off x="304798" y="3201043"/>
            <a:ext cx="3114675" cy="954107"/>
          </a:xfrm>
          <a:prstGeom prst="rect">
            <a:avLst/>
          </a:prstGeom>
          <a:noFill/>
        </p:spPr>
        <p:txBody>
          <a:bodyPr wrap="square" rtlCol="0">
            <a:spAutoFit/>
          </a:bodyPr>
          <a:lstStyle/>
          <a:p>
            <a:r>
              <a:rPr lang="it-IT" sz="2800" dirty="0" err="1">
                <a:solidFill>
                  <a:schemeClr val="accent5">
                    <a:lumMod val="75000"/>
                  </a:schemeClr>
                </a:solidFill>
              </a:rPr>
              <a:t>It’s</a:t>
            </a:r>
            <a:r>
              <a:rPr lang="it-IT" sz="2800" dirty="0">
                <a:solidFill>
                  <a:schemeClr val="accent5">
                    <a:lumMod val="75000"/>
                  </a:schemeClr>
                </a:solidFill>
              </a:rPr>
              <a:t> </a:t>
            </a:r>
            <a:r>
              <a:rPr lang="it-IT" sz="2800" dirty="0" err="1">
                <a:solidFill>
                  <a:schemeClr val="accent5">
                    <a:lumMod val="75000"/>
                  </a:schemeClr>
                </a:solidFill>
              </a:rPr>
              <a:t>about</a:t>
            </a:r>
            <a:r>
              <a:rPr lang="it-IT" sz="2800" dirty="0">
                <a:solidFill>
                  <a:schemeClr val="accent5">
                    <a:lumMod val="75000"/>
                  </a:schemeClr>
                </a:solidFill>
              </a:rPr>
              <a:t> the </a:t>
            </a:r>
            <a:r>
              <a:rPr lang="it-IT" sz="2800" dirty="0" err="1">
                <a:solidFill>
                  <a:schemeClr val="accent5">
                    <a:lumMod val="75000"/>
                  </a:schemeClr>
                </a:solidFill>
              </a:rPr>
              <a:t>needs</a:t>
            </a:r>
            <a:r>
              <a:rPr lang="it-IT" sz="2800" dirty="0">
                <a:solidFill>
                  <a:schemeClr val="accent5">
                    <a:lumMod val="75000"/>
                  </a:schemeClr>
                </a:solidFill>
              </a:rPr>
              <a:t>…</a:t>
            </a:r>
          </a:p>
        </p:txBody>
      </p:sp>
      <p:sp>
        <p:nvSpPr>
          <p:cNvPr id="10" name="CasellaDiTesto 9">
            <a:extLst>
              <a:ext uri="{FF2B5EF4-FFF2-40B4-BE49-F238E27FC236}">
                <a16:creationId xmlns:a16="http://schemas.microsoft.com/office/drawing/2014/main" xmlns="" id="{C0796B54-C440-439B-A8D1-858E0C58C8E1}"/>
              </a:ext>
            </a:extLst>
          </p:cNvPr>
          <p:cNvSpPr txBox="1"/>
          <p:nvPr/>
        </p:nvSpPr>
        <p:spPr>
          <a:xfrm>
            <a:off x="8905875" y="3316226"/>
            <a:ext cx="2981326" cy="1384995"/>
          </a:xfrm>
          <a:prstGeom prst="rect">
            <a:avLst/>
          </a:prstGeom>
          <a:noFill/>
        </p:spPr>
        <p:txBody>
          <a:bodyPr wrap="square" rtlCol="0">
            <a:spAutoFit/>
          </a:bodyPr>
          <a:lstStyle/>
          <a:p>
            <a:r>
              <a:rPr lang="it-IT" sz="2800" dirty="0">
                <a:solidFill>
                  <a:schemeClr val="accent5">
                    <a:lumMod val="75000"/>
                  </a:schemeClr>
                </a:solidFill>
              </a:rPr>
              <a:t>…</a:t>
            </a:r>
            <a:r>
              <a:rPr lang="it-IT" sz="2800" dirty="0" err="1">
                <a:solidFill>
                  <a:schemeClr val="accent5">
                    <a:lumMod val="75000"/>
                  </a:schemeClr>
                </a:solidFill>
              </a:rPr>
              <a:t>knowing</a:t>
            </a:r>
            <a:r>
              <a:rPr lang="it-IT" sz="2800" dirty="0">
                <a:solidFill>
                  <a:schemeClr val="accent5">
                    <a:lumMod val="75000"/>
                  </a:schemeClr>
                </a:solidFill>
              </a:rPr>
              <a:t> and </a:t>
            </a:r>
            <a:r>
              <a:rPr lang="it-IT" sz="2800" dirty="0" err="1">
                <a:solidFill>
                  <a:schemeClr val="accent5">
                    <a:lumMod val="75000"/>
                  </a:schemeClr>
                </a:solidFill>
              </a:rPr>
              <a:t>understanding</a:t>
            </a:r>
            <a:r>
              <a:rPr lang="it-IT" sz="2800" dirty="0">
                <a:solidFill>
                  <a:schemeClr val="accent5">
                    <a:lumMod val="75000"/>
                  </a:schemeClr>
                </a:solidFill>
              </a:rPr>
              <a:t> the </a:t>
            </a:r>
            <a:r>
              <a:rPr lang="it-IT" sz="2800" dirty="0" err="1">
                <a:solidFill>
                  <a:schemeClr val="accent5">
                    <a:lumMod val="75000"/>
                  </a:schemeClr>
                </a:solidFill>
              </a:rPr>
              <a:t>needs</a:t>
            </a:r>
            <a:r>
              <a:rPr lang="it-IT" sz="2800" dirty="0">
                <a:solidFill>
                  <a:schemeClr val="accent5">
                    <a:lumMod val="75000"/>
                  </a:schemeClr>
                </a:solidFill>
              </a:rPr>
              <a:t> of </a:t>
            </a:r>
            <a:r>
              <a:rPr lang="it-IT" sz="2800" dirty="0" err="1">
                <a:solidFill>
                  <a:schemeClr val="accent5">
                    <a:lumMod val="75000"/>
                  </a:schemeClr>
                </a:solidFill>
              </a:rPr>
              <a:t>all</a:t>
            </a:r>
            <a:r>
              <a:rPr lang="it-IT" sz="2800" dirty="0">
                <a:solidFill>
                  <a:schemeClr val="accent5">
                    <a:lumMod val="75000"/>
                  </a:schemeClr>
                </a:solidFill>
              </a:rPr>
              <a:t> </a:t>
            </a:r>
            <a:r>
              <a:rPr lang="it-IT" sz="2800" dirty="0" err="1">
                <a:solidFill>
                  <a:schemeClr val="accent5">
                    <a:lumMod val="75000"/>
                  </a:schemeClr>
                </a:solidFill>
              </a:rPr>
              <a:t>pupils</a:t>
            </a:r>
            <a:r>
              <a:rPr lang="it-IT" sz="2800" dirty="0">
                <a:solidFill>
                  <a:schemeClr val="accent5">
                    <a:lumMod val="75000"/>
                  </a:schemeClr>
                </a:solidFill>
              </a:rPr>
              <a:t>.</a:t>
            </a:r>
          </a:p>
        </p:txBody>
      </p:sp>
      <p:sp>
        <p:nvSpPr>
          <p:cNvPr id="11" name="CasellaDiTesto 10">
            <a:extLst>
              <a:ext uri="{FF2B5EF4-FFF2-40B4-BE49-F238E27FC236}">
                <a16:creationId xmlns:a16="http://schemas.microsoft.com/office/drawing/2014/main" xmlns="" id="{68351D27-FECC-41C1-86F5-CCC56F1FFE2B}"/>
              </a:ext>
            </a:extLst>
          </p:cNvPr>
          <p:cNvSpPr txBox="1"/>
          <p:nvPr/>
        </p:nvSpPr>
        <p:spPr>
          <a:xfrm>
            <a:off x="304798" y="4462926"/>
            <a:ext cx="2667000" cy="1384995"/>
          </a:xfrm>
          <a:prstGeom prst="rect">
            <a:avLst/>
          </a:prstGeom>
          <a:noFill/>
        </p:spPr>
        <p:txBody>
          <a:bodyPr wrap="square" rtlCol="0">
            <a:spAutoFit/>
          </a:bodyPr>
          <a:lstStyle/>
          <a:p>
            <a:r>
              <a:rPr lang="it-IT" sz="2800" dirty="0" err="1">
                <a:solidFill>
                  <a:srgbClr val="FA5F00"/>
                </a:solidFill>
              </a:rPr>
              <a:t>It</a:t>
            </a:r>
            <a:r>
              <a:rPr lang="it-IT" sz="2800" dirty="0">
                <a:solidFill>
                  <a:srgbClr val="FA5F00"/>
                </a:solidFill>
              </a:rPr>
              <a:t> </a:t>
            </a:r>
            <a:r>
              <a:rPr lang="it-IT" sz="2800" dirty="0" err="1">
                <a:solidFill>
                  <a:srgbClr val="FA5F00"/>
                </a:solidFill>
              </a:rPr>
              <a:t>means</a:t>
            </a:r>
            <a:r>
              <a:rPr lang="it-IT" sz="2800" dirty="0">
                <a:solidFill>
                  <a:srgbClr val="FA5F00"/>
                </a:solidFill>
              </a:rPr>
              <a:t> </a:t>
            </a:r>
            <a:r>
              <a:rPr lang="it-IT" sz="2800" dirty="0" err="1">
                <a:solidFill>
                  <a:srgbClr val="FA5F00"/>
                </a:solidFill>
              </a:rPr>
              <a:t>improving</a:t>
            </a:r>
            <a:r>
              <a:rPr lang="it-IT" sz="2800" dirty="0">
                <a:solidFill>
                  <a:srgbClr val="FA5F00"/>
                </a:solidFill>
              </a:rPr>
              <a:t> the </a:t>
            </a:r>
            <a:r>
              <a:rPr lang="it-IT" sz="2800" dirty="0" err="1">
                <a:solidFill>
                  <a:srgbClr val="FA5F00"/>
                </a:solidFill>
              </a:rPr>
              <a:t>context</a:t>
            </a:r>
            <a:r>
              <a:rPr lang="it-IT" sz="2800" dirty="0">
                <a:solidFill>
                  <a:srgbClr val="FA5F00"/>
                </a:solidFill>
              </a:rPr>
              <a:t>…</a:t>
            </a:r>
          </a:p>
        </p:txBody>
      </p:sp>
      <p:sp>
        <p:nvSpPr>
          <p:cNvPr id="12" name="CasellaDiTesto 11">
            <a:extLst>
              <a:ext uri="{FF2B5EF4-FFF2-40B4-BE49-F238E27FC236}">
                <a16:creationId xmlns:a16="http://schemas.microsoft.com/office/drawing/2014/main" xmlns="" id="{49EC4614-4E44-4AEE-BCC5-563C72068923}"/>
              </a:ext>
            </a:extLst>
          </p:cNvPr>
          <p:cNvSpPr txBox="1"/>
          <p:nvPr/>
        </p:nvSpPr>
        <p:spPr>
          <a:xfrm>
            <a:off x="9172576" y="5026642"/>
            <a:ext cx="2667000" cy="1384995"/>
          </a:xfrm>
          <a:prstGeom prst="rect">
            <a:avLst/>
          </a:prstGeom>
          <a:noFill/>
        </p:spPr>
        <p:txBody>
          <a:bodyPr wrap="square" rtlCol="0">
            <a:spAutoFit/>
          </a:bodyPr>
          <a:lstStyle/>
          <a:p>
            <a:r>
              <a:rPr lang="it-IT" sz="2800" dirty="0">
                <a:solidFill>
                  <a:srgbClr val="FA5F00"/>
                </a:solidFill>
              </a:rPr>
              <a:t>…</a:t>
            </a:r>
            <a:r>
              <a:rPr lang="it-IT" sz="2800" dirty="0" err="1">
                <a:solidFill>
                  <a:srgbClr val="FA5F00"/>
                </a:solidFill>
              </a:rPr>
              <a:t>changing</a:t>
            </a:r>
            <a:r>
              <a:rPr lang="it-IT" sz="2800" dirty="0">
                <a:solidFill>
                  <a:srgbClr val="FA5F00"/>
                </a:solidFill>
              </a:rPr>
              <a:t> the way </a:t>
            </a:r>
            <a:r>
              <a:rPr lang="it-IT" sz="2800" dirty="0" err="1">
                <a:solidFill>
                  <a:srgbClr val="FA5F00"/>
                </a:solidFill>
              </a:rPr>
              <a:t>things</a:t>
            </a:r>
            <a:r>
              <a:rPr lang="it-IT" sz="2800" dirty="0">
                <a:solidFill>
                  <a:srgbClr val="FA5F00"/>
                </a:solidFill>
              </a:rPr>
              <a:t> are </a:t>
            </a:r>
            <a:r>
              <a:rPr lang="it-IT" sz="2800" dirty="0" err="1">
                <a:solidFill>
                  <a:srgbClr val="FA5F00"/>
                </a:solidFill>
              </a:rPr>
              <a:t>organised</a:t>
            </a:r>
            <a:r>
              <a:rPr lang="it-IT" sz="2800" dirty="0">
                <a:solidFill>
                  <a:srgbClr val="FA5F00"/>
                </a:solidFill>
              </a:rPr>
              <a:t>.</a:t>
            </a:r>
          </a:p>
        </p:txBody>
      </p:sp>
    </p:spTree>
    <p:extLst>
      <p:ext uri="{BB962C8B-B14F-4D97-AF65-F5344CB8AC3E}">
        <p14:creationId xmlns:p14="http://schemas.microsoft.com/office/powerpoint/2010/main" val="248330731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xmlns="" id="{8AA1A36A-13BA-4F81-9288-2BA3AE648841}"/>
              </a:ext>
            </a:extLst>
          </p:cNvPr>
          <p:cNvPicPr>
            <a:picLocks noGrp="1" noChangeAspect="1"/>
          </p:cNvPicPr>
          <p:nvPr>
            <p:ph idx="1"/>
          </p:nvPr>
        </p:nvPicPr>
        <p:blipFill>
          <a:blip r:embed="rId2"/>
          <a:stretch>
            <a:fillRect/>
          </a:stretch>
        </p:blipFill>
        <p:spPr>
          <a:xfrm>
            <a:off x="7679307" y="1135809"/>
            <a:ext cx="4004853" cy="5339805"/>
          </a:xfrm>
        </p:spPr>
      </p:pic>
      <p:sp>
        <p:nvSpPr>
          <p:cNvPr id="5" name="Titolo 1">
            <a:extLst>
              <a:ext uri="{FF2B5EF4-FFF2-40B4-BE49-F238E27FC236}">
                <a16:creationId xmlns:a16="http://schemas.microsoft.com/office/drawing/2014/main" xmlns="" id="{7EA0BDB2-0E3D-4EA8-A872-0BF4743F2A74}"/>
              </a:ext>
            </a:extLst>
          </p:cNvPr>
          <p:cNvSpPr txBox="1">
            <a:spLocks noGrp="1"/>
          </p:cNvSpPr>
          <p:nvPr>
            <p:ph type="title"/>
          </p:nvPr>
        </p:nvSpPr>
        <p:spPr>
          <a:xfrm>
            <a:off x="952379" y="308972"/>
            <a:ext cx="6707726" cy="1737360"/>
          </a:xfrm>
          <a:prstGeom prst="rect">
            <a:avLst/>
          </a:prstGeom>
          <a:no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it-IT" sz="3200" dirty="0" err="1">
                <a:solidFill>
                  <a:srgbClr val="C00000"/>
                </a:solidFill>
              </a:rPr>
              <a:t>Inclusion</a:t>
            </a:r>
            <a:r>
              <a:rPr lang="it-IT" sz="3200" dirty="0">
                <a:solidFill>
                  <a:srgbClr val="C00000"/>
                </a:solidFill>
              </a:rPr>
              <a:t> </a:t>
            </a:r>
            <a:r>
              <a:rPr lang="it-IT" sz="3200" dirty="0" err="1">
                <a:solidFill>
                  <a:srgbClr val="C00000"/>
                </a:solidFill>
              </a:rPr>
              <a:t>is</a:t>
            </a:r>
            <a:r>
              <a:rPr lang="it-IT" sz="3200" dirty="0">
                <a:solidFill>
                  <a:srgbClr val="C00000"/>
                </a:solidFill>
              </a:rPr>
              <a:t> a social </a:t>
            </a:r>
            <a:r>
              <a:rPr lang="it-IT" sz="3200" dirty="0" err="1">
                <a:solidFill>
                  <a:srgbClr val="C00000"/>
                </a:solidFill>
              </a:rPr>
              <a:t>challenge</a:t>
            </a:r>
            <a:r>
              <a:rPr lang="it-IT" sz="3200" dirty="0">
                <a:solidFill>
                  <a:srgbClr val="C00000"/>
                </a:solidFill>
              </a:rPr>
              <a:t> and </a:t>
            </a:r>
            <a:r>
              <a:rPr lang="it-IT" sz="3200" dirty="0" err="1">
                <a:solidFill>
                  <a:srgbClr val="C00000"/>
                </a:solidFill>
              </a:rPr>
              <a:t>it</a:t>
            </a:r>
            <a:r>
              <a:rPr lang="it-IT" sz="3200" dirty="0">
                <a:solidFill>
                  <a:srgbClr val="C00000"/>
                </a:solidFill>
              </a:rPr>
              <a:t> </a:t>
            </a:r>
            <a:r>
              <a:rPr lang="it-IT" sz="3200" dirty="0" err="1">
                <a:solidFill>
                  <a:srgbClr val="C00000"/>
                </a:solidFill>
              </a:rPr>
              <a:t>is</a:t>
            </a:r>
            <a:r>
              <a:rPr lang="it-IT" sz="3200" dirty="0">
                <a:solidFill>
                  <a:srgbClr val="C00000"/>
                </a:solidFill>
              </a:rPr>
              <a:t> </a:t>
            </a:r>
            <a:r>
              <a:rPr lang="it-IT" sz="3200" dirty="0" err="1">
                <a:solidFill>
                  <a:srgbClr val="C00000"/>
                </a:solidFill>
              </a:rPr>
              <a:t>everybody’s</a:t>
            </a:r>
            <a:r>
              <a:rPr lang="it-IT" sz="3200" dirty="0">
                <a:solidFill>
                  <a:srgbClr val="C00000"/>
                </a:solidFill>
              </a:rPr>
              <a:t> </a:t>
            </a:r>
            <a:r>
              <a:rPr lang="it-IT" sz="3200" dirty="0" err="1">
                <a:solidFill>
                  <a:srgbClr val="C00000"/>
                </a:solidFill>
              </a:rPr>
              <a:t>responsability</a:t>
            </a:r>
            <a:r>
              <a:rPr lang="it-IT" sz="3200" dirty="0">
                <a:solidFill>
                  <a:srgbClr val="C00000"/>
                </a:solidFill>
              </a:rPr>
              <a:t>.</a:t>
            </a:r>
          </a:p>
        </p:txBody>
      </p:sp>
      <p:sp>
        <p:nvSpPr>
          <p:cNvPr id="9" name="CasellaDiTesto 8">
            <a:extLst>
              <a:ext uri="{FF2B5EF4-FFF2-40B4-BE49-F238E27FC236}">
                <a16:creationId xmlns:a16="http://schemas.microsoft.com/office/drawing/2014/main" xmlns="" id="{232BE538-092A-4237-8BE1-51D65C7EA390}"/>
              </a:ext>
            </a:extLst>
          </p:cNvPr>
          <p:cNvSpPr txBox="1"/>
          <p:nvPr/>
        </p:nvSpPr>
        <p:spPr>
          <a:xfrm>
            <a:off x="446981" y="2006480"/>
            <a:ext cx="2667000" cy="1569660"/>
          </a:xfrm>
          <a:prstGeom prst="rect">
            <a:avLst/>
          </a:prstGeom>
          <a:noFill/>
        </p:spPr>
        <p:txBody>
          <a:bodyPr wrap="square" rtlCol="0">
            <a:spAutoFit/>
          </a:bodyPr>
          <a:lstStyle/>
          <a:p>
            <a:r>
              <a:rPr lang="it-IT" sz="3200" dirty="0" err="1">
                <a:solidFill>
                  <a:srgbClr val="FA5F00"/>
                </a:solidFill>
              </a:rPr>
              <a:t>We</a:t>
            </a:r>
            <a:r>
              <a:rPr lang="it-IT" sz="3200" dirty="0">
                <a:solidFill>
                  <a:srgbClr val="FA5F00"/>
                </a:solidFill>
              </a:rPr>
              <a:t> </a:t>
            </a:r>
            <a:r>
              <a:rPr lang="it-IT" sz="3200" dirty="0" err="1">
                <a:solidFill>
                  <a:srgbClr val="FA5F00"/>
                </a:solidFill>
              </a:rPr>
              <a:t>all</a:t>
            </a:r>
            <a:r>
              <a:rPr lang="it-IT" sz="3200" dirty="0">
                <a:solidFill>
                  <a:srgbClr val="FA5F00"/>
                </a:solidFill>
              </a:rPr>
              <a:t> </a:t>
            </a:r>
            <a:r>
              <a:rPr lang="it-IT" sz="3200" dirty="0" err="1">
                <a:solidFill>
                  <a:srgbClr val="FA5F00"/>
                </a:solidFill>
              </a:rPr>
              <a:t>have</a:t>
            </a:r>
            <a:r>
              <a:rPr lang="it-IT" sz="3200" dirty="0">
                <a:solidFill>
                  <a:srgbClr val="FA5F00"/>
                </a:solidFill>
              </a:rPr>
              <a:t> to be on the </a:t>
            </a:r>
            <a:r>
              <a:rPr lang="it-IT" sz="3200" dirty="0" err="1">
                <a:solidFill>
                  <a:srgbClr val="FA5F00"/>
                </a:solidFill>
              </a:rPr>
              <a:t>same</a:t>
            </a:r>
            <a:r>
              <a:rPr lang="it-IT" sz="3200" dirty="0">
                <a:solidFill>
                  <a:srgbClr val="FA5F00"/>
                </a:solidFill>
              </a:rPr>
              <a:t> page…</a:t>
            </a:r>
          </a:p>
        </p:txBody>
      </p:sp>
      <p:sp>
        <p:nvSpPr>
          <p:cNvPr id="10" name="CasellaDiTesto 9">
            <a:extLst>
              <a:ext uri="{FF2B5EF4-FFF2-40B4-BE49-F238E27FC236}">
                <a16:creationId xmlns:a16="http://schemas.microsoft.com/office/drawing/2014/main" xmlns="" id="{60E7E5D4-207C-4007-99B6-278E98995346}"/>
              </a:ext>
            </a:extLst>
          </p:cNvPr>
          <p:cNvSpPr txBox="1"/>
          <p:nvPr/>
        </p:nvSpPr>
        <p:spPr>
          <a:xfrm>
            <a:off x="4630613" y="5398396"/>
            <a:ext cx="2667000" cy="1077218"/>
          </a:xfrm>
          <a:prstGeom prst="rect">
            <a:avLst/>
          </a:prstGeom>
          <a:noFill/>
        </p:spPr>
        <p:txBody>
          <a:bodyPr wrap="square" rtlCol="0">
            <a:spAutoFit/>
          </a:bodyPr>
          <a:lstStyle/>
          <a:p>
            <a:r>
              <a:rPr lang="it-IT" sz="3200" dirty="0">
                <a:solidFill>
                  <a:srgbClr val="FA5F00"/>
                </a:solidFill>
              </a:rPr>
              <a:t>…</a:t>
            </a:r>
            <a:r>
              <a:rPr lang="it-IT" sz="3200" dirty="0" err="1">
                <a:solidFill>
                  <a:srgbClr val="FA5F00"/>
                </a:solidFill>
              </a:rPr>
              <a:t>even</a:t>
            </a:r>
            <a:r>
              <a:rPr lang="it-IT" sz="3200" dirty="0">
                <a:solidFill>
                  <a:srgbClr val="FA5F00"/>
                </a:solidFill>
              </a:rPr>
              <a:t> </a:t>
            </a:r>
            <a:r>
              <a:rPr lang="it-IT" sz="3200" dirty="0" err="1">
                <a:solidFill>
                  <a:srgbClr val="FA5F00"/>
                </a:solidFill>
              </a:rPr>
              <a:t>if</a:t>
            </a:r>
            <a:r>
              <a:rPr lang="it-IT" sz="3200" dirty="0">
                <a:solidFill>
                  <a:srgbClr val="FA5F00"/>
                </a:solidFill>
              </a:rPr>
              <a:t> </a:t>
            </a:r>
            <a:r>
              <a:rPr lang="it-IT" sz="3200" dirty="0" err="1">
                <a:solidFill>
                  <a:srgbClr val="FA5F00"/>
                </a:solidFill>
              </a:rPr>
              <a:t>at</a:t>
            </a:r>
            <a:r>
              <a:rPr lang="it-IT" sz="3200" dirty="0">
                <a:solidFill>
                  <a:srgbClr val="FA5F00"/>
                </a:solidFill>
              </a:rPr>
              <a:t> </a:t>
            </a:r>
            <a:r>
              <a:rPr lang="it-IT" sz="3200" dirty="0" err="1">
                <a:solidFill>
                  <a:srgbClr val="FA5F00"/>
                </a:solidFill>
              </a:rPr>
              <a:t>different</a:t>
            </a:r>
            <a:r>
              <a:rPr lang="it-IT" sz="3200" dirty="0">
                <a:solidFill>
                  <a:srgbClr val="FA5F00"/>
                </a:solidFill>
              </a:rPr>
              <a:t> </a:t>
            </a:r>
            <a:r>
              <a:rPr lang="it-IT" sz="3200" dirty="0" err="1">
                <a:solidFill>
                  <a:srgbClr val="FA5F00"/>
                </a:solidFill>
              </a:rPr>
              <a:t>times</a:t>
            </a:r>
            <a:r>
              <a:rPr lang="it-IT" sz="3200" dirty="0">
                <a:solidFill>
                  <a:srgbClr val="FA5F00"/>
                </a:solidFill>
              </a:rPr>
              <a:t>!</a:t>
            </a:r>
          </a:p>
        </p:txBody>
      </p:sp>
      <p:sp>
        <p:nvSpPr>
          <p:cNvPr id="11" name="CasellaDiTesto 10">
            <a:extLst>
              <a:ext uri="{FF2B5EF4-FFF2-40B4-BE49-F238E27FC236}">
                <a16:creationId xmlns:a16="http://schemas.microsoft.com/office/drawing/2014/main" xmlns="" id="{FB1706D1-0802-43DD-B1CE-7182E4C745B2}"/>
              </a:ext>
            </a:extLst>
          </p:cNvPr>
          <p:cNvSpPr txBox="1"/>
          <p:nvPr/>
        </p:nvSpPr>
        <p:spPr>
          <a:xfrm>
            <a:off x="3742939" y="2074461"/>
            <a:ext cx="3745521" cy="1569660"/>
          </a:xfrm>
          <a:prstGeom prst="rect">
            <a:avLst/>
          </a:prstGeom>
          <a:noFill/>
        </p:spPr>
        <p:txBody>
          <a:bodyPr wrap="square" rtlCol="0">
            <a:spAutoFit/>
          </a:bodyPr>
          <a:lstStyle/>
          <a:p>
            <a:r>
              <a:rPr lang="it-IT" sz="2400" dirty="0">
                <a:solidFill>
                  <a:schemeClr val="accent2">
                    <a:lumMod val="75000"/>
                  </a:schemeClr>
                </a:solidFill>
              </a:rPr>
              <a:t>By </a:t>
            </a:r>
            <a:r>
              <a:rPr lang="it-IT" sz="2400" dirty="0" err="1">
                <a:solidFill>
                  <a:schemeClr val="accent2">
                    <a:lumMod val="75000"/>
                  </a:schemeClr>
                </a:solidFill>
              </a:rPr>
              <a:t>exchanging</a:t>
            </a:r>
            <a:r>
              <a:rPr lang="it-IT" sz="2400" dirty="0">
                <a:solidFill>
                  <a:schemeClr val="accent2">
                    <a:lumMod val="75000"/>
                  </a:schemeClr>
                </a:solidFill>
              </a:rPr>
              <a:t> </a:t>
            </a:r>
            <a:r>
              <a:rPr lang="it-IT" sz="2400" dirty="0" err="1">
                <a:solidFill>
                  <a:schemeClr val="accent2">
                    <a:lumMod val="75000"/>
                  </a:schemeClr>
                </a:solidFill>
              </a:rPr>
              <a:t>good</a:t>
            </a:r>
            <a:r>
              <a:rPr lang="it-IT" sz="2400" dirty="0">
                <a:solidFill>
                  <a:schemeClr val="accent2">
                    <a:lumMod val="75000"/>
                  </a:schemeClr>
                </a:solidFill>
              </a:rPr>
              <a:t> </a:t>
            </a:r>
            <a:r>
              <a:rPr lang="it-IT" sz="2400" dirty="0" err="1">
                <a:solidFill>
                  <a:schemeClr val="accent2">
                    <a:lumMod val="75000"/>
                  </a:schemeClr>
                </a:solidFill>
              </a:rPr>
              <a:t>practices</a:t>
            </a:r>
            <a:r>
              <a:rPr lang="it-IT" sz="2400" dirty="0">
                <a:solidFill>
                  <a:schemeClr val="accent2">
                    <a:lumMod val="75000"/>
                  </a:schemeClr>
                </a:solidFill>
              </a:rPr>
              <a:t> and sharing </a:t>
            </a:r>
            <a:r>
              <a:rPr lang="it-IT" sz="2400" dirty="0" err="1">
                <a:solidFill>
                  <a:schemeClr val="accent2">
                    <a:lumMod val="75000"/>
                  </a:schemeClr>
                </a:solidFill>
              </a:rPr>
              <a:t>infos</a:t>
            </a:r>
            <a:r>
              <a:rPr lang="it-IT" sz="2400" dirty="0">
                <a:solidFill>
                  <a:schemeClr val="accent2">
                    <a:lumMod val="75000"/>
                  </a:schemeClr>
                </a:solidFill>
              </a:rPr>
              <a:t> </a:t>
            </a:r>
            <a:r>
              <a:rPr lang="it-IT" sz="2400" dirty="0" err="1">
                <a:solidFill>
                  <a:schemeClr val="accent2">
                    <a:lumMod val="75000"/>
                  </a:schemeClr>
                </a:solidFill>
              </a:rPr>
              <a:t>through</a:t>
            </a:r>
            <a:r>
              <a:rPr lang="it-IT" sz="2400" dirty="0">
                <a:solidFill>
                  <a:schemeClr val="accent2">
                    <a:lumMod val="75000"/>
                  </a:schemeClr>
                </a:solidFill>
              </a:rPr>
              <a:t> a network system </a:t>
            </a:r>
            <a:r>
              <a:rPr lang="it-IT" sz="2400" dirty="0" err="1">
                <a:solidFill>
                  <a:schemeClr val="accent2">
                    <a:lumMod val="75000"/>
                  </a:schemeClr>
                </a:solidFill>
              </a:rPr>
              <a:t>including</a:t>
            </a:r>
            <a:r>
              <a:rPr lang="it-IT" sz="2400" dirty="0">
                <a:solidFill>
                  <a:schemeClr val="accent2">
                    <a:lumMod val="75000"/>
                  </a:schemeClr>
                </a:solidFill>
              </a:rPr>
              <a:t>…</a:t>
            </a:r>
          </a:p>
        </p:txBody>
      </p:sp>
      <p:sp>
        <p:nvSpPr>
          <p:cNvPr id="12" name="CasellaDiTesto 11">
            <a:extLst>
              <a:ext uri="{FF2B5EF4-FFF2-40B4-BE49-F238E27FC236}">
                <a16:creationId xmlns:a16="http://schemas.microsoft.com/office/drawing/2014/main" xmlns="" id="{47E12B4D-EA63-4474-A584-87940DB14705}"/>
              </a:ext>
            </a:extLst>
          </p:cNvPr>
          <p:cNvSpPr txBox="1"/>
          <p:nvPr/>
        </p:nvSpPr>
        <p:spPr>
          <a:xfrm>
            <a:off x="433623" y="4167290"/>
            <a:ext cx="3745522" cy="2308324"/>
          </a:xfrm>
          <a:prstGeom prst="rect">
            <a:avLst/>
          </a:prstGeom>
          <a:noFill/>
        </p:spPr>
        <p:txBody>
          <a:bodyPr wrap="square" rtlCol="0">
            <a:spAutoFit/>
          </a:bodyPr>
          <a:lstStyle/>
          <a:p>
            <a:r>
              <a:rPr lang="it-IT" sz="2400" dirty="0">
                <a:solidFill>
                  <a:schemeClr val="accent2">
                    <a:lumMod val="75000"/>
                  </a:schemeClr>
                </a:solidFill>
              </a:rPr>
              <a:t>…</a:t>
            </a:r>
            <a:r>
              <a:rPr lang="it-IT" sz="2400" dirty="0" err="1">
                <a:solidFill>
                  <a:schemeClr val="accent2">
                    <a:lumMod val="75000"/>
                  </a:schemeClr>
                </a:solidFill>
              </a:rPr>
              <a:t>teachers</a:t>
            </a:r>
            <a:r>
              <a:rPr lang="it-IT" sz="2400" dirty="0">
                <a:solidFill>
                  <a:schemeClr val="accent2">
                    <a:lumMod val="75000"/>
                  </a:schemeClr>
                </a:solidFill>
              </a:rPr>
              <a:t>, families, </a:t>
            </a:r>
            <a:r>
              <a:rPr lang="it-IT" sz="2400" dirty="0" err="1">
                <a:solidFill>
                  <a:schemeClr val="accent2">
                    <a:lumMod val="75000"/>
                  </a:schemeClr>
                </a:solidFill>
              </a:rPr>
              <a:t>schoolmates</a:t>
            </a:r>
            <a:r>
              <a:rPr lang="it-IT" sz="2400" dirty="0">
                <a:solidFill>
                  <a:schemeClr val="accent2">
                    <a:lumMod val="75000"/>
                  </a:schemeClr>
                </a:solidFill>
              </a:rPr>
              <a:t>, </a:t>
            </a:r>
            <a:r>
              <a:rPr lang="it-IT" sz="2400" dirty="0" err="1">
                <a:solidFill>
                  <a:schemeClr val="accent2">
                    <a:lumMod val="75000"/>
                  </a:schemeClr>
                </a:solidFill>
              </a:rPr>
              <a:t>rehab</a:t>
            </a:r>
            <a:r>
              <a:rPr lang="it-IT" sz="2400" dirty="0">
                <a:solidFill>
                  <a:schemeClr val="accent2">
                    <a:lumMod val="75000"/>
                  </a:schemeClr>
                </a:solidFill>
              </a:rPr>
              <a:t> </a:t>
            </a:r>
            <a:r>
              <a:rPr lang="it-IT" sz="2400" dirty="0" err="1">
                <a:solidFill>
                  <a:schemeClr val="accent2">
                    <a:lumMod val="75000"/>
                  </a:schemeClr>
                </a:solidFill>
              </a:rPr>
              <a:t>operators</a:t>
            </a:r>
            <a:r>
              <a:rPr lang="it-IT" sz="2400" dirty="0">
                <a:solidFill>
                  <a:schemeClr val="accent2">
                    <a:lumMod val="75000"/>
                  </a:schemeClr>
                </a:solidFill>
              </a:rPr>
              <a:t>, </a:t>
            </a:r>
            <a:r>
              <a:rPr lang="it-IT" sz="2400" dirty="0" err="1">
                <a:solidFill>
                  <a:schemeClr val="accent2">
                    <a:lumMod val="75000"/>
                  </a:schemeClr>
                </a:solidFill>
              </a:rPr>
              <a:t>assistive</a:t>
            </a:r>
            <a:r>
              <a:rPr lang="it-IT" sz="2400" dirty="0">
                <a:solidFill>
                  <a:schemeClr val="accent2">
                    <a:lumMod val="75000"/>
                  </a:schemeClr>
                </a:solidFill>
              </a:rPr>
              <a:t> </a:t>
            </a:r>
            <a:r>
              <a:rPr lang="it-IT" sz="2400" dirty="0" err="1">
                <a:solidFill>
                  <a:schemeClr val="accent2">
                    <a:lumMod val="75000"/>
                  </a:schemeClr>
                </a:solidFill>
              </a:rPr>
              <a:t>personnel</a:t>
            </a:r>
            <a:r>
              <a:rPr lang="it-IT" sz="2400" dirty="0">
                <a:solidFill>
                  <a:schemeClr val="accent2">
                    <a:lumMod val="75000"/>
                  </a:schemeClr>
                </a:solidFill>
              </a:rPr>
              <a:t>, social and welfare service </a:t>
            </a:r>
            <a:r>
              <a:rPr lang="it-IT" sz="2400" dirty="0" err="1">
                <a:solidFill>
                  <a:schemeClr val="accent2">
                    <a:lumMod val="75000"/>
                  </a:schemeClr>
                </a:solidFill>
              </a:rPr>
              <a:t>assistants</a:t>
            </a:r>
            <a:r>
              <a:rPr lang="it-IT" sz="2400" dirty="0">
                <a:solidFill>
                  <a:schemeClr val="accent2">
                    <a:lumMod val="75000"/>
                  </a:schemeClr>
                </a:solidFill>
              </a:rPr>
              <a:t>, </a:t>
            </a:r>
            <a:r>
              <a:rPr lang="it-IT" sz="2400" dirty="0" err="1">
                <a:solidFill>
                  <a:schemeClr val="accent2">
                    <a:lumMod val="75000"/>
                  </a:schemeClr>
                </a:solidFill>
              </a:rPr>
              <a:t>medical</a:t>
            </a:r>
            <a:r>
              <a:rPr lang="it-IT" sz="2400" dirty="0">
                <a:solidFill>
                  <a:schemeClr val="accent2">
                    <a:lumMod val="75000"/>
                  </a:schemeClr>
                </a:solidFill>
              </a:rPr>
              <a:t>  </a:t>
            </a:r>
            <a:r>
              <a:rPr lang="it-IT" sz="2400" dirty="0" err="1">
                <a:solidFill>
                  <a:schemeClr val="accent2">
                    <a:lumMod val="75000"/>
                  </a:schemeClr>
                </a:solidFill>
              </a:rPr>
              <a:t>équipes</a:t>
            </a:r>
            <a:r>
              <a:rPr lang="it-IT" sz="2400" dirty="0">
                <a:solidFill>
                  <a:schemeClr val="accent2">
                    <a:lumMod val="75000"/>
                  </a:schemeClr>
                </a:solidFill>
              </a:rPr>
              <a:t>, and so on.</a:t>
            </a:r>
          </a:p>
        </p:txBody>
      </p:sp>
      <p:sp>
        <p:nvSpPr>
          <p:cNvPr id="2" name="Bolla: nuvola 1">
            <a:extLst>
              <a:ext uri="{FF2B5EF4-FFF2-40B4-BE49-F238E27FC236}">
                <a16:creationId xmlns:a16="http://schemas.microsoft.com/office/drawing/2014/main" xmlns="" id="{78CE9E4A-04DF-410E-8D0E-BE585D4D5B79}"/>
              </a:ext>
            </a:extLst>
          </p:cNvPr>
          <p:cNvSpPr/>
          <p:nvPr/>
        </p:nvSpPr>
        <p:spPr>
          <a:xfrm>
            <a:off x="4274568" y="3798798"/>
            <a:ext cx="2244152" cy="1333982"/>
          </a:xfrm>
          <a:prstGeom prst="cloudCallout">
            <a:avLst>
              <a:gd name="adj1" fmla="val 79250"/>
              <a:gd name="adj2" fmla="val -812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dirty="0"/>
              <a:t>How?</a:t>
            </a:r>
          </a:p>
        </p:txBody>
      </p:sp>
    </p:spTree>
    <p:extLst>
      <p:ext uri="{BB962C8B-B14F-4D97-AF65-F5344CB8AC3E}">
        <p14:creationId xmlns:p14="http://schemas.microsoft.com/office/powerpoint/2010/main" val="549540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anim calcmode="lin" valueType="num">
                                      <p:cBhvr>
                                        <p:cTn id="20" dur="2000" fill="hold"/>
                                        <p:tgtEl>
                                          <p:spTgt spid="2"/>
                                        </p:tgtEl>
                                        <p:attrNameLst>
                                          <p:attrName>ppt_w</p:attrName>
                                        </p:attrNameLst>
                                      </p:cBhvr>
                                      <p:tavLst>
                                        <p:tav tm="0" fmla="#ppt_w*sin(2.5*pi*$)">
                                          <p:val>
                                            <p:fltVal val="0"/>
                                          </p:val>
                                        </p:tav>
                                        <p:tav tm="100000">
                                          <p:val>
                                            <p:fltVal val="1"/>
                                          </p:val>
                                        </p:tav>
                                      </p:tavLst>
                                    </p:anim>
                                    <p:anim calcmode="lin" valueType="num">
                                      <p:cBhvr>
                                        <p:cTn id="21"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80">
                                          <p:stCondLst>
                                            <p:cond delay="0"/>
                                          </p:stCondLst>
                                        </p:cTn>
                                        <p:tgtEl>
                                          <p:spTgt spid="11"/>
                                        </p:tgtEl>
                                      </p:cBhvr>
                                    </p:animEffect>
                                    <p:anim calcmode="lin" valueType="num">
                                      <p:cBhvr>
                                        <p:cTn id="2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2" dur="26">
                                          <p:stCondLst>
                                            <p:cond delay="650"/>
                                          </p:stCondLst>
                                        </p:cTn>
                                        <p:tgtEl>
                                          <p:spTgt spid="11"/>
                                        </p:tgtEl>
                                      </p:cBhvr>
                                      <p:to x="100000" y="60000"/>
                                    </p:animScale>
                                    <p:animScale>
                                      <p:cBhvr>
                                        <p:cTn id="33" dur="166" decel="50000">
                                          <p:stCondLst>
                                            <p:cond delay="676"/>
                                          </p:stCondLst>
                                        </p:cTn>
                                        <p:tgtEl>
                                          <p:spTgt spid="11"/>
                                        </p:tgtEl>
                                      </p:cBhvr>
                                      <p:to x="100000" y="100000"/>
                                    </p:animScale>
                                    <p:animScale>
                                      <p:cBhvr>
                                        <p:cTn id="34" dur="26">
                                          <p:stCondLst>
                                            <p:cond delay="1312"/>
                                          </p:stCondLst>
                                        </p:cTn>
                                        <p:tgtEl>
                                          <p:spTgt spid="11"/>
                                        </p:tgtEl>
                                      </p:cBhvr>
                                      <p:to x="100000" y="80000"/>
                                    </p:animScale>
                                    <p:animScale>
                                      <p:cBhvr>
                                        <p:cTn id="35" dur="166" decel="50000">
                                          <p:stCondLst>
                                            <p:cond delay="1338"/>
                                          </p:stCondLst>
                                        </p:cTn>
                                        <p:tgtEl>
                                          <p:spTgt spid="11"/>
                                        </p:tgtEl>
                                      </p:cBhvr>
                                      <p:to x="100000" y="100000"/>
                                    </p:animScale>
                                    <p:animScale>
                                      <p:cBhvr>
                                        <p:cTn id="36" dur="26">
                                          <p:stCondLst>
                                            <p:cond delay="1642"/>
                                          </p:stCondLst>
                                        </p:cTn>
                                        <p:tgtEl>
                                          <p:spTgt spid="11"/>
                                        </p:tgtEl>
                                      </p:cBhvr>
                                      <p:to x="100000" y="90000"/>
                                    </p:animScale>
                                    <p:animScale>
                                      <p:cBhvr>
                                        <p:cTn id="37" dur="166" decel="50000">
                                          <p:stCondLst>
                                            <p:cond delay="1668"/>
                                          </p:stCondLst>
                                        </p:cTn>
                                        <p:tgtEl>
                                          <p:spTgt spid="11"/>
                                        </p:tgtEl>
                                      </p:cBhvr>
                                      <p:to x="100000" y="100000"/>
                                    </p:animScale>
                                    <p:animScale>
                                      <p:cBhvr>
                                        <p:cTn id="38" dur="26">
                                          <p:stCondLst>
                                            <p:cond delay="1808"/>
                                          </p:stCondLst>
                                        </p:cTn>
                                        <p:tgtEl>
                                          <p:spTgt spid="11"/>
                                        </p:tgtEl>
                                      </p:cBhvr>
                                      <p:to x="100000" y="95000"/>
                                    </p:animScale>
                                    <p:animScale>
                                      <p:cBhvr>
                                        <p:cTn id="39" dur="166" decel="50000">
                                          <p:stCondLst>
                                            <p:cond delay="1834"/>
                                          </p:stCondLst>
                                        </p:cTn>
                                        <p:tgtEl>
                                          <p:spTgt spid="1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xmlns="" id="{BA21FA1C-F42C-4B82-8722-55ACDE5892CF}"/>
              </a:ext>
            </a:extLst>
          </p:cNvPr>
          <p:cNvPicPr>
            <a:picLocks noGrp="1" noChangeAspect="1"/>
          </p:cNvPicPr>
          <p:nvPr>
            <p:ph idx="1"/>
          </p:nvPr>
        </p:nvPicPr>
        <p:blipFill>
          <a:blip r:embed="rId2"/>
          <a:stretch>
            <a:fillRect/>
          </a:stretch>
        </p:blipFill>
        <p:spPr>
          <a:xfrm>
            <a:off x="790576" y="2121789"/>
            <a:ext cx="7926626" cy="4306799"/>
          </a:xfrm>
        </p:spPr>
      </p:pic>
      <p:sp>
        <p:nvSpPr>
          <p:cNvPr id="4" name="Titolo 1">
            <a:extLst>
              <a:ext uri="{FF2B5EF4-FFF2-40B4-BE49-F238E27FC236}">
                <a16:creationId xmlns:a16="http://schemas.microsoft.com/office/drawing/2014/main" xmlns="" id="{6BC55222-8BDE-4A0C-BB4D-314D4B06564D}"/>
              </a:ext>
            </a:extLst>
          </p:cNvPr>
          <p:cNvSpPr txBox="1">
            <a:spLocks noGrp="1"/>
          </p:cNvSpPr>
          <p:nvPr>
            <p:ph type="title"/>
          </p:nvPr>
        </p:nvSpPr>
        <p:spPr>
          <a:prstGeom prst="rect">
            <a:avLst/>
          </a:prstGeom>
          <a:no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3200" dirty="0" err="1">
                <a:solidFill>
                  <a:srgbClr val="C00000"/>
                </a:solidFill>
              </a:rPr>
              <a:t>Realising</a:t>
            </a:r>
            <a:r>
              <a:rPr lang="it-IT" sz="3200" dirty="0">
                <a:solidFill>
                  <a:srgbClr val="C00000"/>
                </a:solidFill>
              </a:rPr>
              <a:t> </a:t>
            </a:r>
            <a:r>
              <a:rPr lang="it-IT" sz="3200" dirty="0" err="1">
                <a:solidFill>
                  <a:srgbClr val="C00000"/>
                </a:solidFill>
              </a:rPr>
              <a:t>inclusion</a:t>
            </a:r>
            <a:r>
              <a:rPr lang="it-IT" sz="3200" dirty="0">
                <a:solidFill>
                  <a:srgbClr val="C00000"/>
                </a:solidFill>
              </a:rPr>
              <a:t> in public </a:t>
            </a:r>
            <a:r>
              <a:rPr lang="it-IT" sz="3200" dirty="0" err="1">
                <a:solidFill>
                  <a:srgbClr val="C00000"/>
                </a:solidFill>
              </a:rPr>
              <a:t>schools</a:t>
            </a:r>
            <a:r>
              <a:rPr lang="it-IT" sz="3200" dirty="0">
                <a:solidFill>
                  <a:srgbClr val="C00000"/>
                </a:solidFill>
              </a:rPr>
              <a:t> </a:t>
            </a:r>
            <a:r>
              <a:rPr lang="it-IT" sz="3200" dirty="0" err="1">
                <a:solidFill>
                  <a:srgbClr val="C00000"/>
                </a:solidFill>
              </a:rPr>
              <a:t>as</a:t>
            </a:r>
            <a:r>
              <a:rPr lang="it-IT" sz="3200" dirty="0">
                <a:solidFill>
                  <a:srgbClr val="C00000"/>
                </a:solidFill>
              </a:rPr>
              <a:t> </a:t>
            </a:r>
            <a:r>
              <a:rPr lang="it-IT" sz="3200" dirty="0" err="1">
                <a:solidFill>
                  <a:srgbClr val="C00000"/>
                </a:solidFill>
              </a:rPr>
              <a:t>well</a:t>
            </a:r>
            <a:r>
              <a:rPr lang="it-IT" sz="3200" dirty="0">
                <a:solidFill>
                  <a:srgbClr val="C00000"/>
                </a:solidFill>
              </a:rPr>
              <a:t> </a:t>
            </a:r>
            <a:r>
              <a:rPr lang="it-IT" sz="3200" dirty="0" err="1">
                <a:solidFill>
                  <a:srgbClr val="C00000"/>
                </a:solidFill>
              </a:rPr>
              <a:t>as</a:t>
            </a:r>
            <a:r>
              <a:rPr lang="it-IT" sz="3200" dirty="0">
                <a:solidFill>
                  <a:srgbClr val="C00000"/>
                </a:solidFill>
              </a:rPr>
              <a:t> in </a:t>
            </a:r>
            <a:r>
              <a:rPr lang="it-IT" sz="3200" dirty="0" err="1">
                <a:solidFill>
                  <a:srgbClr val="C00000"/>
                </a:solidFill>
              </a:rPr>
              <a:t>our</a:t>
            </a:r>
            <a:r>
              <a:rPr lang="it-IT" sz="3200" dirty="0">
                <a:solidFill>
                  <a:srgbClr val="C00000"/>
                </a:solidFill>
              </a:rPr>
              <a:t> societies </a:t>
            </a:r>
            <a:r>
              <a:rPr lang="it-IT" sz="3200" dirty="0" err="1">
                <a:solidFill>
                  <a:srgbClr val="C00000"/>
                </a:solidFill>
              </a:rPr>
              <a:t>is</a:t>
            </a:r>
            <a:r>
              <a:rPr lang="it-IT" sz="3200" dirty="0">
                <a:solidFill>
                  <a:srgbClr val="C00000"/>
                </a:solidFill>
              </a:rPr>
              <a:t> a </a:t>
            </a:r>
            <a:r>
              <a:rPr lang="it-IT" sz="3200" dirty="0" err="1">
                <a:solidFill>
                  <a:srgbClr val="C00000"/>
                </a:solidFill>
              </a:rPr>
              <a:t>matter</a:t>
            </a:r>
            <a:r>
              <a:rPr lang="it-IT" sz="3200" dirty="0">
                <a:solidFill>
                  <a:srgbClr val="C00000"/>
                </a:solidFill>
              </a:rPr>
              <a:t> of </a:t>
            </a:r>
            <a:r>
              <a:rPr lang="it-IT" sz="3200" dirty="0" err="1">
                <a:solidFill>
                  <a:srgbClr val="C00000"/>
                </a:solidFill>
              </a:rPr>
              <a:t>complexity</a:t>
            </a:r>
            <a:endParaRPr lang="it-IT" sz="3200" dirty="0">
              <a:solidFill>
                <a:srgbClr val="C00000"/>
              </a:solidFill>
            </a:endParaRPr>
          </a:p>
        </p:txBody>
      </p:sp>
      <p:sp>
        <p:nvSpPr>
          <p:cNvPr id="6" name="CasellaDiTesto 5">
            <a:extLst>
              <a:ext uri="{FF2B5EF4-FFF2-40B4-BE49-F238E27FC236}">
                <a16:creationId xmlns:a16="http://schemas.microsoft.com/office/drawing/2014/main" xmlns="" id="{D95DB20E-4B8F-43B8-96D0-EF555B4BF419}"/>
              </a:ext>
            </a:extLst>
          </p:cNvPr>
          <p:cNvSpPr txBox="1"/>
          <p:nvPr/>
        </p:nvSpPr>
        <p:spPr>
          <a:xfrm>
            <a:off x="8897813" y="4592105"/>
            <a:ext cx="2667000" cy="1384995"/>
          </a:xfrm>
          <a:prstGeom prst="rect">
            <a:avLst/>
          </a:prstGeom>
          <a:noFill/>
        </p:spPr>
        <p:txBody>
          <a:bodyPr wrap="square" rtlCol="0">
            <a:spAutoFit/>
          </a:bodyPr>
          <a:lstStyle/>
          <a:p>
            <a:r>
              <a:rPr lang="it-IT" sz="2800" dirty="0" err="1">
                <a:solidFill>
                  <a:schemeClr val="accent2">
                    <a:lumMod val="75000"/>
                  </a:schemeClr>
                </a:solidFill>
              </a:rPr>
              <a:t>Remember</a:t>
            </a:r>
            <a:r>
              <a:rPr lang="it-IT" sz="2800" dirty="0">
                <a:solidFill>
                  <a:schemeClr val="accent2">
                    <a:lumMod val="75000"/>
                  </a:schemeClr>
                </a:solidFill>
              </a:rPr>
              <a:t>… </a:t>
            </a:r>
            <a:r>
              <a:rPr lang="it-IT" sz="2800" dirty="0" err="1">
                <a:solidFill>
                  <a:schemeClr val="accent2">
                    <a:lumMod val="75000"/>
                  </a:schemeClr>
                </a:solidFill>
              </a:rPr>
              <a:t>it</a:t>
            </a:r>
            <a:r>
              <a:rPr lang="it-IT" sz="2800" dirty="0">
                <a:solidFill>
                  <a:schemeClr val="accent2">
                    <a:lumMod val="75000"/>
                  </a:schemeClr>
                </a:solidFill>
              </a:rPr>
              <a:t> </a:t>
            </a:r>
            <a:r>
              <a:rPr lang="it-IT" sz="2800" dirty="0" err="1">
                <a:solidFill>
                  <a:schemeClr val="accent2">
                    <a:lumMod val="75000"/>
                  </a:schemeClr>
                </a:solidFill>
              </a:rPr>
              <a:t>was</a:t>
            </a:r>
            <a:r>
              <a:rPr lang="it-IT" sz="2800" dirty="0">
                <a:solidFill>
                  <a:schemeClr val="accent2">
                    <a:lumMod val="75000"/>
                  </a:schemeClr>
                </a:solidFill>
              </a:rPr>
              <a:t> </a:t>
            </a:r>
            <a:r>
              <a:rPr lang="it-IT" sz="2800" dirty="0" err="1">
                <a:solidFill>
                  <a:schemeClr val="accent2">
                    <a:lumMod val="75000"/>
                  </a:schemeClr>
                </a:solidFill>
              </a:rPr>
              <a:t>easier</a:t>
            </a:r>
            <a:r>
              <a:rPr lang="it-IT" sz="2800" dirty="0">
                <a:solidFill>
                  <a:schemeClr val="accent2">
                    <a:lumMod val="75000"/>
                  </a:schemeClr>
                </a:solidFill>
              </a:rPr>
              <a:t> in the </a:t>
            </a:r>
            <a:r>
              <a:rPr lang="it-IT" sz="2800" dirty="0" err="1">
                <a:solidFill>
                  <a:schemeClr val="accent2">
                    <a:lumMod val="75000"/>
                  </a:schemeClr>
                </a:solidFill>
              </a:rPr>
              <a:t>other</a:t>
            </a:r>
            <a:r>
              <a:rPr lang="it-IT" sz="2800" dirty="0">
                <a:solidFill>
                  <a:schemeClr val="accent2">
                    <a:lumMod val="75000"/>
                  </a:schemeClr>
                </a:solidFill>
              </a:rPr>
              <a:t> </a:t>
            </a:r>
            <a:r>
              <a:rPr lang="it-IT" sz="2800" dirty="0" err="1">
                <a:solidFill>
                  <a:schemeClr val="accent2">
                    <a:lumMod val="75000"/>
                  </a:schemeClr>
                </a:solidFill>
              </a:rPr>
              <a:t>equations</a:t>
            </a:r>
            <a:r>
              <a:rPr lang="it-IT" sz="2800" dirty="0">
                <a:solidFill>
                  <a:schemeClr val="accent2">
                    <a:lumMod val="75000"/>
                  </a:schemeClr>
                </a:solidFill>
              </a:rPr>
              <a:t>!</a:t>
            </a:r>
          </a:p>
        </p:txBody>
      </p:sp>
    </p:spTree>
    <p:extLst>
      <p:ext uri="{BB962C8B-B14F-4D97-AF65-F5344CB8AC3E}">
        <p14:creationId xmlns:p14="http://schemas.microsoft.com/office/powerpoint/2010/main" val="2296754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FD22365-30EB-4BA1-915A-E7B00CD3E006}"/>
              </a:ext>
            </a:extLst>
          </p:cNvPr>
          <p:cNvSpPr>
            <a:spLocks noGrp="1"/>
          </p:cNvSpPr>
          <p:nvPr>
            <p:ph type="title"/>
          </p:nvPr>
        </p:nvSpPr>
        <p:spPr>
          <a:xfrm>
            <a:off x="923191" y="266700"/>
            <a:ext cx="10182957" cy="1915662"/>
          </a:xfrm>
        </p:spPr>
        <p:txBody>
          <a:bodyPr>
            <a:noAutofit/>
          </a:bodyPr>
          <a:lstStyle/>
          <a:p>
            <a:r>
              <a:rPr lang="it-IT" sz="2800" dirty="0" err="1"/>
              <a:t>Since</a:t>
            </a:r>
            <a:r>
              <a:rPr lang="it-IT" sz="2800" dirty="0"/>
              <a:t> the </a:t>
            </a:r>
            <a:r>
              <a:rPr lang="it-IT" sz="2800" dirty="0">
                <a:solidFill>
                  <a:schemeClr val="accent2">
                    <a:lumMod val="75000"/>
                  </a:schemeClr>
                </a:solidFill>
              </a:rPr>
              <a:t>70s</a:t>
            </a:r>
            <a:r>
              <a:rPr lang="it-IT" sz="2800" dirty="0"/>
              <a:t> </a:t>
            </a:r>
            <a:r>
              <a:rPr lang="it-IT" sz="2800" dirty="0" err="1"/>
              <a:t>when</a:t>
            </a:r>
            <a:r>
              <a:rPr lang="it-IT" sz="2800" dirty="0"/>
              <a:t> </a:t>
            </a:r>
            <a:r>
              <a:rPr lang="it-IT" sz="2800" dirty="0" err="1"/>
              <a:t>children</a:t>
            </a:r>
            <a:r>
              <a:rPr lang="it-IT" sz="2800" dirty="0"/>
              <a:t> with </a:t>
            </a:r>
            <a:r>
              <a:rPr lang="it-IT" sz="2800" dirty="0" err="1"/>
              <a:t>disabilities</a:t>
            </a:r>
            <a:r>
              <a:rPr lang="it-IT" sz="2800" dirty="0"/>
              <a:t> </a:t>
            </a:r>
            <a:r>
              <a:rPr lang="it-IT" sz="2800" dirty="0" err="1"/>
              <a:t>were</a:t>
            </a:r>
            <a:r>
              <a:rPr lang="it-IT" sz="2800" dirty="0"/>
              <a:t> first </a:t>
            </a:r>
            <a:r>
              <a:rPr lang="it-IT" sz="2800" dirty="0" err="1"/>
              <a:t>integrated</a:t>
            </a:r>
            <a:r>
              <a:rPr lang="it-IT" sz="2800" dirty="0"/>
              <a:t> in the </a:t>
            </a:r>
            <a:r>
              <a:rPr lang="it-IT" sz="2800" dirty="0" err="1"/>
              <a:t>italian</a:t>
            </a:r>
            <a:r>
              <a:rPr lang="it-IT" sz="2800" dirty="0"/>
              <a:t> public </a:t>
            </a:r>
            <a:r>
              <a:rPr lang="it-IT" sz="2800" dirty="0" err="1"/>
              <a:t>schools</a:t>
            </a:r>
            <a:r>
              <a:rPr lang="it-IT" sz="2800" dirty="0"/>
              <a:t> and the special </a:t>
            </a:r>
            <a:r>
              <a:rPr lang="it-IT" sz="2800" dirty="0" err="1"/>
              <a:t>schools</a:t>
            </a:r>
            <a:r>
              <a:rPr lang="it-IT" sz="2800" dirty="0"/>
              <a:t> for </a:t>
            </a:r>
            <a:r>
              <a:rPr lang="it-IT" sz="2800" dirty="0" err="1"/>
              <a:t>handicapped</a:t>
            </a:r>
            <a:r>
              <a:rPr lang="it-IT" sz="2800" dirty="0"/>
              <a:t> </a:t>
            </a:r>
            <a:r>
              <a:rPr lang="it-IT" sz="2800" dirty="0" err="1"/>
              <a:t>pupils</a:t>
            </a:r>
            <a:r>
              <a:rPr lang="it-IT" sz="2800" dirty="0"/>
              <a:t> </a:t>
            </a:r>
            <a:r>
              <a:rPr lang="it-IT" sz="2800" dirty="0" err="1"/>
              <a:t>were</a:t>
            </a:r>
            <a:r>
              <a:rPr lang="it-IT" sz="2800" dirty="0"/>
              <a:t> </a:t>
            </a:r>
            <a:r>
              <a:rPr lang="it-IT" sz="2800" dirty="0" err="1"/>
              <a:t>closed</a:t>
            </a:r>
            <a:r>
              <a:rPr lang="it-IT" sz="2800" dirty="0"/>
              <a:t>, a </a:t>
            </a:r>
            <a:r>
              <a:rPr lang="it-IT" sz="2800" dirty="0" err="1"/>
              <a:t>lot</a:t>
            </a:r>
            <a:r>
              <a:rPr lang="it-IT" sz="2800" dirty="0"/>
              <a:t> </a:t>
            </a:r>
            <a:r>
              <a:rPr lang="it-IT" sz="2800" dirty="0" err="1"/>
              <a:t>has</a:t>
            </a:r>
            <a:r>
              <a:rPr lang="it-IT" sz="2800" dirty="0"/>
              <a:t> </a:t>
            </a:r>
            <a:r>
              <a:rPr lang="it-IT" sz="2800" dirty="0" err="1"/>
              <a:t>been</a:t>
            </a:r>
            <a:r>
              <a:rPr lang="it-IT" sz="2800" dirty="0"/>
              <a:t> </a:t>
            </a:r>
            <a:r>
              <a:rPr lang="it-IT" sz="2800" dirty="0" err="1"/>
              <a:t>done</a:t>
            </a:r>
            <a:r>
              <a:rPr lang="it-IT" sz="2800" dirty="0"/>
              <a:t>.</a:t>
            </a:r>
          </a:p>
        </p:txBody>
      </p:sp>
      <p:sp>
        <p:nvSpPr>
          <p:cNvPr id="4" name="Titolo 1">
            <a:extLst>
              <a:ext uri="{FF2B5EF4-FFF2-40B4-BE49-F238E27FC236}">
                <a16:creationId xmlns:a16="http://schemas.microsoft.com/office/drawing/2014/main" xmlns="" id="{D27AB014-752C-4AB8-B1CA-C01BA84BEA2B}"/>
              </a:ext>
            </a:extLst>
          </p:cNvPr>
          <p:cNvSpPr txBox="1">
            <a:spLocks/>
          </p:cNvSpPr>
          <p:nvPr/>
        </p:nvSpPr>
        <p:spPr>
          <a:xfrm>
            <a:off x="706641" y="2272329"/>
            <a:ext cx="3515894" cy="295112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2200" dirty="0" err="1"/>
              <a:t>Still</a:t>
            </a:r>
            <a:r>
              <a:rPr lang="it-IT" sz="2200" dirty="0"/>
              <a:t>, the </a:t>
            </a:r>
            <a:r>
              <a:rPr lang="it-IT" sz="2200" dirty="0" err="1"/>
              <a:t>cornerstone</a:t>
            </a:r>
            <a:r>
              <a:rPr lang="it-IT" sz="2200" dirty="0"/>
              <a:t> for </a:t>
            </a:r>
            <a:r>
              <a:rPr lang="it-IT" sz="2200" dirty="0" err="1"/>
              <a:t>inclusion</a:t>
            </a:r>
            <a:r>
              <a:rPr lang="it-IT" sz="2200" dirty="0"/>
              <a:t> in the </a:t>
            </a:r>
            <a:r>
              <a:rPr lang="it-IT" sz="2200" dirty="0" err="1"/>
              <a:t>italian</a:t>
            </a:r>
            <a:r>
              <a:rPr lang="it-IT" sz="2200" dirty="0"/>
              <a:t> </a:t>
            </a:r>
            <a:r>
              <a:rPr lang="it-IT" sz="2200" dirty="0" err="1"/>
              <a:t>school</a:t>
            </a:r>
            <a:r>
              <a:rPr lang="it-IT" sz="2200" dirty="0"/>
              <a:t> system </a:t>
            </a:r>
            <a:r>
              <a:rPr lang="it-IT" sz="2200" dirty="0" err="1"/>
              <a:t>is</a:t>
            </a:r>
            <a:r>
              <a:rPr lang="it-IT" sz="2200" dirty="0"/>
              <a:t> the </a:t>
            </a:r>
            <a:r>
              <a:rPr lang="it-IT" sz="2200" dirty="0">
                <a:solidFill>
                  <a:srgbClr val="FF0000"/>
                </a:solidFill>
              </a:rPr>
              <a:t>law 104/1992</a:t>
            </a:r>
            <a:r>
              <a:rPr lang="it-IT" sz="2200" dirty="0">
                <a:solidFill>
                  <a:schemeClr val="tx1"/>
                </a:solidFill>
              </a:rPr>
              <a:t>,</a:t>
            </a:r>
            <a:r>
              <a:rPr lang="it-IT" sz="2200" dirty="0">
                <a:solidFill>
                  <a:srgbClr val="FF0000"/>
                </a:solidFill>
              </a:rPr>
              <a:t> </a:t>
            </a:r>
            <a:r>
              <a:rPr lang="it-IT" sz="2200" dirty="0" err="1"/>
              <a:t>which</a:t>
            </a:r>
            <a:r>
              <a:rPr lang="it-IT" sz="2200" dirty="0"/>
              <a:t> </a:t>
            </a:r>
            <a:r>
              <a:rPr lang="it-IT" sz="2200" dirty="0" err="1"/>
              <a:t>defines</a:t>
            </a:r>
            <a:r>
              <a:rPr lang="it-IT" sz="2200" dirty="0"/>
              <a:t> the </a:t>
            </a:r>
            <a:r>
              <a:rPr lang="it-IT" sz="2200" dirty="0" err="1"/>
              <a:t>procedures</a:t>
            </a:r>
            <a:r>
              <a:rPr lang="it-IT" sz="2200" dirty="0"/>
              <a:t> to </a:t>
            </a:r>
            <a:r>
              <a:rPr lang="it-IT" sz="2200" dirty="0" err="1"/>
              <a:t>give</a:t>
            </a:r>
            <a:r>
              <a:rPr lang="it-IT" sz="2200" dirty="0"/>
              <a:t> support to </a:t>
            </a:r>
            <a:r>
              <a:rPr lang="it-IT" sz="2200" dirty="0" err="1"/>
              <a:t>disabled</a:t>
            </a:r>
            <a:r>
              <a:rPr lang="it-IT" sz="2200" dirty="0"/>
              <a:t> </a:t>
            </a:r>
            <a:r>
              <a:rPr lang="it-IT" sz="2200" dirty="0" err="1"/>
              <a:t>pupils</a:t>
            </a:r>
            <a:r>
              <a:rPr lang="it-IT" sz="2200" dirty="0"/>
              <a:t> from </a:t>
            </a:r>
            <a:r>
              <a:rPr lang="it-IT" sz="2200" dirty="0" err="1"/>
              <a:t>infant</a:t>
            </a:r>
            <a:r>
              <a:rPr lang="it-IT" sz="2200" dirty="0"/>
              <a:t> </a:t>
            </a:r>
            <a:r>
              <a:rPr lang="it-IT" sz="2200" dirty="0" err="1"/>
              <a:t>school</a:t>
            </a:r>
            <a:r>
              <a:rPr lang="it-IT" sz="2200" dirty="0"/>
              <a:t> to high </a:t>
            </a:r>
            <a:r>
              <a:rPr lang="it-IT" sz="2200" dirty="0" err="1"/>
              <a:t>secondary</a:t>
            </a:r>
            <a:r>
              <a:rPr lang="it-IT" sz="2200" dirty="0"/>
              <a:t> </a:t>
            </a:r>
            <a:r>
              <a:rPr lang="it-IT" sz="2200" dirty="0" err="1"/>
              <a:t>education</a:t>
            </a:r>
            <a:r>
              <a:rPr lang="it-IT" sz="3200" dirty="0"/>
              <a:t>.</a:t>
            </a:r>
          </a:p>
        </p:txBody>
      </p:sp>
      <p:sp>
        <p:nvSpPr>
          <p:cNvPr id="8" name="Rettangolo 7">
            <a:extLst>
              <a:ext uri="{FF2B5EF4-FFF2-40B4-BE49-F238E27FC236}">
                <a16:creationId xmlns:a16="http://schemas.microsoft.com/office/drawing/2014/main" xmlns="" id="{E66955FC-DEAA-49D8-BAAD-9037E085729D}"/>
              </a:ext>
            </a:extLst>
          </p:cNvPr>
          <p:cNvSpPr/>
          <p:nvPr/>
        </p:nvSpPr>
        <p:spPr>
          <a:xfrm>
            <a:off x="9601200" y="1680438"/>
            <a:ext cx="2590800" cy="2585323"/>
          </a:xfrm>
          <a:prstGeom prst="rect">
            <a:avLst/>
          </a:prstGeom>
        </p:spPr>
        <p:txBody>
          <a:bodyPr wrap="square">
            <a:spAutoFit/>
          </a:bodyPr>
          <a:lstStyle/>
          <a:p>
            <a:r>
              <a:rPr lang="en-US" dirty="0">
                <a:solidFill>
                  <a:srgbClr val="222222"/>
                </a:solidFill>
                <a:latin typeface="+mj-lt"/>
              </a:rPr>
              <a:t>Some examples:</a:t>
            </a:r>
          </a:p>
          <a:p>
            <a:pPr>
              <a:buFont typeface="Arial" panose="020B0604020202020204" pitchFamily="34" charset="0"/>
              <a:buChar char="•"/>
            </a:pPr>
            <a:r>
              <a:rPr lang="en-US" dirty="0">
                <a:solidFill>
                  <a:schemeClr val="accent2">
                    <a:lumMod val="75000"/>
                  </a:schemeClr>
                </a:solidFill>
                <a:latin typeface="arial" panose="020B0604020202020204" pitchFamily="34" charset="0"/>
              </a:rPr>
              <a:t>Autism</a:t>
            </a:r>
          </a:p>
          <a:p>
            <a:pPr>
              <a:buFont typeface="Arial" panose="020B0604020202020204" pitchFamily="34" charset="0"/>
              <a:buChar char="•"/>
            </a:pPr>
            <a:r>
              <a:rPr lang="en-US" dirty="0">
                <a:solidFill>
                  <a:schemeClr val="accent2">
                    <a:lumMod val="75000"/>
                  </a:schemeClr>
                </a:solidFill>
                <a:latin typeface="arial" panose="020B0604020202020204" pitchFamily="34" charset="0"/>
              </a:rPr>
              <a:t>Deafness</a:t>
            </a:r>
          </a:p>
          <a:p>
            <a:pPr>
              <a:buFont typeface="Arial" panose="020B0604020202020204" pitchFamily="34" charset="0"/>
              <a:buChar char="•"/>
            </a:pPr>
            <a:r>
              <a:rPr lang="en-US" dirty="0">
                <a:solidFill>
                  <a:schemeClr val="accent2">
                    <a:lumMod val="75000"/>
                  </a:schemeClr>
                </a:solidFill>
                <a:latin typeface="arial" panose="020B0604020202020204" pitchFamily="34" charset="0"/>
              </a:rPr>
              <a:t>Blindness</a:t>
            </a:r>
          </a:p>
          <a:p>
            <a:pPr>
              <a:buFont typeface="Arial" panose="020B0604020202020204" pitchFamily="34" charset="0"/>
              <a:buChar char="•"/>
            </a:pPr>
            <a:r>
              <a:rPr lang="en-US" dirty="0">
                <a:solidFill>
                  <a:schemeClr val="accent2">
                    <a:lumMod val="75000"/>
                  </a:schemeClr>
                </a:solidFill>
                <a:latin typeface="arial" panose="020B0604020202020204" pitchFamily="34" charset="0"/>
              </a:rPr>
              <a:t>Mental retardation</a:t>
            </a:r>
          </a:p>
          <a:p>
            <a:pPr>
              <a:buFont typeface="Arial" panose="020B0604020202020204" pitchFamily="34" charset="0"/>
              <a:buChar char="•"/>
            </a:pPr>
            <a:r>
              <a:rPr lang="en-US" dirty="0">
                <a:solidFill>
                  <a:schemeClr val="accent2">
                    <a:lumMod val="75000"/>
                  </a:schemeClr>
                </a:solidFill>
                <a:latin typeface="arial" panose="020B0604020202020204" pitchFamily="34" charset="0"/>
              </a:rPr>
              <a:t>Multiple disabilities</a:t>
            </a:r>
          </a:p>
          <a:p>
            <a:pPr>
              <a:buFont typeface="Arial" panose="020B0604020202020204" pitchFamily="34" charset="0"/>
              <a:buChar char="•"/>
            </a:pPr>
            <a:r>
              <a:rPr lang="en-US" dirty="0">
                <a:solidFill>
                  <a:schemeClr val="accent2">
                    <a:lumMod val="75000"/>
                  </a:schemeClr>
                </a:solidFill>
                <a:latin typeface="arial" panose="020B0604020202020204" pitchFamily="34" charset="0"/>
              </a:rPr>
              <a:t>Hearing impairment</a:t>
            </a:r>
          </a:p>
          <a:p>
            <a:pPr>
              <a:buFont typeface="Arial" panose="020B0604020202020204" pitchFamily="34" charset="0"/>
              <a:buChar char="•"/>
            </a:pPr>
            <a:r>
              <a:rPr lang="en-US" dirty="0">
                <a:solidFill>
                  <a:schemeClr val="accent2">
                    <a:lumMod val="75000"/>
                  </a:schemeClr>
                </a:solidFill>
                <a:latin typeface="arial" panose="020B0604020202020204" pitchFamily="34" charset="0"/>
              </a:rPr>
              <a:t>Developmental delay</a:t>
            </a:r>
          </a:p>
          <a:p>
            <a:pPr>
              <a:buFont typeface="Arial" panose="020B0604020202020204" pitchFamily="34" charset="0"/>
              <a:buChar char="•"/>
            </a:pPr>
            <a:r>
              <a:rPr lang="en-US" dirty="0">
                <a:solidFill>
                  <a:schemeClr val="accent2">
                    <a:lumMod val="75000"/>
                  </a:schemeClr>
                </a:solidFill>
                <a:latin typeface="arial" panose="020B0604020202020204" pitchFamily="34" charset="0"/>
              </a:rPr>
              <a:t>Traumatic brain injury</a:t>
            </a:r>
            <a:endParaRPr lang="en-US" i="0" dirty="0">
              <a:solidFill>
                <a:schemeClr val="accent2">
                  <a:lumMod val="75000"/>
                </a:schemeClr>
              </a:solidFill>
              <a:effectLst/>
              <a:latin typeface="arial" panose="020B0604020202020204" pitchFamily="34" charset="0"/>
            </a:endParaRPr>
          </a:p>
        </p:txBody>
      </p:sp>
      <p:pic>
        <p:nvPicPr>
          <p:cNvPr id="14" name="Immagine 13">
            <a:extLst>
              <a:ext uri="{FF2B5EF4-FFF2-40B4-BE49-F238E27FC236}">
                <a16:creationId xmlns:a16="http://schemas.microsoft.com/office/drawing/2014/main" xmlns="" id="{F103683F-3C7C-4D52-A1FD-3BA39C8D7E16}"/>
              </a:ext>
            </a:extLst>
          </p:cNvPr>
          <p:cNvPicPr>
            <a:picLocks noChangeAspect="1"/>
          </p:cNvPicPr>
          <p:nvPr/>
        </p:nvPicPr>
        <p:blipFill>
          <a:blip r:embed="rId2"/>
          <a:stretch>
            <a:fillRect/>
          </a:stretch>
        </p:blipFill>
        <p:spPr>
          <a:xfrm>
            <a:off x="3545756" y="4748573"/>
            <a:ext cx="3065683" cy="949761"/>
          </a:xfrm>
          <a:prstGeom prst="rect">
            <a:avLst/>
          </a:prstGeom>
        </p:spPr>
      </p:pic>
      <p:pic>
        <p:nvPicPr>
          <p:cNvPr id="16" name="Immagine 15">
            <a:extLst>
              <a:ext uri="{FF2B5EF4-FFF2-40B4-BE49-F238E27FC236}">
                <a16:creationId xmlns:a16="http://schemas.microsoft.com/office/drawing/2014/main" xmlns="" id="{4EDF9F5B-DF30-43C2-BCC7-B2C1BE5E3E10}"/>
              </a:ext>
            </a:extLst>
          </p:cNvPr>
          <p:cNvPicPr>
            <a:picLocks noChangeAspect="1"/>
          </p:cNvPicPr>
          <p:nvPr/>
        </p:nvPicPr>
        <p:blipFill>
          <a:blip r:embed="rId3"/>
          <a:stretch>
            <a:fillRect/>
          </a:stretch>
        </p:blipFill>
        <p:spPr>
          <a:xfrm>
            <a:off x="6746199" y="4752513"/>
            <a:ext cx="3824135" cy="959189"/>
          </a:xfrm>
          <a:prstGeom prst="rect">
            <a:avLst/>
          </a:prstGeom>
        </p:spPr>
      </p:pic>
      <p:sp>
        <p:nvSpPr>
          <p:cNvPr id="10" name="AutoShape 47">
            <a:extLst>
              <a:ext uri="{FF2B5EF4-FFF2-40B4-BE49-F238E27FC236}">
                <a16:creationId xmlns:a16="http://schemas.microsoft.com/office/drawing/2014/main" xmlns="" id="{66F9E93B-39BE-46D7-998F-FC0DF5D661A0}"/>
              </a:ext>
            </a:extLst>
          </p:cNvPr>
          <p:cNvSpPr>
            <a:spLocks noChangeArrowheads="1"/>
          </p:cNvSpPr>
          <p:nvPr/>
        </p:nvSpPr>
        <p:spPr bwMode="auto">
          <a:xfrm>
            <a:off x="4306540" y="1793420"/>
            <a:ext cx="5126649" cy="2734408"/>
          </a:xfrm>
          <a:prstGeom prst="flowChartConnector">
            <a:avLst/>
          </a:prstGeom>
          <a:solidFill>
            <a:srgbClr val="9BBB59">
              <a:lumMod val="100000"/>
              <a:lumOff val="0"/>
            </a:srgbClr>
          </a:solidFill>
          <a:ln w="127000" cmpd="dbl">
            <a:solidFill>
              <a:srgbClr val="9BBB59">
                <a:lumMod val="100000"/>
                <a:lumOff val="0"/>
              </a:srgbClr>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Students with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disability</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accessing</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their</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rights</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by Law n.104/1992 (art.3 comma1;</a:t>
            </a:r>
            <a:endParaRPr kumimoji="0" lang="it-IT"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15000"/>
              </a:lnSpc>
              <a:spcBef>
                <a:spcPts val="0"/>
              </a:spcBef>
              <a:spcAft>
                <a:spcPts val="0"/>
              </a:spcAft>
              <a:buClrTx/>
              <a:buSzTx/>
              <a:buFontTx/>
              <a:buNone/>
              <a:tabLst/>
              <a:defRPr/>
            </a:pP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art.3 comma 3)</a:t>
            </a:r>
            <a:endParaRPr kumimoji="0" lang="it-IT"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15000"/>
              </a:lnSpc>
              <a:spcBef>
                <a:spcPts val="0"/>
              </a:spcBef>
              <a:spcAft>
                <a:spcPts val="0"/>
              </a:spcAft>
              <a:buClrTx/>
              <a:buSzTx/>
              <a:buFontTx/>
              <a:buNone/>
              <a:tabLst/>
              <a:defRPr/>
            </a:pP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are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entitled</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to be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supported</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by</a:t>
            </a:r>
            <a:endParaRPr kumimoji="0" lang="it-IT"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54">
            <a:extLst>
              <a:ext uri="{FF2B5EF4-FFF2-40B4-BE49-F238E27FC236}">
                <a16:creationId xmlns:a16="http://schemas.microsoft.com/office/drawing/2014/main" xmlns="" id="{5D527461-F374-4480-A0C4-0BF69E536467}"/>
              </a:ext>
            </a:extLst>
          </p:cNvPr>
          <p:cNvSpPr>
            <a:spLocks noChangeArrowheads="1"/>
          </p:cNvSpPr>
          <p:nvPr/>
        </p:nvSpPr>
        <p:spPr bwMode="auto">
          <a:xfrm>
            <a:off x="4395420" y="5775169"/>
            <a:ext cx="5706942" cy="805654"/>
          </a:xfrm>
          <a:prstGeom prst="rect">
            <a:avLst/>
          </a:prstGeom>
          <a:solidFill>
            <a:srgbClr val="9BBB59">
              <a:lumMod val="100000"/>
              <a:lumOff val="0"/>
            </a:srgbClr>
          </a:solidFill>
          <a:ln w="38100">
            <a:solidFill>
              <a:sysClr val="window" lastClr="FFFFFF">
                <a:lumMod val="95000"/>
                <a:lumOff val="0"/>
              </a:sysClr>
            </a:solidFill>
            <a:miter lim="800000"/>
            <a:headEnd/>
            <a:tailEnd/>
          </a:ln>
          <a:effectLst>
            <a:outerShdw dist="28398" dir="3806097" algn="ctr" rotWithShape="0">
              <a:srgbClr val="9BBB59">
                <a:lumMod val="50000"/>
                <a:lumOff val="0"/>
                <a:alpha val="50000"/>
              </a:srgbClr>
            </a:outerShdw>
          </a:effectLst>
        </p:spPr>
        <p:txBody>
          <a:bodyPr rot="0" vert="horz" wrap="square" lIns="91440" tIns="45720" rIns="91440" bIns="45720" anchor="t" anchorCtr="0" upright="1">
            <a:noAutofit/>
          </a:bodyPr>
          <a:lstStyle/>
          <a:p>
            <a:pPr marL="0" marR="0" lvl="0" indent="0" algn="just" defTabSz="914400" eaLnBrk="1" fontAlgn="auto" latinLnBrk="0" hangingPunct="1">
              <a:lnSpc>
                <a:spcPct val="115000"/>
              </a:lnSpc>
              <a:spcBef>
                <a:spcPts val="0"/>
              </a:spcBef>
              <a:spcAft>
                <a:spcPts val="1000"/>
              </a:spcAft>
              <a:buClrTx/>
              <a:buSzTx/>
              <a:buFontTx/>
              <a:buNone/>
              <a:tabLst/>
              <a:defRPr/>
            </a:pP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Specialised</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assistants</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for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communication</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autonomy</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not</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only</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for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autism</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spectrum</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disorders</a:t>
            </a:r>
            <a:r>
              <a:rPr kumimoji="0" lang="it-IT" sz="20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it-IT"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620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heel(1)">
                                      <p:cBhvr>
                                        <p:cTn id="3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animBg="1"/>
      <p:bldP spid="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1139</TotalTime>
  <Words>1413</Words>
  <Application>Microsoft Macintosh PowerPoint</Application>
  <PresentationFormat>Personalizzato</PresentationFormat>
  <Paragraphs>117</Paragraphs>
  <Slides>20</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20</vt:i4>
      </vt:variant>
    </vt:vector>
  </HeadingPairs>
  <TitlesOfParts>
    <vt:vector size="25" baseType="lpstr">
      <vt:lpstr>Tw Cen MT</vt:lpstr>
      <vt:lpstr>Tw Cen MT Condensed</vt:lpstr>
      <vt:lpstr>Calibri</vt:lpstr>
      <vt:lpstr>Wingdings 3</vt:lpstr>
      <vt:lpstr>Integrale</vt:lpstr>
      <vt:lpstr>pupils with disabilities and special needs in the italian inclusive school system</vt:lpstr>
      <vt:lpstr>Look at these pictures taken in our school «Francesco Petrarca» in catania.  What do you see?   </vt:lpstr>
      <vt:lpstr>Some disabilities and special needs are visible</vt:lpstr>
      <vt:lpstr>Some children arrive alone from african countries</vt:lpstr>
      <vt:lpstr>Some disabilities and special needs are not visible</vt:lpstr>
      <vt:lpstr>Inclusion is an attitude and a must. It determines how we interact with one another.</vt:lpstr>
      <vt:lpstr>Inclusion is a social challenge and it is everybody’s responsability.</vt:lpstr>
      <vt:lpstr>Realising inclusion in public schools as well as in our societies is a matter of complexity</vt:lpstr>
      <vt:lpstr>Since the 70s when children with disabilities were first integrated in the italian public schools and the special schools for handicapped pupils were closed, a lot has been done.</vt:lpstr>
      <vt:lpstr>During the year, in our schools, There are regular meetings with the interdisciplinary equipes for each and every of our special children. </vt:lpstr>
      <vt:lpstr>We are gradually overcoming the medical model</vt:lpstr>
      <vt:lpstr>Support teachers work together with all the other teachers inside the classrooms creating the best possible setting for some activities to be shared and the child’s individualised objectives to be reached.</vt:lpstr>
      <vt:lpstr>Sometimes, during the day, individual learning sessions and workshops in small groups are scheduled inside more controlled environments.</vt:lpstr>
      <vt:lpstr>Every activity has to be carefully organised in advance </vt:lpstr>
      <vt:lpstr>Every activity has to be organised in advance</vt:lpstr>
      <vt:lpstr>The Headmaster and the leading teacher, who coordinates the team of teachers for special educational needs, conduct regular surveys of the school special population and they may suggest programmes and courses to improve teachers’ formation .</vt:lpstr>
      <vt:lpstr>In our school, over a population of more than 900 students, 100 are with special needs.</vt:lpstr>
      <vt:lpstr>In the public italian school system EVERY LEARNER HAS TO BE CARED FOR.</vt:lpstr>
      <vt:lpstr>Disciplinary contents have to be presented to suit the students’ different learning styles.</vt:lpstr>
      <vt:lpstr>Challenging and Difficult as it is, we are doing our best, all together, to build a better, more conscious society where everyone has the right to be acknowleged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pupils with disabilities and special needs in the italian inclusive school system</dc:title>
  <dc:creator>Rosa Maria Spartà</dc:creator>
  <cp:lastModifiedBy>Giuseppe Adonia</cp:lastModifiedBy>
  <cp:revision>155</cp:revision>
  <dcterms:created xsi:type="dcterms:W3CDTF">2018-05-16T16:34:53Z</dcterms:created>
  <dcterms:modified xsi:type="dcterms:W3CDTF">2018-05-22T06:27:27Z</dcterms:modified>
</cp:coreProperties>
</file>