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59" r:id="rId6"/>
    <p:sldId id="260"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696"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1/30/2020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1/30/2020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1/30/2020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1/30/2020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1/30/2020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FactS</a:t>
            </a:r>
            <a:r>
              <a:rPr lang="en-US" dirty="0"/>
              <a:t> about Swedish </a:t>
            </a:r>
            <a:r>
              <a:rPr lang="en-US" dirty="0" err="1"/>
              <a:t>lANGUAGE</a:t>
            </a:r>
            <a:endParaRPr lang="en-US" dirty="0"/>
          </a:p>
        </p:txBody>
      </p:sp>
      <p:sp>
        <p:nvSpPr>
          <p:cNvPr id="3" name="Subtitle 2"/>
          <p:cNvSpPr>
            <a:spLocks noGrp="1"/>
          </p:cNvSpPr>
          <p:nvPr>
            <p:ph type="subTitle" idx="1"/>
          </p:nvPr>
        </p:nvSpPr>
        <p:spPr>
          <a:xfrm>
            <a:off x="6026153" y="4906191"/>
            <a:ext cx="6831673" cy="1086237"/>
          </a:xfrm>
        </p:spPr>
        <p:txBody>
          <a:bodyPr>
            <a:normAutofit/>
          </a:bodyPr>
          <a:lstStyle/>
          <a:p>
            <a:r>
              <a:rPr lang="en-US" sz="3600" dirty="0"/>
              <a:t>Dana </a:t>
            </a:r>
            <a:r>
              <a:rPr lang="en-US" sz="3600" dirty="0" err="1"/>
              <a:t>Laizane</a:t>
            </a:r>
            <a:endParaRPr lang="en-US" sz="3600" dirty="0"/>
          </a:p>
        </p:txBody>
      </p:sp>
    </p:spTree>
    <p:extLst>
      <p:ext uri="{BB962C8B-B14F-4D97-AF65-F5344CB8AC3E}">
        <p14:creationId xmlns:p14="http://schemas.microsoft.com/office/powerpoint/2010/main" val="7464008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574" y="347124"/>
            <a:ext cx="9601200" cy="1485900"/>
          </a:xfrm>
        </p:spPr>
        <p:txBody>
          <a:bodyPr>
            <a:normAutofit/>
          </a:bodyPr>
          <a:lstStyle/>
          <a:p>
            <a:r>
              <a:rPr lang="en-US" sz="6600" dirty="0"/>
              <a:t>Fact 1</a:t>
            </a:r>
            <a:endParaRPr lang="en-US" sz="2000" dirty="0"/>
          </a:p>
        </p:txBody>
      </p:sp>
      <p:sp>
        <p:nvSpPr>
          <p:cNvPr id="3" name="Rectangle 2"/>
          <p:cNvSpPr/>
          <p:nvPr/>
        </p:nvSpPr>
        <p:spPr>
          <a:xfrm>
            <a:off x="1663082" y="4029072"/>
            <a:ext cx="9291963" cy="2431435"/>
          </a:xfrm>
          <a:prstGeom prst="rect">
            <a:avLst/>
          </a:prstGeom>
        </p:spPr>
        <p:txBody>
          <a:bodyPr wrap="square">
            <a:spAutoFit/>
          </a:bodyPr>
          <a:lstStyle/>
          <a:p>
            <a:endParaRPr lang="en-US" sz="2800" dirty="0"/>
          </a:p>
          <a:p>
            <a:endParaRPr lang="en-US" sz="2800" dirty="0"/>
          </a:p>
          <a:p>
            <a:r>
              <a:rPr lang="en-US" sz="2400" dirty="0"/>
              <a:t>Swedish is mainly spoken in Sweden, where it is an official language, and in some coastal parts of Finland. In addition to this, it is estimated that around 40,000 students are learning Swedish as a second language outside Sweden and Finland.</a:t>
            </a:r>
          </a:p>
        </p:txBody>
      </p:sp>
      <p:sp>
        <p:nvSpPr>
          <p:cNvPr id="4" name="Rectangle 3"/>
          <p:cNvSpPr/>
          <p:nvPr/>
        </p:nvSpPr>
        <p:spPr>
          <a:xfrm>
            <a:off x="3413637" y="267225"/>
            <a:ext cx="7321118" cy="1077218"/>
          </a:xfrm>
          <a:prstGeom prst="rect">
            <a:avLst/>
          </a:prstGeom>
        </p:spPr>
        <p:txBody>
          <a:bodyPr wrap="square">
            <a:spAutoFit/>
          </a:bodyPr>
          <a:lstStyle/>
          <a:p>
            <a:r>
              <a:rPr lang="en-US" sz="3200" b="1" dirty="0"/>
              <a:t>There are around 9 million native Swedish speakers across the world.</a:t>
            </a:r>
          </a:p>
        </p:txBody>
      </p:sp>
      <p:pic>
        <p:nvPicPr>
          <p:cNvPr id="5" name="Picture 4" descr="Flag of Sweden - Wikipedi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3555" y="1600813"/>
            <a:ext cx="4583664" cy="3113229"/>
          </a:xfrm>
          <a:prstGeom prst="rect">
            <a:avLst/>
          </a:prstGeom>
        </p:spPr>
      </p:pic>
      <p:pic>
        <p:nvPicPr>
          <p:cNvPr id="6" name="Picture 5"/>
          <p:cNvPicPr>
            <a:picLocks noChangeAspect="1"/>
          </p:cNvPicPr>
          <p:nvPr/>
        </p:nvPicPr>
        <p:blipFill rotWithShape="1">
          <a:blip r:embed="rId3"/>
          <a:srcRect l="1" t="8100" r="-4569" b="15558"/>
          <a:stretch/>
        </p:blipFill>
        <p:spPr>
          <a:xfrm>
            <a:off x="6762737" y="1591497"/>
            <a:ext cx="3972018" cy="3131860"/>
          </a:xfrm>
          <a:prstGeom prst="rect">
            <a:avLst/>
          </a:prstGeom>
        </p:spPr>
      </p:pic>
    </p:spTree>
    <p:extLst>
      <p:ext uri="{BB962C8B-B14F-4D97-AF65-F5344CB8AC3E}">
        <p14:creationId xmlns:p14="http://schemas.microsoft.com/office/powerpoint/2010/main" val="332524620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9556" y="339571"/>
            <a:ext cx="9601200" cy="1485900"/>
          </a:xfrm>
        </p:spPr>
        <p:txBody>
          <a:bodyPr/>
          <a:lstStyle/>
          <a:p>
            <a:pPr>
              <a:tabLst>
                <a:tab pos="6454775" algn="l"/>
              </a:tabLst>
            </a:pPr>
            <a:r>
              <a:rPr lang="en-US" sz="6600" dirty="0"/>
              <a:t>Fact 2</a:t>
            </a:r>
            <a:r>
              <a:rPr lang="en-US" dirty="0"/>
              <a:t>    </a:t>
            </a:r>
            <a:r>
              <a:rPr lang="en-US" sz="5400" b="1" dirty="0"/>
              <a:t>Alphabet </a:t>
            </a:r>
          </a:p>
        </p:txBody>
      </p:sp>
      <p:sp>
        <p:nvSpPr>
          <p:cNvPr id="3" name="Content Placeholder 2"/>
          <p:cNvSpPr>
            <a:spLocks noGrp="1"/>
          </p:cNvSpPr>
          <p:nvPr>
            <p:ph idx="1"/>
          </p:nvPr>
        </p:nvSpPr>
        <p:spPr>
          <a:xfrm>
            <a:off x="1540275" y="5067300"/>
            <a:ext cx="9601200" cy="3581400"/>
          </a:xfrm>
        </p:spPr>
        <p:txBody>
          <a:bodyPr>
            <a:normAutofit/>
          </a:bodyPr>
          <a:lstStyle/>
          <a:p>
            <a:pPr marL="0" indent="0">
              <a:buNone/>
            </a:pPr>
            <a:r>
              <a:rPr lang="en-US" sz="2400" dirty="0"/>
              <a:t>The Swedish alphabet is a basic element of the Latin writing system used for the Swedish language. The 29 letters of this alphabet are the modern 26-letter basic Latin alphabet. </a:t>
            </a:r>
          </a:p>
        </p:txBody>
      </p:sp>
      <p:pic>
        <p:nvPicPr>
          <p:cNvPr id="4" name="Picture 3"/>
          <p:cNvPicPr>
            <a:picLocks noChangeAspect="1"/>
          </p:cNvPicPr>
          <p:nvPr/>
        </p:nvPicPr>
        <p:blipFill rotWithShape="1">
          <a:blip r:embed="rId2"/>
          <a:srcRect l="4440" t="4068" r="3167" b="12263"/>
          <a:stretch/>
        </p:blipFill>
        <p:spPr>
          <a:xfrm>
            <a:off x="1688977" y="1617955"/>
            <a:ext cx="4403323" cy="2990665"/>
          </a:xfrm>
          <a:prstGeom prst="rect">
            <a:avLst/>
          </a:prstGeom>
        </p:spPr>
      </p:pic>
      <p:sp>
        <p:nvSpPr>
          <p:cNvPr id="5" name="Rectangle 4"/>
          <p:cNvSpPr/>
          <p:nvPr/>
        </p:nvSpPr>
        <p:spPr>
          <a:xfrm>
            <a:off x="7069586" y="1561632"/>
            <a:ext cx="3912092" cy="3046988"/>
          </a:xfrm>
          <a:prstGeom prst="rect">
            <a:avLst/>
          </a:prstGeom>
        </p:spPr>
        <p:txBody>
          <a:bodyPr wrap="square">
            <a:spAutoFit/>
          </a:bodyPr>
          <a:lstStyle/>
          <a:p>
            <a:r>
              <a:rPr lang="en-US" sz="2400" dirty="0"/>
              <a:t>The longest Swedish word contains 28 letters</a:t>
            </a:r>
          </a:p>
          <a:p>
            <a:r>
              <a:rPr lang="en-US" sz="2400" dirty="0"/>
              <a:t>According to the Swedish Academy, </a:t>
            </a:r>
            <a:r>
              <a:rPr lang="en-US" sz="2400" dirty="0" err="1"/>
              <a:t>Swedish’s</a:t>
            </a:r>
            <a:r>
              <a:rPr lang="en-US" sz="2400" dirty="0"/>
              <a:t> longest word is </a:t>
            </a:r>
            <a:r>
              <a:rPr lang="en-US" sz="2400" i="1" dirty="0" err="1"/>
              <a:t>realisationsvinstbeskattning</a:t>
            </a:r>
            <a:r>
              <a:rPr lang="en-US" sz="2400" dirty="0"/>
              <a:t>. It stands for “capital gains tax”.</a:t>
            </a:r>
          </a:p>
        </p:txBody>
      </p:sp>
    </p:spTree>
    <p:extLst>
      <p:ext uri="{BB962C8B-B14F-4D97-AF65-F5344CB8AC3E}">
        <p14:creationId xmlns:p14="http://schemas.microsoft.com/office/powerpoint/2010/main" val="34979027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7111" y="605899"/>
            <a:ext cx="2596718" cy="1485900"/>
          </a:xfrm>
        </p:spPr>
        <p:txBody>
          <a:bodyPr>
            <a:normAutofit/>
          </a:bodyPr>
          <a:lstStyle/>
          <a:p>
            <a:r>
              <a:rPr lang="en-US" sz="6600" dirty="0"/>
              <a:t>Fact 3</a:t>
            </a:r>
          </a:p>
        </p:txBody>
      </p:sp>
      <p:sp>
        <p:nvSpPr>
          <p:cNvPr id="3" name="Rectangle 2"/>
          <p:cNvSpPr/>
          <p:nvPr/>
        </p:nvSpPr>
        <p:spPr>
          <a:xfrm>
            <a:off x="1864311" y="5009160"/>
            <a:ext cx="8859915" cy="1200329"/>
          </a:xfrm>
          <a:prstGeom prst="rect">
            <a:avLst/>
          </a:prstGeom>
        </p:spPr>
        <p:txBody>
          <a:bodyPr wrap="square">
            <a:spAutoFit/>
          </a:bodyPr>
          <a:lstStyle/>
          <a:p>
            <a:r>
              <a:rPr lang="en-US" dirty="0"/>
              <a:t> </a:t>
            </a:r>
          </a:p>
          <a:p>
            <a:r>
              <a:rPr lang="en-US" dirty="0"/>
              <a:t>Sweden, Denmark, and Norwegian are close geographically, and their languages are similar, as well. Because of this, Swedish speakers are able to understand both Danish and Norwegian – so speaking Swedish is like getting three languages for the price of one!</a:t>
            </a:r>
          </a:p>
        </p:txBody>
      </p:sp>
      <p:sp>
        <p:nvSpPr>
          <p:cNvPr id="5" name="Rectangle 4"/>
          <p:cNvSpPr/>
          <p:nvPr/>
        </p:nvSpPr>
        <p:spPr>
          <a:xfrm>
            <a:off x="4255362" y="605899"/>
            <a:ext cx="7685103" cy="1077218"/>
          </a:xfrm>
          <a:prstGeom prst="rect">
            <a:avLst/>
          </a:prstGeom>
        </p:spPr>
        <p:txBody>
          <a:bodyPr wrap="square">
            <a:spAutoFit/>
          </a:bodyPr>
          <a:lstStyle/>
          <a:p>
            <a:pPr lvl="0"/>
            <a:r>
              <a:rPr lang="en-US" sz="3200" b="1" dirty="0">
                <a:solidFill>
                  <a:prstClr val="black"/>
                </a:solidFill>
              </a:rPr>
              <a:t>If you speak Swedish, you can also understand Danish and Norwegian.</a:t>
            </a:r>
          </a:p>
        </p:txBody>
      </p:sp>
      <p:pic>
        <p:nvPicPr>
          <p:cNvPr id="6" name="Picture 5"/>
          <p:cNvPicPr>
            <a:picLocks noChangeAspect="1"/>
          </p:cNvPicPr>
          <p:nvPr/>
        </p:nvPicPr>
        <p:blipFill>
          <a:blip r:embed="rId2"/>
          <a:stretch>
            <a:fillRect/>
          </a:stretch>
        </p:blipFill>
        <p:spPr>
          <a:xfrm>
            <a:off x="1398233" y="1878376"/>
            <a:ext cx="2766133" cy="2001255"/>
          </a:xfrm>
          <a:prstGeom prst="rect">
            <a:avLst/>
          </a:prstGeom>
        </p:spPr>
      </p:pic>
      <p:pic>
        <p:nvPicPr>
          <p:cNvPr id="7" name="Picture 6"/>
          <p:cNvPicPr>
            <a:picLocks noChangeAspect="1"/>
          </p:cNvPicPr>
          <p:nvPr/>
        </p:nvPicPr>
        <p:blipFill>
          <a:blip r:embed="rId3"/>
          <a:stretch>
            <a:fillRect/>
          </a:stretch>
        </p:blipFill>
        <p:spPr>
          <a:xfrm>
            <a:off x="7724821" y="1880259"/>
            <a:ext cx="3004521" cy="1999372"/>
          </a:xfrm>
          <a:prstGeom prst="rect">
            <a:avLst/>
          </a:prstGeom>
        </p:spPr>
      </p:pic>
      <p:pic>
        <p:nvPicPr>
          <p:cNvPr id="8" name="Picture 7"/>
          <p:cNvPicPr>
            <a:picLocks noChangeAspect="1"/>
          </p:cNvPicPr>
          <p:nvPr/>
        </p:nvPicPr>
        <p:blipFill>
          <a:blip r:embed="rId4"/>
          <a:stretch>
            <a:fillRect/>
          </a:stretch>
        </p:blipFill>
        <p:spPr>
          <a:xfrm>
            <a:off x="4436349" y="3198596"/>
            <a:ext cx="3016489" cy="1879995"/>
          </a:xfrm>
          <a:prstGeom prst="rect">
            <a:avLst/>
          </a:prstGeom>
        </p:spPr>
      </p:pic>
    </p:spTree>
    <p:extLst>
      <p:ext uri="{BB962C8B-B14F-4D97-AF65-F5344CB8AC3E}">
        <p14:creationId xmlns:p14="http://schemas.microsoft.com/office/powerpoint/2010/main" val="540775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508246"/>
            <a:ext cx="2699551" cy="1485900"/>
          </a:xfrm>
        </p:spPr>
        <p:txBody>
          <a:bodyPr>
            <a:normAutofit/>
          </a:bodyPr>
          <a:lstStyle/>
          <a:p>
            <a:pPr algn="ctr"/>
            <a:r>
              <a:rPr lang="en-US" sz="7300" dirty="0"/>
              <a:t>Fact 4</a:t>
            </a:r>
            <a:endParaRPr lang="en-US" b="1" dirty="0"/>
          </a:p>
        </p:txBody>
      </p:sp>
      <p:sp>
        <p:nvSpPr>
          <p:cNvPr id="3" name="Rectangle 2"/>
          <p:cNvSpPr/>
          <p:nvPr/>
        </p:nvSpPr>
        <p:spPr>
          <a:xfrm>
            <a:off x="1749247" y="4618018"/>
            <a:ext cx="9001881" cy="1477328"/>
          </a:xfrm>
          <a:prstGeom prst="rect">
            <a:avLst/>
          </a:prstGeom>
        </p:spPr>
        <p:txBody>
          <a:bodyPr wrap="square">
            <a:spAutoFit/>
          </a:bodyPr>
          <a:lstStyle/>
          <a:p>
            <a:endParaRPr lang="en-US" dirty="0"/>
          </a:p>
          <a:p>
            <a:r>
              <a:rPr lang="en-US" dirty="0"/>
              <a:t>Examples of Swedish loanwords include gravlax (a Nordic dish served as a starter), moped (formed of motor” and “pedal”, this word refers to a small motorcycle), ombudsman (a public advocate), orienteering (sports using navigational skills), rutabaga (a root vegetable), tungsten (translating directly as “heavy stone”, it refers to a chemical element</a:t>
            </a:r>
          </a:p>
        </p:txBody>
      </p:sp>
      <p:sp>
        <p:nvSpPr>
          <p:cNvPr id="5" name="Rectangle 4"/>
          <p:cNvSpPr/>
          <p:nvPr/>
        </p:nvSpPr>
        <p:spPr>
          <a:xfrm>
            <a:off x="4348564" y="577064"/>
            <a:ext cx="6531874" cy="1077218"/>
          </a:xfrm>
          <a:prstGeom prst="rect">
            <a:avLst/>
          </a:prstGeom>
        </p:spPr>
        <p:txBody>
          <a:bodyPr wrap="square">
            <a:spAutoFit/>
          </a:bodyPr>
          <a:lstStyle/>
          <a:p>
            <a:r>
              <a:rPr lang="en-US" sz="3200" b="1" dirty="0">
                <a:solidFill>
                  <a:prstClr val="black"/>
                </a:solidFill>
              </a:rPr>
              <a:t>Several Swedish words made it into the English language</a:t>
            </a:r>
            <a:endParaRPr lang="en-US" sz="3200" b="1" dirty="0"/>
          </a:p>
        </p:txBody>
      </p:sp>
      <p:pic>
        <p:nvPicPr>
          <p:cNvPr id="6" name="Picture 5"/>
          <p:cNvPicPr>
            <a:picLocks noChangeAspect="1"/>
          </p:cNvPicPr>
          <p:nvPr/>
        </p:nvPicPr>
        <p:blipFill>
          <a:blip r:embed="rId2"/>
          <a:stretch>
            <a:fillRect/>
          </a:stretch>
        </p:blipFill>
        <p:spPr>
          <a:xfrm>
            <a:off x="1547667" y="1994146"/>
            <a:ext cx="4123459" cy="2569902"/>
          </a:xfrm>
          <a:prstGeom prst="rect">
            <a:avLst/>
          </a:prstGeom>
        </p:spPr>
      </p:pic>
      <p:pic>
        <p:nvPicPr>
          <p:cNvPr id="7" name="Picture 6"/>
          <p:cNvPicPr>
            <a:picLocks noChangeAspect="1"/>
          </p:cNvPicPr>
          <p:nvPr/>
        </p:nvPicPr>
        <p:blipFill>
          <a:blip r:embed="rId3"/>
          <a:stretch>
            <a:fillRect/>
          </a:stretch>
        </p:blipFill>
        <p:spPr>
          <a:xfrm>
            <a:off x="6597268" y="1994146"/>
            <a:ext cx="4283170" cy="2569902"/>
          </a:xfrm>
          <a:prstGeom prst="rect">
            <a:avLst/>
          </a:prstGeom>
        </p:spPr>
      </p:pic>
    </p:spTree>
    <p:extLst>
      <p:ext uri="{BB962C8B-B14F-4D97-AF65-F5344CB8AC3E}">
        <p14:creationId xmlns:p14="http://schemas.microsoft.com/office/powerpoint/2010/main" val="22139851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2821709" cy="1013691"/>
          </a:xfrm>
        </p:spPr>
        <p:txBody>
          <a:bodyPr>
            <a:normAutofit/>
          </a:bodyPr>
          <a:lstStyle/>
          <a:p>
            <a:r>
              <a:rPr lang="en-US" sz="6600" dirty="0"/>
              <a:t>Fact 5</a:t>
            </a:r>
          </a:p>
        </p:txBody>
      </p:sp>
      <p:sp>
        <p:nvSpPr>
          <p:cNvPr id="3" name="Rectangle 2"/>
          <p:cNvSpPr/>
          <p:nvPr/>
        </p:nvSpPr>
        <p:spPr>
          <a:xfrm>
            <a:off x="1634836" y="5175149"/>
            <a:ext cx="9864438" cy="1477328"/>
          </a:xfrm>
          <a:prstGeom prst="rect">
            <a:avLst/>
          </a:prstGeom>
        </p:spPr>
        <p:txBody>
          <a:bodyPr wrap="square">
            <a:spAutoFit/>
          </a:bodyPr>
          <a:lstStyle/>
          <a:p>
            <a:r>
              <a:rPr lang="en-US" dirty="0"/>
              <a:t>Swedish differentiated itself from Danish in the Middle Ages. Swedish has been heavily influenced by other Germanic languages, especially Danish, throughout its history. In the 18th century, Swedish also borrowed a large number of words from French. While Swedish has many dialects, Standard Swedish became the </a:t>
            </a:r>
            <a:r>
              <a:rPr lang="en-US" dirty="0" err="1"/>
              <a:t>standardised</a:t>
            </a:r>
            <a:r>
              <a:rPr lang="en-US" dirty="0"/>
              <a:t> form of Swedish spoken nationally in Sweden during the 19th and 20th century.</a:t>
            </a:r>
          </a:p>
        </p:txBody>
      </p:sp>
      <p:sp>
        <p:nvSpPr>
          <p:cNvPr id="4" name="Rectangle 3"/>
          <p:cNvSpPr/>
          <p:nvPr/>
        </p:nvSpPr>
        <p:spPr>
          <a:xfrm>
            <a:off x="4017818" y="685800"/>
            <a:ext cx="7065818" cy="1077218"/>
          </a:xfrm>
          <a:prstGeom prst="rect">
            <a:avLst/>
          </a:prstGeom>
        </p:spPr>
        <p:txBody>
          <a:bodyPr wrap="square">
            <a:spAutoFit/>
          </a:bodyPr>
          <a:lstStyle/>
          <a:p>
            <a:pPr lvl="0"/>
            <a:r>
              <a:rPr lang="en-US" sz="3200" b="1" dirty="0">
                <a:solidFill>
                  <a:prstClr val="black"/>
                </a:solidFill>
              </a:rPr>
              <a:t>Swedish is a North Germanic language derived from Old Norse</a:t>
            </a:r>
          </a:p>
        </p:txBody>
      </p:sp>
      <p:pic>
        <p:nvPicPr>
          <p:cNvPr id="5" name="Picture 4"/>
          <p:cNvPicPr>
            <a:picLocks noChangeAspect="1"/>
          </p:cNvPicPr>
          <p:nvPr/>
        </p:nvPicPr>
        <p:blipFill>
          <a:blip r:embed="rId2"/>
          <a:stretch>
            <a:fillRect/>
          </a:stretch>
        </p:blipFill>
        <p:spPr>
          <a:xfrm>
            <a:off x="4678864" y="3001162"/>
            <a:ext cx="3067771" cy="1931930"/>
          </a:xfrm>
          <a:prstGeom prst="rect">
            <a:avLst/>
          </a:prstGeom>
        </p:spPr>
      </p:pic>
      <p:pic>
        <p:nvPicPr>
          <p:cNvPr id="6" name="Picture 5"/>
          <p:cNvPicPr>
            <a:picLocks noChangeAspect="1"/>
          </p:cNvPicPr>
          <p:nvPr/>
        </p:nvPicPr>
        <p:blipFill>
          <a:blip r:embed="rId3"/>
          <a:stretch>
            <a:fillRect/>
          </a:stretch>
        </p:blipFill>
        <p:spPr>
          <a:xfrm>
            <a:off x="8407681" y="1813672"/>
            <a:ext cx="3219883" cy="1931930"/>
          </a:xfrm>
          <a:prstGeom prst="rect">
            <a:avLst/>
          </a:prstGeom>
        </p:spPr>
      </p:pic>
      <p:pic>
        <p:nvPicPr>
          <p:cNvPr id="8" name="Picture 7"/>
          <p:cNvPicPr>
            <a:picLocks noChangeAspect="1"/>
          </p:cNvPicPr>
          <p:nvPr/>
        </p:nvPicPr>
        <p:blipFill>
          <a:blip r:embed="rId4"/>
          <a:stretch>
            <a:fillRect/>
          </a:stretch>
        </p:blipFill>
        <p:spPr>
          <a:xfrm>
            <a:off x="1114645" y="1813672"/>
            <a:ext cx="2903173" cy="1931930"/>
          </a:xfrm>
          <a:prstGeom prst="rect">
            <a:avLst/>
          </a:prstGeom>
        </p:spPr>
      </p:pic>
    </p:spTree>
    <p:extLst>
      <p:ext uri="{BB962C8B-B14F-4D97-AF65-F5344CB8AC3E}">
        <p14:creationId xmlns:p14="http://schemas.microsoft.com/office/powerpoint/2010/main" val="408163724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559" t="931" r="-1303" b="3274"/>
          <a:stretch/>
        </p:blipFill>
        <p:spPr>
          <a:xfrm>
            <a:off x="3879219" y="1158952"/>
            <a:ext cx="4803142" cy="4567146"/>
          </a:xfrm>
          <a:prstGeom prst="rect">
            <a:avLst/>
          </a:prstGeom>
        </p:spPr>
      </p:pic>
    </p:spTree>
    <p:extLst>
      <p:ext uri="{BB962C8B-B14F-4D97-AF65-F5344CB8AC3E}">
        <p14:creationId xmlns:p14="http://schemas.microsoft.com/office/powerpoint/2010/main" val="33691821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76</TotalTime>
  <Words>350</Words>
  <Application>Microsoft Office PowerPoint</Application>
  <PresentationFormat>Widescreen</PresentationFormat>
  <Paragraphs>22</Paragraphs>
  <Slides>7</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7</vt:i4>
      </vt:variant>
    </vt:vector>
  </HeadingPairs>
  <TitlesOfParts>
    <vt:vector size="9" baseType="lpstr">
      <vt:lpstr>Franklin Gothic Book</vt:lpstr>
      <vt:lpstr>Crop</vt:lpstr>
      <vt:lpstr>FactS about Swedish lANGUAGE</vt:lpstr>
      <vt:lpstr>Fact 1</vt:lpstr>
      <vt:lpstr>Fact 2    Alphabet </vt:lpstr>
      <vt:lpstr>Fact 3</vt:lpstr>
      <vt:lpstr>Fact 4</vt:lpstr>
      <vt:lpstr>Fact 5</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FactS about Swedish lANGUAGE</dc:title>
  <dc:creator>Dana</dc:creator>
  <cp:lastModifiedBy>Olga Krukovska</cp:lastModifiedBy>
  <cp:revision>8</cp:revision>
  <dcterms:created xsi:type="dcterms:W3CDTF">2020-01-29T14:12:35Z</dcterms:created>
  <dcterms:modified xsi:type="dcterms:W3CDTF">2020-01-30T13:03:34Z</dcterms:modified>
</cp:coreProperties>
</file>