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5"/>
  </p:notesMasterIdLst>
  <p:sldIdLst>
    <p:sldId id="256" r:id="rId4"/>
    <p:sldId id="257" r:id="rId5"/>
    <p:sldId id="258" r:id="rId6"/>
    <p:sldId id="274" r:id="rId7"/>
    <p:sldId id="272" r:id="rId8"/>
    <p:sldId id="273" r:id="rId9"/>
    <p:sldId id="276" r:id="rId10"/>
    <p:sldId id="277" r:id="rId11"/>
    <p:sldId id="275" r:id="rId12"/>
    <p:sldId id="278" r:id="rId13"/>
    <p:sldId id="259" r:id="rId14"/>
    <p:sldId id="260" r:id="rId15"/>
    <p:sldId id="261" r:id="rId16"/>
    <p:sldId id="264" r:id="rId17"/>
    <p:sldId id="295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photoAlbum layout="2pic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B20CB-8320-4557-80E6-FE9A0C861B72}" type="datetimeFigureOut">
              <a:rPr lang="el-GR" smtClean="0"/>
              <a:pPr/>
              <a:t>5/1/2020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4678B-2DC3-4299-835D-800406469AA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4678B-2DC3-4299-835D-800406469AAB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DC20-E5F6-47FB-8F0F-4CD53FA9FBCD}" type="datetimeFigureOut">
              <a:rPr lang="el-GR" smtClean="0"/>
              <a:pPr/>
              <a:t>5/1/2020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95CC-99A7-47D5-A638-7F12008983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DC20-E5F6-47FB-8F0F-4CD53FA9FBCD}" type="datetimeFigureOut">
              <a:rPr lang="el-GR" smtClean="0"/>
              <a:pPr/>
              <a:t>5/1/2020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95CC-99A7-47D5-A638-7F12008983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DC20-E5F6-47FB-8F0F-4CD53FA9FBCD}" type="datetimeFigureOut">
              <a:rPr lang="el-GR" smtClean="0"/>
              <a:pPr/>
              <a:t>5/1/2020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95CC-99A7-47D5-A638-7F12008983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77D4-6E7F-4BC1-97E0-815803AB1E2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1D6-3293-4842-A3D7-559D4D1D8C60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77D4-6E7F-4BC1-97E0-815803AB1E2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1D6-3293-4842-A3D7-559D4D1D8C60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77D4-6E7F-4BC1-97E0-815803AB1E2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1D6-3293-4842-A3D7-559D4D1D8C60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77D4-6E7F-4BC1-97E0-815803AB1E2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1D6-3293-4842-A3D7-559D4D1D8C60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77D4-6E7F-4BC1-97E0-815803AB1E2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1D6-3293-4842-A3D7-559D4D1D8C60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77D4-6E7F-4BC1-97E0-815803AB1E2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1D6-3293-4842-A3D7-559D4D1D8C60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77D4-6E7F-4BC1-97E0-815803AB1E2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1D6-3293-4842-A3D7-559D4D1D8C60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77D4-6E7F-4BC1-97E0-815803AB1E2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1D6-3293-4842-A3D7-559D4D1D8C60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DC20-E5F6-47FB-8F0F-4CD53FA9FBCD}" type="datetimeFigureOut">
              <a:rPr lang="el-GR" smtClean="0"/>
              <a:pPr/>
              <a:t>5/1/2020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95CC-99A7-47D5-A638-7F12008983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77D4-6E7F-4BC1-97E0-815803AB1E2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1D6-3293-4842-A3D7-559D4D1D8C60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77D4-6E7F-4BC1-97E0-815803AB1E2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1D6-3293-4842-A3D7-559D4D1D8C60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77D4-6E7F-4BC1-97E0-815803AB1E2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1D6-3293-4842-A3D7-559D4D1D8C60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4A15-885A-4B61-BCED-63E55B6BE08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B46D-27DA-4E57-B671-6F0BBFE04A4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4A15-885A-4B61-BCED-63E55B6BE08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B46D-27DA-4E57-B671-6F0BBFE04A4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4A15-885A-4B61-BCED-63E55B6BE08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B46D-27DA-4E57-B671-6F0BBFE04A4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4A15-885A-4B61-BCED-63E55B6BE08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B46D-27DA-4E57-B671-6F0BBFE04A4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4A15-885A-4B61-BCED-63E55B6BE08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B46D-27DA-4E57-B671-6F0BBFE04A4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4A15-885A-4B61-BCED-63E55B6BE08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B46D-27DA-4E57-B671-6F0BBFE04A4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4A15-885A-4B61-BCED-63E55B6BE08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B46D-27DA-4E57-B671-6F0BBFE04A4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DC20-E5F6-47FB-8F0F-4CD53FA9FBCD}" type="datetimeFigureOut">
              <a:rPr lang="el-GR" smtClean="0"/>
              <a:pPr/>
              <a:t>5/1/2020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95CC-99A7-47D5-A638-7F12008983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4A15-885A-4B61-BCED-63E55B6BE08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B46D-27DA-4E57-B671-6F0BBFE04A4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4A15-885A-4B61-BCED-63E55B6BE08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B46D-27DA-4E57-B671-6F0BBFE04A4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4A15-885A-4B61-BCED-63E55B6BE08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B46D-27DA-4E57-B671-6F0BBFE04A4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4A15-885A-4B61-BCED-63E55B6BE08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B46D-27DA-4E57-B671-6F0BBFE04A4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DC20-E5F6-47FB-8F0F-4CD53FA9FBCD}" type="datetimeFigureOut">
              <a:rPr lang="el-GR" smtClean="0"/>
              <a:pPr/>
              <a:t>5/1/2020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95CC-99A7-47D5-A638-7F12008983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DC20-E5F6-47FB-8F0F-4CD53FA9FBCD}" type="datetimeFigureOut">
              <a:rPr lang="el-GR" smtClean="0"/>
              <a:pPr/>
              <a:t>5/1/2020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95CC-99A7-47D5-A638-7F12008983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DC20-E5F6-47FB-8F0F-4CD53FA9FBCD}" type="datetimeFigureOut">
              <a:rPr lang="el-GR" smtClean="0"/>
              <a:pPr/>
              <a:t>5/1/2020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95CC-99A7-47D5-A638-7F12008983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DC20-E5F6-47FB-8F0F-4CD53FA9FBCD}" type="datetimeFigureOut">
              <a:rPr lang="el-GR" smtClean="0"/>
              <a:pPr/>
              <a:t>5/1/2020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95CC-99A7-47D5-A638-7F12008983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DC20-E5F6-47FB-8F0F-4CD53FA9FBCD}" type="datetimeFigureOut">
              <a:rPr lang="el-GR" smtClean="0"/>
              <a:pPr/>
              <a:t>5/1/2020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95CC-99A7-47D5-A638-7F12008983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76DC20-E5F6-47FB-8F0F-4CD53FA9FBCD}" type="datetimeFigureOut">
              <a:rPr lang="el-GR" smtClean="0"/>
              <a:pPr/>
              <a:t>5/1/2020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495CC-99A7-47D5-A638-7F12008983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976DC20-E5F6-47FB-8F0F-4CD53FA9FBCD}" type="datetimeFigureOut">
              <a:rPr lang="el-GR" smtClean="0"/>
              <a:pPr/>
              <a:t>5/1/2020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0495CC-99A7-47D5-A638-7F12008983D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77D4-6E7F-4BC1-97E0-815803AB1E2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DB1D6-3293-4842-A3D7-559D4D1D8C6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74A15-885A-4B61-BCED-63E55B6BE08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l-G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7B46D-27DA-4E57-B671-6F0BBFE04A4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Arabic words in the </a:t>
            </a:r>
            <a:r>
              <a:rPr lang="en-US" dirty="0" smtClean="0"/>
              <a:t>G</a:t>
            </a:r>
            <a:r>
              <a:rPr lang="en-US" dirty="0" smtClean="0"/>
              <a:t>reek language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err="1" smtClean="0"/>
              <a:t>MindMaps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43608" y="4293096"/>
            <a:ext cx="6912768" cy="129614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By the students of the 5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 for the </a:t>
            </a:r>
            <a:r>
              <a:rPr lang="en-US" b="1" dirty="0" smtClean="0"/>
              <a:t>Erasmus+ project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endParaRPr lang="en-US" b="1" dirty="0" smtClean="0"/>
          </a:p>
          <a:p>
            <a:pPr algn="ctr"/>
            <a:r>
              <a:rPr lang="en-US" b="1" dirty="0" smtClean="0"/>
              <a:t>Learning from the Past to face the Future</a:t>
            </a:r>
            <a:r>
              <a:rPr lang="el-GR" b="1" dirty="0" smtClean="0"/>
              <a:t>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Αποτέλεσμα εικόνας για αραβικεσ λεξεισ στα ελληνικ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602849" cy="3456384"/>
          </a:xfrm>
          <a:prstGeom prst="rect">
            <a:avLst/>
          </a:prstGeom>
          <a:noFill/>
        </p:spPr>
      </p:pic>
      <p:sp>
        <p:nvSpPr>
          <p:cNvPr id="33796" name="AutoShape 4" descr="Αποτέλεσμα εικόνας για αραβικεσ λεξεισ στα ελληνικα"/>
          <p:cNvSpPr>
            <a:spLocks noChangeAspect="1" noChangeArrowheads="1"/>
          </p:cNvSpPr>
          <p:nvPr/>
        </p:nvSpPr>
        <p:spPr bwMode="auto">
          <a:xfrm>
            <a:off x="155575" y="-1858963"/>
            <a:ext cx="5162550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3798" name="Picture 6" descr="Αποτέλεσμα εικόνας για αραβικεσ λεξεισ στα ελληνικ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04064">
            <a:off x="781567" y="979811"/>
            <a:ext cx="4173992" cy="3134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5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1772816"/>
            <a:ext cx="8192911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2 - Υπότιτλος"/>
          <p:cNvSpPr txBox="1">
            <a:spLocks/>
          </p:cNvSpPr>
          <p:nvPr/>
        </p:nvSpPr>
        <p:spPr>
          <a:xfrm>
            <a:off x="323528" y="404664"/>
            <a:ext cx="8208912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l-GR" sz="2000" b="1" dirty="0" smtClean="0"/>
              <a:t>   </a:t>
            </a:r>
            <a:r>
              <a:rPr lang="en-US" sz="2000" b="1" dirty="0" smtClean="0"/>
              <a:t>In the end, they completed the initial questionnaire again and chose some words to put on their </a:t>
            </a:r>
            <a:r>
              <a:rPr lang="en-US" sz="2000" b="1" dirty="0" err="1" smtClean="0"/>
              <a:t>mindmaps</a:t>
            </a:r>
            <a:r>
              <a:rPr lang="en-US" sz="2000" b="1" dirty="0" smtClean="0"/>
              <a:t>. 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5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1052736"/>
            <a:ext cx="819291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DSC_05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1124744"/>
            <a:ext cx="819291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DSC_05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1124744"/>
            <a:ext cx="8192909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Arabi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bic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60375"/>
            <a:ext cx="9144000" cy="59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bic (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0650"/>
            <a:ext cx="9144000" cy="66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bic (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988" y="0"/>
            <a:ext cx="9090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bic (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20663"/>
            <a:ext cx="9144000" cy="641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5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1412776"/>
            <a:ext cx="819291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2 - Υπότιτλος"/>
          <p:cNvSpPr txBox="1">
            <a:spLocks/>
          </p:cNvSpPr>
          <p:nvPr/>
        </p:nvSpPr>
        <p:spPr>
          <a:xfrm>
            <a:off x="1043608" y="332656"/>
            <a:ext cx="6912768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l-GR" sz="2000" b="1" dirty="0" smtClean="0"/>
              <a:t>   </a:t>
            </a:r>
            <a:r>
              <a:rPr lang="en-US" sz="2000" b="1" dirty="0" smtClean="0"/>
              <a:t>At first, the students completed a questionnaire regarding their current knowledge on the topic of this activity. 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bic (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77863" y="0"/>
            <a:ext cx="7788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bic (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38138"/>
            <a:ext cx="9144000" cy="618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bic (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71463"/>
            <a:ext cx="9144000" cy="631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BIC (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73038"/>
            <a:ext cx="9144000" cy="65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bi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04838" y="0"/>
            <a:ext cx="7934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bik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3988"/>
            <a:ext cx="9144000" cy="655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abix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98450"/>
            <a:ext cx="9144000" cy="6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ΡΑΒΙΚΑ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55600"/>
            <a:ext cx="9144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ραβικα (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4313" y="0"/>
            <a:ext cx="8713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ραβικα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93725"/>
            <a:ext cx="9144000" cy="567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5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9552" y="1124744"/>
            <a:ext cx="8064896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ραβικά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0650"/>
            <a:ext cx="9144000" cy="66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ραβικές λέξεις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4463"/>
            <a:ext cx="9144000" cy="656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SC_05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908720"/>
            <a:ext cx="819291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7056" y="1124744"/>
            <a:ext cx="8496944" cy="61926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l-GR" b="1" dirty="0" smtClean="0"/>
              <a:t>Γράφω </a:t>
            </a:r>
            <a:r>
              <a:rPr lang="el-GR" b="1" dirty="0"/>
              <a:t>την άποψή μου </a:t>
            </a:r>
            <a:r>
              <a:rPr lang="el-GR" b="1" dirty="0" smtClean="0"/>
              <a:t>…</a:t>
            </a:r>
            <a:endParaRPr lang="en-US" b="1" dirty="0" smtClean="0"/>
          </a:p>
          <a:p>
            <a:pPr>
              <a:buNone/>
            </a:pPr>
            <a:endParaRPr lang="el-GR" dirty="0"/>
          </a:p>
          <a:p>
            <a:pPr lvl="0">
              <a:buNone/>
            </a:pPr>
            <a:r>
              <a:rPr lang="en-US" b="1" dirty="0" smtClean="0"/>
              <a:t>1</a:t>
            </a:r>
            <a:r>
              <a:rPr lang="en-US" dirty="0" smtClean="0"/>
              <a:t>. </a:t>
            </a:r>
            <a:r>
              <a:rPr lang="el-GR" dirty="0" smtClean="0"/>
              <a:t>Γνωρίζεις </a:t>
            </a:r>
            <a:r>
              <a:rPr lang="el-GR" dirty="0"/>
              <a:t>την  αραβική γλώσσα;      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                                   </a:t>
            </a:r>
            <a:r>
              <a:rPr lang="el-GR" dirty="0" smtClean="0"/>
              <a:t>ΝΑΙ             ΌΧΙ</a:t>
            </a:r>
            <a:endParaRPr lang="el-GR" dirty="0"/>
          </a:p>
          <a:p>
            <a:pPr>
              <a:buNone/>
            </a:pPr>
            <a:r>
              <a:rPr lang="el-GR" dirty="0" smtClean="0"/>
              <a:t> </a:t>
            </a:r>
            <a:endParaRPr lang="el-GR" dirty="0"/>
          </a:p>
          <a:p>
            <a:pPr lvl="0">
              <a:buNone/>
            </a:pPr>
            <a:r>
              <a:rPr lang="en-US" b="1" dirty="0" smtClean="0"/>
              <a:t>2</a:t>
            </a:r>
            <a:r>
              <a:rPr lang="en-US" dirty="0" smtClean="0"/>
              <a:t>. </a:t>
            </a:r>
            <a:r>
              <a:rPr lang="el-GR" dirty="0" smtClean="0"/>
              <a:t>Κατά </a:t>
            </a:r>
            <a:r>
              <a:rPr lang="el-GR" dirty="0"/>
              <a:t>την άποψη σου την μιλούν περισσότεροι από</a:t>
            </a:r>
          </a:p>
          <a:p>
            <a:pPr>
              <a:buNone/>
            </a:pPr>
            <a:r>
              <a:rPr lang="el-GR" dirty="0"/>
              <a:t>    1.000.000           </a:t>
            </a:r>
            <a:r>
              <a:rPr lang="el-GR" dirty="0" smtClean="0"/>
              <a:t>10.000.000              </a:t>
            </a:r>
            <a:r>
              <a:rPr lang="el-GR" dirty="0"/>
              <a:t>100.000.000    </a:t>
            </a:r>
          </a:p>
          <a:p>
            <a:pPr>
              <a:buNone/>
            </a:pPr>
            <a:r>
              <a:rPr lang="el-GR" dirty="0"/>
              <a:t>   </a:t>
            </a:r>
            <a:r>
              <a:rPr lang="el-GR" dirty="0" smtClean="0"/>
              <a:t> 200.000.000       300.000.000            </a:t>
            </a:r>
            <a:r>
              <a:rPr lang="el-GR" dirty="0"/>
              <a:t>400.000.000    </a:t>
            </a:r>
            <a:r>
              <a:rPr lang="el-GR" dirty="0" smtClean="0"/>
              <a:t>  άνθρωποι </a:t>
            </a:r>
            <a:r>
              <a:rPr lang="el-GR" dirty="0"/>
              <a:t>στον κόσμο</a:t>
            </a:r>
          </a:p>
          <a:p>
            <a:pPr>
              <a:buNone/>
            </a:pPr>
            <a:r>
              <a:rPr lang="en-US" dirty="0"/>
              <a:t> </a:t>
            </a:r>
            <a:endParaRPr lang="el-GR" dirty="0"/>
          </a:p>
          <a:p>
            <a:pPr lvl="0">
              <a:buNone/>
            </a:pPr>
            <a:r>
              <a:rPr lang="en-US" b="1" dirty="0" smtClean="0"/>
              <a:t>3</a:t>
            </a:r>
            <a:r>
              <a:rPr lang="en-US" dirty="0" smtClean="0"/>
              <a:t>. </a:t>
            </a:r>
            <a:r>
              <a:rPr lang="el-GR" dirty="0" smtClean="0"/>
              <a:t>Μπορείς να ζωγραφίσεις σε ποια μέρη του κόσμου πιστεύεις ότι μιλιέται: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339752" y="476672"/>
            <a:ext cx="475252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1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Greek and Arabic language</a:t>
            </a:r>
            <a:endParaRPr lang="el-GR" sz="1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8" name="7 - Εικόνα" descr="Αποτέλεσμα εικόνας για ασπρος  χαρτης ηπειρω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941168"/>
            <a:ext cx="20162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504056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b="1" dirty="0" smtClean="0"/>
              <a:t>4</a:t>
            </a:r>
            <a:r>
              <a:rPr lang="en-US" dirty="0" smtClean="0"/>
              <a:t>. </a:t>
            </a:r>
            <a:r>
              <a:rPr lang="el-GR" dirty="0" smtClean="0"/>
              <a:t>Πιστεύεις </a:t>
            </a:r>
            <a:r>
              <a:rPr lang="el-GR" dirty="0"/>
              <a:t>ότι υπήρξε  ποτέ συνάντηση του ελληνικού και </a:t>
            </a:r>
            <a:r>
              <a:rPr lang="el-GR" dirty="0" smtClean="0"/>
              <a:t>του αραβικού </a:t>
            </a:r>
            <a:r>
              <a:rPr lang="el-GR" dirty="0"/>
              <a:t>πολιτισμού;                    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                                                             </a:t>
            </a:r>
            <a:r>
              <a:rPr lang="el-GR" dirty="0" smtClean="0"/>
              <a:t>         </a:t>
            </a:r>
            <a:r>
              <a:rPr lang="el-GR" dirty="0"/>
              <a:t>ΝΑΙ    ΟΧΙ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 lvl="0">
              <a:buNone/>
            </a:pPr>
            <a:r>
              <a:rPr lang="en-US" b="1" dirty="0" smtClean="0"/>
              <a:t>5</a:t>
            </a:r>
            <a:r>
              <a:rPr lang="en-US" dirty="0" smtClean="0"/>
              <a:t>. </a:t>
            </a:r>
            <a:r>
              <a:rPr lang="el-GR" dirty="0" smtClean="0"/>
              <a:t>Πιστεύεις </a:t>
            </a:r>
            <a:r>
              <a:rPr lang="el-GR" dirty="0"/>
              <a:t>ότι υπάρχουν αραβικές λέξεις μέσα στην ελληνική γλώσσα; </a:t>
            </a:r>
          </a:p>
          <a:p>
            <a:pPr>
              <a:buNone/>
            </a:pPr>
            <a:r>
              <a:rPr lang="el-GR" dirty="0"/>
              <a:t>                                                             </a:t>
            </a:r>
            <a:r>
              <a:rPr lang="en-US" dirty="0" smtClean="0"/>
              <a:t>        </a:t>
            </a:r>
            <a:r>
              <a:rPr lang="el-GR" dirty="0" smtClean="0"/>
              <a:t> </a:t>
            </a:r>
            <a:r>
              <a:rPr lang="el-GR" dirty="0"/>
              <a:t>ΝΑΙ    ΟΧΙ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 lvl="0">
              <a:buNone/>
            </a:pPr>
            <a:r>
              <a:rPr lang="en-US" b="1" dirty="0" smtClean="0"/>
              <a:t>6</a:t>
            </a:r>
            <a:r>
              <a:rPr lang="en-US" dirty="0" smtClean="0"/>
              <a:t>. </a:t>
            </a:r>
            <a:r>
              <a:rPr lang="el-GR" dirty="0" smtClean="0"/>
              <a:t>Ξέρεις </a:t>
            </a:r>
            <a:r>
              <a:rPr lang="el-GR" dirty="0"/>
              <a:t>καμία αραβική λέξη;         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                                               </a:t>
            </a:r>
            <a:r>
              <a:rPr lang="el-GR" dirty="0" smtClean="0"/>
              <a:t> </a:t>
            </a:r>
            <a:r>
              <a:rPr lang="en-US" dirty="0" smtClean="0"/>
              <a:t>                   </a:t>
            </a:r>
            <a:r>
              <a:rPr lang="el-GR" dirty="0" smtClean="0"/>
              <a:t>   </a:t>
            </a:r>
            <a:r>
              <a:rPr lang="el-GR" dirty="0"/>
              <a:t>ΝΑΙ    ΟΧΙ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 lvl="0">
              <a:buNone/>
            </a:pPr>
            <a:r>
              <a:rPr lang="en-US" b="1" dirty="0" smtClean="0"/>
              <a:t>7</a:t>
            </a:r>
            <a:r>
              <a:rPr lang="en-US" dirty="0" smtClean="0"/>
              <a:t>. </a:t>
            </a:r>
            <a:r>
              <a:rPr lang="el-GR" dirty="0" smtClean="0"/>
              <a:t>Αν </a:t>
            </a:r>
            <a:r>
              <a:rPr lang="el-GR" dirty="0"/>
              <a:t>ναι ποια ή ποιες;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  <p:pic>
        <p:nvPicPr>
          <p:cNvPr id="10" name="9 - Εικόνα" descr="Αποτέλεσμα εικόνας για αραβικη γλωσσ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653136"/>
            <a:ext cx="20162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Αποτέλεσμα εικόνας για οι περισσοτερο ομιλουμενες γλωσσες στον κοσμ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97166"/>
            <a:ext cx="3528392" cy="3040146"/>
          </a:xfrm>
          <a:prstGeom prst="rect">
            <a:avLst/>
          </a:prstGeom>
          <a:noFill/>
        </p:spPr>
      </p:pic>
      <p:pic>
        <p:nvPicPr>
          <p:cNvPr id="31758" name="Picture 14" descr="Αποτέλεσμα εικόνας για αραβικη γλωσσ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12776"/>
            <a:ext cx="2124020" cy="1418846"/>
          </a:xfrm>
          <a:prstGeom prst="rect">
            <a:avLst/>
          </a:prstGeom>
          <a:noFill/>
        </p:spPr>
      </p:pic>
      <p:sp>
        <p:nvSpPr>
          <p:cNvPr id="9" name="2 - Υπότιτλος"/>
          <p:cNvSpPr txBox="1">
            <a:spLocks/>
          </p:cNvSpPr>
          <p:nvPr/>
        </p:nvSpPr>
        <p:spPr>
          <a:xfrm>
            <a:off x="1115616" y="404664"/>
            <a:ext cx="6912768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000" b="1" dirty="0" smtClean="0"/>
              <a:t>Then, they searched for information and read useful data abou</a:t>
            </a:r>
            <a:r>
              <a:rPr lang="en-US" sz="2000" b="1" dirty="0" smtClean="0"/>
              <a:t>t the Arabic language…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60" name="Picture 16" descr="Αποτέλεσμα εικόνας για αραβικη γλωσσα βικιπαιδει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40968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Αποτέλεσμα εικόνας για Αραβων και Βυζαντι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61048"/>
            <a:ext cx="3254414" cy="1800200"/>
          </a:xfrm>
          <a:prstGeom prst="rect">
            <a:avLst/>
          </a:prstGeom>
          <a:noFill/>
        </p:spPr>
      </p:pic>
      <p:pic>
        <p:nvPicPr>
          <p:cNvPr id="3" name="Picture 10" descr="Αποτέλεσμα εικόνας για Αραβες και Κρητ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4032448" cy="3027686"/>
          </a:xfrm>
          <a:prstGeom prst="rect">
            <a:avLst/>
          </a:prstGeom>
          <a:noFill/>
        </p:spPr>
      </p:pic>
      <p:pic>
        <p:nvPicPr>
          <p:cNvPr id="4" name="Picture 12" descr="Αποτέλεσμα εικόνας για Αραβες και Κρητ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4664"/>
            <a:ext cx="4592508" cy="2952328"/>
          </a:xfrm>
          <a:prstGeom prst="rect">
            <a:avLst/>
          </a:prstGeom>
          <a:noFill/>
        </p:spPr>
      </p:pic>
      <p:sp>
        <p:nvSpPr>
          <p:cNvPr id="5" name="2 - Υπότιτλος"/>
          <p:cNvSpPr txBox="1">
            <a:spLocks/>
          </p:cNvSpPr>
          <p:nvPr/>
        </p:nvSpPr>
        <p:spPr>
          <a:xfrm>
            <a:off x="611560" y="764704"/>
            <a:ext cx="3600400" cy="1152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l-GR" sz="2000" b="1" dirty="0" smtClean="0"/>
              <a:t>   </a:t>
            </a:r>
            <a:r>
              <a:rPr lang="en-US" sz="2000" b="1" dirty="0" smtClean="0"/>
              <a:t>the meeting of the Byzantine with the Arabic culture…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οτέλεσμα εικόνας για αραβική και ελληνικη γλωσσ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624736" cy="4974665"/>
          </a:xfrm>
          <a:prstGeom prst="rect">
            <a:avLst/>
          </a:prstGeom>
          <a:noFill/>
        </p:spPr>
      </p:pic>
      <p:sp>
        <p:nvSpPr>
          <p:cNvPr id="3" name="2 - Υπότιτλος"/>
          <p:cNvSpPr txBox="1">
            <a:spLocks/>
          </p:cNvSpPr>
          <p:nvPr/>
        </p:nvSpPr>
        <p:spPr>
          <a:xfrm>
            <a:off x="1115616" y="404664"/>
            <a:ext cx="6912768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l-GR" sz="2000" b="1" dirty="0" smtClean="0"/>
              <a:t>  </a:t>
            </a:r>
            <a:r>
              <a:rPr lang="en-US" sz="2000" b="1" dirty="0" smtClean="0"/>
              <a:t>and the words we daily use and come from the Arabic language!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175</TotalTime>
  <Words>145</Words>
  <Application>Microsoft Office PowerPoint</Application>
  <PresentationFormat>On-screen Show (4:3)</PresentationFormat>
  <Paragraphs>42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Άποψη</vt:lpstr>
      <vt:lpstr>Office Theme</vt:lpstr>
      <vt:lpstr>1_Office Theme</vt:lpstr>
      <vt:lpstr>Arabic words in the Greek language  MindMaps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Άλμπουμ φωτογραφιών</dc:title>
  <dc:creator>user4</dc:creator>
  <cp:lastModifiedBy>ArgyrisLp</cp:lastModifiedBy>
  <cp:revision>20</cp:revision>
  <dcterms:created xsi:type="dcterms:W3CDTF">2019-12-29T09:45:50Z</dcterms:created>
  <dcterms:modified xsi:type="dcterms:W3CDTF">2020-01-05T16:04:59Z</dcterms:modified>
</cp:coreProperties>
</file>