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4" r:id="rId3"/>
    <p:sldId id="265" r:id="rId4"/>
    <p:sldId id="273" r:id="rId5"/>
    <p:sldId id="266" r:id="rId6"/>
    <p:sldId id="267" r:id="rId7"/>
    <p:sldId id="270" r:id="rId8"/>
    <p:sldId id="271" r:id="rId9"/>
    <p:sldId id="272" r:id="rId10"/>
    <p:sldId id="27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50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08F5636-49DB-4D79-AB2E-9B1DD132AD79}" type="datetimeFigureOut">
              <a:rPr lang="pl-PL" smtClean="0"/>
              <a:pPr/>
              <a:t>2019-04-16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997D25F-63EE-44D6-8289-E5761D766216}" type="slidenum">
              <a:rPr lang="pl-PL" smtClean="0"/>
              <a:pPr/>
              <a:t>‹#›</a:t>
            </a:fld>
            <a:endParaRPr lang="pl-PL"/>
          </a:p>
        </p:txBody>
      </p:sp>
    </p:spTree>
  </p:cSld>
  <p:clrMapOvr>
    <a:masterClrMapping/>
  </p:clrMapOvr>
  <p:transition spd="med" advClick="0"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F5636-49DB-4D79-AB2E-9B1DD132AD79}" type="datetimeFigureOut">
              <a:rPr lang="pl-PL" smtClean="0"/>
              <a:pPr/>
              <a:t>2019-04-16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7D25F-63EE-44D6-8289-E5761D76621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Jarek\AppData\Local\Microsoft\Windows\Temporary%20Internet%20Files\Content.IE5\JA90XYK5\20190329_160420%5b1%5d.mp4"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L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Znalezione obrazy dla zapytania flaga polski png"/>
          <p:cNvPicPr>
            <a:picLocks noChangeAspect="1" noChangeArrowheads="1"/>
          </p:cNvPicPr>
          <p:nvPr/>
        </p:nvPicPr>
        <p:blipFill>
          <a:blip r:embed="rId2" cstate="print"/>
          <a:srcRect/>
          <a:stretch>
            <a:fillRect/>
          </a:stretch>
        </p:blipFill>
        <p:spPr bwMode="auto">
          <a:xfrm>
            <a:off x="285720" y="2928934"/>
            <a:ext cx="3990975" cy="3076575"/>
          </a:xfrm>
          <a:prstGeom prst="rect">
            <a:avLst/>
          </a:prstGeom>
          <a:noFill/>
        </p:spPr>
      </p:pic>
      <p:pic>
        <p:nvPicPr>
          <p:cNvPr id="1032" name="Picture 8" descr="Podobny obraz"/>
          <p:cNvPicPr>
            <a:picLocks noChangeAspect="1" noChangeArrowheads="1"/>
          </p:cNvPicPr>
          <p:nvPr/>
        </p:nvPicPr>
        <p:blipFill>
          <a:blip r:embed="rId3" cstate="print"/>
          <a:srcRect/>
          <a:stretch>
            <a:fillRect/>
          </a:stretch>
        </p:blipFill>
        <p:spPr bwMode="auto">
          <a:xfrm>
            <a:off x="4857752" y="3214686"/>
            <a:ext cx="3893339" cy="2595560"/>
          </a:xfrm>
          <a:prstGeom prst="rect">
            <a:avLst/>
          </a:prstGeom>
          <a:noFill/>
        </p:spPr>
      </p:pic>
      <p:pic>
        <p:nvPicPr>
          <p:cNvPr id="1038" name="Picture 14" descr="Znalezione obrazy dla zapytania erasmus png"/>
          <p:cNvPicPr>
            <a:picLocks noChangeAspect="1" noChangeArrowheads="1"/>
          </p:cNvPicPr>
          <p:nvPr/>
        </p:nvPicPr>
        <p:blipFill>
          <a:blip r:embed="rId4" cstate="print"/>
          <a:srcRect/>
          <a:stretch>
            <a:fillRect/>
          </a:stretch>
        </p:blipFill>
        <p:spPr bwMode="auto">
          <a:xfrm>
            <a:off x="224687" y="285728"/>
            <a:ext cx="8919313" cy="1928802"/>
          </a:xfrm>
          <a:prstGeom prst="rect">
            <a:avLst/>
          </a:prstGeom>
          <a:noFill/>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p:cTn id="12" dur="1000" fill="hold"/>
                                        <p:tgtEl>
                                          <p:spTgt spid="1032"/>
                                        </p:tgtEl>
                                        <p:attrNameLst>
                                          <p:attrName>ppt_w</p:attrName>
                                        </p:attrNameLst>
                                      </p:cBhvr>
                                      <p:tavLst>
                                        <p:tav tm="0">
                                          <p:val>
                                            <p:fltVal val="0"/>
                                          </p:val>
                                        </p:tav>
                                        <p:tav tm="100000">
                                          <p:val>
                                            <p:strVal val="#ppt_w"/>
                                          </p:val>
                                        </p:tav>
                                      </p:tavLst>
                                    </p:anim>
                                    <p:anim calcmode="lin" valueType="num">
                                      <p:cBhvr>
                                        <p:cTn id="13" dur="1000" fill="hold"/>
                                        <p:tgtEl>
                                          <p:spTgt spid="10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7" descr="erasmus.png"/>
          <p:cNvPicPr>
            <a:picLocks noChangeAspect="1"/>
          </p:cNvPicPr>
          <p:nvPr/>
        </p:nvPicPr>
        <p:blipFill>
          <a:blip r:embed="rId2" cstate="print"/>
          <a:stretch>
            <a:fillRect/>
          </a:stretch>
        </p:blipFill>
        <p:spPr>
          <a:xfrm>
            <a:off x="1475656" y="3717032"/>
            <a:ext cx="6858000" cy="2549618"/>
          </a:xfrm>
          <a:prstGeom prst="rect">
            <a:avLst/>
          </a:prstGeom>
        </p:spPr>
      </p:pic>
      <p:pic>
        <p:nvPicPr>
          <p:cNvPr id="3" name="Symbol zastępczy zawartości 6" descr="tgtrgferfrf.png"/>
          <p:cNvPicPr>
            <a:picLocks noChangeAspect="1"/>
          </p:cNvPicPr>
          <p:nvPr/>
        </p:nvPicPr>
        <p:blipFill>
          <a:blip r:embed="rId3" cstate="print"/>
          <a:stretch>
            <a:fillRect/>
          </a:stretch>
        </p:blipFill>
        <p:spPr>
          <a:xfrm>
            <a:off x="1331640" y="764704"/>
            <a:ext cx="6880243" cy="2417770"/>
          </a:xfrm>
          <a:prstGeom prst="rect">
            <a:avLst/>
          </a:prstGeom>
        </p:spPr>
      </p:pic>
    </p:spTree>
  </p:cSld>
  <p:clrMapOvr>
    <a:masterClrMapping/>
  </p:clrMapOvr>
  <p:transition spd="med" advClick="0"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FF0000"/>
                </a:solidFill>
                <a:effectLst>
                  <a:outerShdw blurRad="38100" dist="38100" dir="2700000" algn="tl">
                    <a:srgbClr val="000000">
                      <a:alpha val="43137"/>
                    </a:srgbClr>
                  </a:outerShdw>
                </a:effectLst>
              </a:rPr>
              <a:t>Wet </a:t>
            </a:r>
            <a:r>
              <a:rPr lang="pl-PL" b="1" dirty="0" err="1" smtClean="0">
                <a:solidFill>
                  <a:srgbClr val="FF0000"/>
                </a:solidFill>
                <a:effectLst>
                  <a:outerShdw blurRad="38100" dist="38100" dir="2700000" algn="tl">
                    <a:srgbClr val="000000">
                      <a:alpha val="43137"/>
                    </a:srgbClr>
                  </a:outerShdw>
                </a:effectLst>
              </a:rPr>
              <a:t>monday</a:t>
            </a:r>
            <a:endParaRPr lang="pl-PL"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en-US" dirty="0"/>
              <a:t>Did you know that Poland has a “soaking people with water” day? Or more correctly, Poland has a “Wet Monday,” known locally as “</a:t>
            </a:r>
            <a:r>
              <a:rPr lang="en-US" dirty="0" err="1"/>
              <a:t>Smigus</a:t>
            </a:r>
            <a:r>
              <a:rPr lang="en-US" dirty="0"/>
              <a:t> </a:t>
            </a:r>
            <a:r>
              <a:rPr lang="en-US" dirty="0" err="1"/>
              <a:t>Dyngus</a:t>
            </a:r>
            <a:r>
              <a:rPr lang="en-US" dirty="0"/>
              <a:t>.”</a:t>
            </a:r>
            <a:endParaRPr lang="pl-PL" dirty="0"/>
          </a:p>
        </p:txBody>
      </p:sp>
      <p:pic>
        <p:nvPicPr>
          <p:cNvPr id="4" name="Picture 2" descr="C:\Users\Jarek\Pictures\2015-04-06_1428313471.jpg"/>
          <p:cNvPicPr>
            <a:picLocks noChangeAspect="1" noChangeArrowheads="1"/>
          </p:cNvPicPr>
          <p:nvPr/>
        </p:nvPicPr>
        <p:blipFill>
          <a:blip r:embed="rId2" cstate="print"/>
          <a:srcRect/>
          <a:stretch>
            <a:fillRect/>
          </a:stretch>
        </p:blipFill>
        <p:spPr bwMode="auto">
          <a:xfrm>
            <a:off x="4857047" y="3857628"/>
            <a:ext cx="4286953" cy="2411411"/>
          </a:xfrm>
          <a:prstGeom prst="rect">
            <a:avLst/>
          </a:prstGeom>
          <a:noFill/>
        </p:spPr>
      </p:pic>
      <p:pic>
        <p:nvPicPr>
          <p:cNvPr id="5122" name="Picture 2" descr="C:\Users\Jarek\Pictures\0378_icon.jpg"/>
          <p:cNvPicPr>
            <a:picLocks noChangeAspect="1" noChangeArrowheads="1"/>
          </p:cNvPicPr>
          <p:nvPr/>
        </p:nvPicPr>
        <p:blipFill>
          <a:blip r:embed="rId3" cstate="print"/>
          <a:srcRect/>
          <a:stretch>
            <a:fillRect/>
          </a:stretch>
        </p:blipFill>
        <p:spPr bwMode="auto">
          <a:xfrm>
            <a:off x="500034" y="3786190"/>
            <a:ext cx="3024182" cy="2000264"/>
          </a:xfrm>
          <a:prstGeom prst="rect">
            <a:avLst/>
          </a:prstGeom>
          <a:noFill/>
        </p:spPr>
      </p:pic>
    </p:spTree>
  </p:cSld>
  <p:clrMapOvr>
    <a:masterClrMapping/>
  </p:clrMapOvr>
  <p:transition spd="med"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082660"/>
          </a:xfrm>
        </p:spPr>
        <p:txBody>
          <a:bodyPr>
            <a:normAutofit fontScale="90000"/>
          </a:bodyPr>
          <a:lstStyle/>
          <a:p>
            <a:r>
              <a:rPr lang="pl-PL" b="1" dirty="0" smtClean="0">
                <a:solidFill>
                  <a:srgbClr val="FF0000"/>
                </a:solidFill>
                <a:effectLst>
                  <a:outerShdw blurRad="38100" dist="38100" dir="2700000" algn="tl">
                    <a:srgbClr val="000000">
                      <a:alpha val="43137"/>
                    </a:srgbClr>
                  </a:outerShdw>
                </a:effectLst>
              </a:rPr>
              <a:t/>
            </a:r>
            <a:br>
              <a:rPr lang="pl-PL" b="1" dirty="0" smtClean="0">
                <a:solidFill>
                  <a:srgbClr val="FF0000"/>
                </a:solidFill>
                <a:effectLst>
                  <a:outerShdw blurRad="38100" dist="38100" dir="2700000" algn="tl">
                    <a:srgbClr val="000000">
                      <a:alpha val="43137"/>
                    </a:srgbClr>
                  </a:outerShdw>
                </a:effectLst>
              </a:rPr>
            </a:br>
            <a:r>
              <a:rPr lang="pl-PL" b="1" dirty="0" err="1" smtClean="0">
                <a:solidFill>
                  <a:srgbClr val="FF0000"/>
                </a:solidFill>
                <a:effectLst>
                  <a:outerShdw blurRad="38100" dist="38100" dir="2700000" algn="tl">
                    <a:srgbClr val="000000">
                      <a:alpha val="43137"/>
                    </a:srgbClr>
                  </a:outerShdw>
                </a:effectLst>
              </a:rPr>
              <a:t>What</a:t>
            </a:r>
            <a:r>
              <a:rPr lang="pl-PL" b="1" dirty="0" smtClean="0">
                <a:solidFill>
                  <a:srgbClr val="FF0000"/>
                </a:solidFill>
                <a:effectLst>
                  <a:outerShdw blurRad="38100" dist="38100" dir="2700000" algn="tl">
                    <a:srgbClr val="000000">
                      <a:alpha val="43137"/>
                    </a:srgbClr>
                  </a:outerShdw>
                </a:effectLst>
              </a:rPr>
              <a:t> </a:t>
            </a:r>
            <a:r>
              <a:rPr lang="pl-PL" b="1" dirty="0" err="1">
                <a:solidFill>
                  <a:srgbClr val="FF0000"/>
                </a:solidFill>
                <a:effectLst>
                  <a:outerShdw blurRad="38100" dist="38100" dir="2700000" algn="tl">
                    <a:srgbClr val="000000">
                      <a:alpha val="43137"/>
                    </a:srgbClr>
                  </a:outerShdw>
                </a:effectLst>
              </a:rPr>
              <a:t>is</a:t>
            </a:r>
            <a:r>
              <a:rPr lang="pl-PL" b="1" dirty="0">
                <a:solidFill>
                  <a:srgbClr val="FF0000"/>
                </a:solidFill>
                <a:effectLst>
                  <a:outerShdw blurRad="38100" dist="38100" dir="2700000" algn="tl">
                    <a:srgbClr val="000000">
                      <a:alpha val="43137"/>
                    </a:srgbClr>
                  </a:outerShdw>
                </a:effectLst>
              </a:rPr>
              <a:t> Wet </a:t>
            </a:r>
            <a:r>
              <a:rPr lang="pl-PL" b="1" dirty="0" err="1">
                <a:solidFill>
                  <a:srgbClr val="FF0000"/>
                </a:solidFill>
                <a:effectLst>
                  <a:outerShdw blurRad="38100" dist="38100" dir="2700000" algn="tl">
                    <a:srgbClr val="000000">
                      <a:alpha val="43137"/>
                    </a:srgbClr>
                  </a:outerShdw>
                </a:effectLst>
              </a:rPr>
              <a:t>Monday</a:t>
            </a:r>
            <a:r>
              <a:rPr lang="pl-PL" b="1" dirty="0">
                <a:solidFill>
                  <a:srgbClr val="FF0000"/>
                </a:solidFill>
                <a:effectLst>
                  <a:outerShdw blurRad="38100" dist="38100" dir="2700000" algn="tl">
                    <a:srgbClr val="000000">
                      <a:alpha val="43137"/>
                    </a:srgbClr>
                  </a:outerShdw>
                </a:effectLst>
              </a:rPr>
              <a:t>?</a:t>
            </a:r>
            <a:r>
              <a:rPr lang="pl-PL" dirty="0"/>
              <a:t/>
            </a:r>
            <a:br>
              <a:rPr lang="pl-PL" dirty="0"/>
            </a:br>
            <a:endParaRPr lang="pl-PL" dirty="0"/>
          </a:p>
        </p:txBody>
      </p:sp>
      <p:sp>
        <p:nvSpPr>
          <p:cNvPr id="3" name="Symbol zastępczy zawartości 2"/>
          <p:cNvSpPr>
            <a:spLocks noGrp="1"/>
          </p:cNvSpPr>
          <p:nvPr>
            <p:ph idx="1"/>
          </p:nvPr>
        </p:nvSpPr>
        <p:spPr/>
        <p:txBody>
          <a:bodyPr/>
          <a:lstStyle/>
          <a:p>
            <a:pPr>
              <a:buNone/>
            </a:pPr>
            <a:r>
              <a:rPr lang="en-US" dirty="0"/>
              <a:t>Wet Monday takes place annually on Easter Monday in Poland where people get water thrown on them. Traditionally guys soak girls on Monday, and Tuesday is time for revenge, with girls soaking the guys. It is said that if you don’t wake up early on Wet </a:t>
            </a:r>
            <a:r>
              <a:rPr lang="en-US" dirty="0" err="1" smtClean="0"/>
              <a:t>Mond</a:t>
            </a:r>
            <a:r>
              <a:rPr lang="pl-PL" dirty="0" err="1" smtClean="0"/>
              <a:t>ay</a:t>
            </a:r>
            <a:r>
              <a:rPr lang="en-US" dirty="0" smtClean="0"/>
              <a:t>, </a:t>
            </a:r>
            <a:r>
              <a:rPr lang="en-US" dirty="0"/>
              <a:t>you will be awoken by having water poured on you. This happens all over the country in family homes, universities and flats.</a:t>
            </a:r>
            <a:endParaRPr lang="pl-PL" dirty="0"/>
          </a:p>
        </p:txBody>
      </p:sp>
    </p:spTree>
  </p:cSld>
  <p:clrMapOvr>
    <a:masterClrMapping/>
  </p:clrMapOvr>
  <p:transition spd="med" advClick="0" advTm="3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nalezione obrazy dla zapytania Åmigus dyngus"/>
          <p:cNvPicPr>
            <a:picLocks noChangeAspect="1" noChangeArrowheads="1"/>
          </p:cNvPicPr>
          <p:nvPr/>
        </p:nvPicPr>
        <p:blipFill>
          <a:blip r:embed="rId2" cstate="print"/>
          <a:srcRect/>
          <a:stretch>
            <a:fillRect/>
          </a:stretch>
        </p:blipFill>
        <p:spPr bwMode="auto">
          <a:xfrm>
            <a:off x="1000100" y="857232"/>
            <a:ext cx="6722774" cy="5286412"/>
          </a:xfrm>
          <a:prstGeom prst="rect">
            <a:avLst/>
          </a:prstGeom>
          <a:noFill/>
        </p:spPr>
      </p:pic>
    </p:spTree>
  </p:cSld>
  <p:clrMapOvr>
    <a:masterClrMapping/>
  </p:clrMapOvr>
  <p:transition spd="med"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b="1" dirty="0" err="1" smtClean="0">
                <a:solidFill>
                  <a:srgbClr val="FF0000"/>
                </a:solidFill>
                <a:effectLst>
                  <a:outerShdw blurRad="38100" dist="38100" dir="2700000" algn="tl">
                    <a:srgbClr val="000000">
                      <a:alpha val="43137"/>
                    </a:srgbClr>
                  </a:outerShdw>
                </a:effectLst>
              </a:rPr>
              <a:t>Who</a:t>
            </a:r>
            <a:r>
              <a:rPr lang="pl-PL" b="1" dirty="0" smtClean="0">
                <a:solidFill>
                  <a:srgbClr val="FF0000"/>
                </a:solidFill>
                <a:effectLst>
                  <a:outerShdw blurRad="38100" dist="38100" dir="2700000" algn="tl">
                    <a:srgbClr val="000000">
                      <a:alpha val="43137"/>
                    </a:srgbClr>
                  </a:outerShdw>
                </a:effectLst>
              </a:rPr>
              <a:t> </a:t>
            </a:r>
            <a:r>
              <a:rPr lang="pl-PL" b="1" dirty="0" err="1">
                <a:solidFill>
                  <a:srgbClr val="FF0000"/>
                </a:solidFill>
                <a:effectLst>
                  <a:outerShdw blurRad="38100" dist="38100" dir="2700000" algn="tl">
                    <a:srgbClr val="000000">
                      <a:alpha val="43137"/>
                    </a:srgbClr>
                  </a:outerShdw>
                </a:effectLst>
              </a:rPr>
              <a:t>celebrates</a:t>
            </a:r>
            <a:r>
              <a:rPr lang="pl-PL" b="1" dirty="0">
                <a:solidFill>
                  <a:srgbClr val="FF0000"/>
                </a:solidFill>
                <a:effectLst>
                  <a:outerShdw blurRad="38100" dist="38100" dir="2700000" algn="tl">
                    <a:srgbClr val="000000">
                      <a:alpha val="43137"/>
                    </a:srgbClr>
                  </a:outerShdw>
                </a:effectLst>
              </a:rPr>
              <a:t> Wet </a:t>
            </a:r>
            <a:r>
              <a:rPr lang="pl-PL" b="1" dirty="0" err="1">
                <a:solidFill>
                  <a:srgbClr val="FF0000"/>
                </a:solidFill>
                <a:effectLst>
                  <a:outerShdw blurRad="38100" dist="38100" dir="2700000" algn="tl">
                    <a:srgbClr val="000000">
                      <a:alpha val="43137"/>
                    </a:srgbClr>
                  </a:outerShdw>
                </a:effectLst>
              </a:rPr>
              <a:t>Monday</a:t>
            </a:r>
            <a:r>
              <a:rPr lang="pl-PL" b="1" dirty="0">
                <a:solidFill>
                  <a:srgbClr val="FF0000"/>
                </a:solidFill>
                <a:effectLst>
                  <a:outerShdw blurRad="38100" dist="38100" dir="2700000" algn="tl">
                    <a:srgbClr val="000000">
                      <a:alpha val="43137"/>
                    </a:srgbClr>
                  </a:outerShdw>
                </a:effectLst>
              </a:rPr>
              <a:t>?</a:t>
            </a:r>
            <a:br>
              <a:rPr lang="pl-PL" b="1" dirty="0">
                <a:solidFill>
                  <a:srgbClr val="FF0000"/>
                </a:solidFill>
                <a:effectLst>
                  <a:outerShdw blurRad="38100" dist="38100" dir="2700000" algn="tl">
                    <a:srgbClr val="000000">
                      <a:alpha val="43137"/>
                    </a:srgbClr>
                  </a:outerShdw>
                </a:effectLst>
              </a:rPr>
            </a:br>
            <a:endParaRPr lang="pl-PL"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a:buNone/>
            </a:pPr>
            <a:r>
              <a:rPr lang="en-US" dirty="0"/>
              <a:t>Depending on your outlook on being soaked with water, it may be more of a day to avoid, than one to celebrate. Many Polish girls want to hide away that day for fear of being soaked and embarrassed in public. But generally it is a day that is well-known and celebrated all over Poland and in Polish communities overseas. Similar traditions also exist in Thailand (with </a:t>
            </a:r>
            <a:r>
              <a:rPr lang="en-US" dirty="0" err="1"/>
              <a:t>Songkran</a:t>
            </a:r>
            <a:r>
              <a:rPr lang="en-US" dirty="0"/>
              <a:t>), Lithuania and Slovakia.</a:t>
            </a:r>
            <a:endParaRPr lang="pl-PL" dirty="0"/>
          </a:p>
        </p:txBody>
      </p:sp>
    </p:spTree>
  </p:cSld>
  <p:clrMapOvr>
    <a:masterClrMapping/>
  </p:clrMapOvr>
  <p:transition spd="med" advClick="0" advTm="30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20190329_160420[1].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solidFill>
                  <a:srgbClr val="FF0000"/>
                </a:solidFill>
                <a:effectLst>
                  <a:outerShdw blurRad="38100" dist="38100" dir="2700000" algn="tl">
                    <a:srgbClr val="000000">
                      <a:alpha val="43137"/>
                    </a:srgbClr>
                  </a:outerShdw>
                </a:effectLst>
              </a:rPr>
              <a:t>Fat</a:t>
            </a:r>
            <a:r>
              <a:rPr lang="pl-PL" b="1" dirty="0" smtClean="0">
                <a:solidFill>
                  <a:srgbClr val="FF0000"/>
                </a:solidFill>
                <a:effectLst>
                  <a:outerShdw blurRad="38100" dist="38100" dir="2700000" algn="tl">
                    <a:srgbClr val="000000">
                      <a:alpha val="43137"/>
                    </a:srgbClr>
                  </a:outerShdw>
                </a:effectLst>
              </a:rPr>
              <a:t> </a:t>
            </a:r>
            <a:r>
              <a:rPr lang="pl-PL" b="1" dirty="0" err="1" smtClean="0">
                <a:solidFill>
                  <a:srgbClr val="FF0000"/>
                </a:solidFill>
                <a:effectLst>
                  <a:outerShdw blurRad="38100" dist="38100" dir="2700000" algn="tl">
                    <a:srgbClr val="000000">
                      <a:alpha val="43137"/>
                    </a:srgbClr>
                  </a:outerShdw>
                </a:effectLst>
              </a:rPr>
              <a:t>Thursday</a:t>
            </a:r>
            <a:endParaRPr lang="pl-PL" b="1" dirty="0">
              <a:solidFill>
                <a:srgbClr val="FF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600200"/>
            <a:ext cx="8229600" cy="4900634"/>
          </a:xfrm>
        </p:spPr>
        <p:txBody>
          <a:bodyPr>
            <a:normAutofit fontScale="55000" lnSpcReduction="20000"/>
          </a:bodyPr>
          <a:lstStyle/>
          <a:p>
            <a:pPr>
              <a:buNone/>
            </a:pPr>
            <a:r>
              <a:rPr lang="pl-PL" b="1" dirty="0" smtClean="0"/>
              <a:t>      </a:t>
            </a:r>
            <a:r>
              <a:rPr lang="en-US" sz="5100" b="1" dirty="0" smtClean="0"/>
              <a:t>Fat </a:t>
            </a:r>
            <a:r>
              <a:rPr lang="en-US" sz="5100" b="1" dirty="0"/>
              <a:t>Thursday </a:t>
            </a:r>
            <a:r>
              <a:rPr lang="en-US" sz="5100" dirty="0"/>
              <a:t>is a traditional Christian feast marking the last Thursday before Lent and is associated with the celebration of Carnival. Because Lent is a time of fasting, the days leading up to Ash Wednesday provide the last opportunity for feasting until </a:t>
            </a:r>
            <a:r>
              <a:rPr lang="en-US" sz="5100" dirty="0" err="1"/>
              <a:t>Laetare</a:t>
            </a:r>
            <a:r>
              <a:rPr lang="en-US" sz="5100" dirty="0"/>
              <a:t> Sunday, and after that not until Easter. Traditionally it is a day dedicated to eating, when people meet in their homes or cafés with their friends and relatives and eat large quantities of sweets, cakes and other meals usually not eaten during Lent. Among the most popular all-national dishes served on that day are donuts (pol. </a:t>
            </a:r>
            <a:r>
              <a:rPr lang="en-US" sz="5100" dirty="0" err="1" smtClean="0"/>
              <a:t>pą</a:t>
            </a:r>
            <a:r>
              <a:rPr lang="pl-PL" sz="5100" dirty="0" err="1" smtClean="0"/>
              <a:t>czki</a:t>
            </a:r>
            <a:r>
              <a:rPr lang="en-US" sz="5100" dirty="0" smtClean="0"/>
              <a:t>)</a:t>
            </a:r>
            <a:r>
              <a:rPr lang="en-US" sz="5100" dirty="0"/>
              <a:t> in Poland. </a:t>
            </a:r>
            <a:r>
              <a:rPr lang="en-US" sz="5100" b="1" dirty="0" err="1"/>
              <a:t>Laetare</a:t>
            </a:r>
            <a:r>
              <a:rPr lang="en-US" sz="5100" b="1" dirty="0"/>
              <a:t> Sunday</a:t>
            </a:r>
            <a:r>
              <a:rPr lang="en-US" sz="5100" dirty="0"/>
              <a:t>  is the fourth Sunday in the season of Lent.</a:t>
            </a:r>
            <a:r>
              <a:rPr lang="en-US" u="sng" dirty="0">
                <a:hlinkClick r:id="rId2"/>
              </a:rPr>
              <a:t/>
            </a:r>
            <a:br>
              <a:rPr lang="en-US" u="sng" dirty="0">
                <a:hlinkClick r:id="rId2"/>
              </a:rPr>
            </a:br>
            <a:endParaRPr lang="en-US" dirty="0"/>
          </a:p>
          <a:p>
            <a:pPr>
              <a:buNone/>
            </a:pPr>
            <a:endParaRPr lang="en-US" dirty="0"/>
          </a:p>
          <a:p>
            <a:pPr>
              <a:buNone/>
            </a:pPr>
            <a:endParaRPr lang="pl-PL" dirty="0"/>
          </a:p>
        </p:txBody>
      </p:sp>
    </p:spTree>
  </p:cSld>
  <p:clrMapOvr>
    <a:masterClrMapping/>
  </p:clrMapOvr>
  <p:transition spd="med" advClick="0" advTm="2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rek\Desktop\20190329_161926.jpg"/>
          <p:cNvPicPr>
            <a:picLocks noChangeAspect="1" noChangeArrowheads="1"/>
          </p:cNvPicPr>
          <p:nvPr/>
        </p:nvPicPr>
        <p:blipFill>
          <a:blip r:embed="rId2" cstate="print"/>
          <a:srcRect/>
          <a:stretch>
            <a:fillRect/>
          </a:stretch>
        </p:blipFill>
        <p:spPr bwMode="auto">
          <a:xfrm>
            <a:off x="214282" y="3571876"/>
            <a:ext cx="3690963" cy="2798642"/>
          </a:xfrm>
          <a:prstGeom prst="ellipse">
            <a:avLst/>
          </a:prstGeom>
          <a:ln>
            <a:noFill/>
          </a:ln>
          <a:effectLst>
            <a:softEdge rad="112500"/>
          </a:effectLst>
        </p:spPr>
      </p:pic>
      <p:pic>
        <p:nvPicPr>
          <p:cNvPr id="3075" name="Picture 3" descr="C:\Users\Jarek\Desktop\20190329_161944.jpg"/>
          <p:cNvPicPr>
            <a:picLocks noChangeAspect="1" noChangeArrowheads="1"/>
          </p:cNvPicPr>
          <p:nvPr/>
        </p:nvPicPr>
        <p:blipFill>
          <a:blip r:embed="rId3" cstate="print"/>
          <a:srcRect/>
          <a:stretch>
            <a:fillRect/>
          </a:stretch>
        </p:blipFill>
        <p:spPr bwMode="auto">
          <a:xfrm>
            <a:off x="4857752" y="2143116"/>
            <a:ext cx="3714776"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C:\Users\Jarek\Pictures\is.jpg"/>
          <p:cNvPicPr>
            <a:picLocks noGrp="1" noChangeAspect="1" noChangeArrowheads="1"/>
          </p:cNvPicPr>
          <p:nvPr>
            <p:ph idx="1"/>
          </p:nvPr>
        </p:nvPicPr>
        <p:blipFill>
          <a:blip r:embed="rId4" cstate="print"/>
          <a:srcRect/>
          <a:stretch>
            <a:fillRect/>
          </a:stretch>
        </p:blipFill>
        <p:spPr bwMode="auto">
          <a:xfrm>
            <a:off x="1500166" y="642918"/>
            <a:ext cx="3118104" cy="20756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 calcmode="lin" valueType="num">
                                      <p:cBhvr>
                                        <p:cTn id="10" dur="500" fill="hold"/>
                                        <p:tgtEl>
                                          <p:spTgt spid="3075"/>
                                        </p:tgtEl>
                                        <p:attrNameLst>
                                          <p:attrName>ppt_w</p:attrName>
                                        </p:attrNameLst>
                                      </p:cBhvr>
                                      <p:tavLst>
                                        <p:tav tm="0">
                                          <p:val>
                                            <p:fltVal val="0"/>
                                          </p:val>
                                        </p:tav>
                                        <p:tav tm="100000">
                                          <p:val>
                                            <p:strVal val="#ppt_w"/>
                                          </p:val>
                                        </p:tav>
                                      </p:tavLst>
                                    </p:anim>
                                    <p:anim calcmode="lin" valueType="num">
                                      <p:cBhvr>
                                        <p:cTn id="11" dur="500" fill="hold"/>
                                        <p:tgtEl>
                                          <p:spTgt spid="3075"/>
                                        </p:tgtEl>
                                        <p:attrNameLst>
                                          <p:attrName>ppt_h</p:attrName>
                                        </p:attrNameLst>
                                      </p:cBhvr>
                                      <p:tavLst>
                                        <p:tav tm="0">
                                          <p:val>
                                            <p:fltVal val="0"/>
                                          </p:val>
                                        </p:tav>
                                        <p:tav tm="100000">
                                          <p:val>
                                            <p:strVal val="#ppt_h"/>
                                          </p:val>
                                        </p:tav>
                                      </p:tavLst>
                                    </p:anim>
                                    <p:anim calcmode="lin" valueType="num">
                                      <p:cBhvr>
                                        <p:cTn id="12" dur="500" fill="hold"/>
                                        <p:tgtEl>
                                          <p:spTgt spid="3075"/>
                                        </p:tgtEl>
                                        <p:attrNameLst>
                                          <p:attrName>style.rotation</p:attrName>
                                        </p:attrNameLst>
                                      </p:cBhvr>
                                      <p:tavLst>
                                        <p:tav tm="0">
                                          <p:val>
                                            <p:fltVal val="360"/>
                                          </p:val>
                                        </p:tav>
                                        <p:tav tm="100000">
                                          <p:val>
                                            <p:fltVal val="0"/>
                                          </p:val>
                                        </p:tav>
                                      </p:tavLst>
                                    </p:anim>
                                    <p:animEffect transition="in" filter="fade">
                                      <p:cBhvr>
                                        <p:cTn id="13" dur="500"/>
                                        <p:tgtEl>
                                          <p:spTgt spid="3075"/>
                                        </p:tgtEl>
                                      </p:cBhvr>
                                    </p:animEffect>
                                  </p:childTnLst>
                                </p:cTn>
                              </p:par>
                              <p:par>
                                <p:cTn id="14" presetID="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dziÄkujÄ za uwagÄ"/>
          <p:cNvPicPr>
            <a:picLocks noChangeAspect="1" noChangeArrowheads="1"/>
          </p:cNvPicPr>
          <p:nvPr/>
        </p:nvPicPr>
        <p:blipFill>
          <a:blip r:embed="rId2" cstate="print"/>
          <a:srcRect/>
          <a:stretch>
            <a:fillRect/>
          </a:stretch>
        </p:blipFill>
        <p:spPr bwMode="auto">
          <a:xfrm>
            <a:off x="-1" y="0"/>
            <a:ext cx="9134453" cy="6858000"/>
          </a:xfrm>
          <a:prstGeom prst="rect">
            <a:avLst/>
          </a:prstGeom>
          <a:noFill/>
        </p:spPr>
      </p:pic>
      <p:sp>
        <p:nvSpPr>
          <p:cNvPr id="2" name="Tytuł 1"/>
          <p:cNvSpPr>
            <a:spLocks noGrp="1"/>
          </p:cNvSpPr>
          <p:nvPr>
            <p:ph type="title"/>
          </p:nvPr>
        </p:nvSpPr>
        <p:spPr>
          <a:xfrm>
            <a:off x="428596" y="5500702"/>
            <a:ext cx="8229600" cy="1143000"/>
          </a:xfrm>
        </p:spPr>
        <p:txBody>
          <a:bodyPr/>
          <a:lstStyle/>
          <a:p>
            <a:r>
              <a:rPr lang="pl-PL" b="1" dirty="0" err="1" smtClean="0">
                <a:solidFill>
                  <a:srgbClr val="C00000"/>
                </a:solidFill>
                <a:effectLst>
                  <a:outerShdw blurRad="38100" dist="38100" dir="2700000" algn="tl">
                    <a:srgbClr val="000000">
                      <a:alpha val="43137"/>
                    </a:srgbClr>
                  </a:outerShdw>
                </a:effectLst>
              </a:rPr>
              <a:t>Thanks</a:t>
            </a:r>
            <a:r>
              <a:rPr lang="pl-PL" b="1" dirty="0" smtClean="0">
                <a:solidFill>
                  <a:srgbClr val="C00000"/>
                </a:solidFill>
                <a:effectLst>
                  <a:outerShdw blurRad="38100" dist="38100" dir="2700000" algn="tl">
                    <a:srgbClr val="000000">
                      <a:alpha val="43137"/>
                    </a:srgbClr>
                  </a:outerShdw>
                </a:effectLst>
              </a:rPr>
              <a:t> for </a:t>
            </a:r>
            <a:r>
              <a:rPr lang="pl-PL" b="1" dirty="0" err="1" smtClean="0">
                <a:solidFill>
                  <a:srgbClr val="C00000"/>
                </a:solidFill>
                <a:effectLst>
                  <a:outerShdw blurRad="38100" dist="38100" dir="2700000" algn="tl">
                    <a:srgbClr val="000000">
                      <a:alpha val="43137"/>
                    </a:srgbClr>
                  </a:outerShdw>
                </a:effectLst>
              </a:rPr>
              <a:t>watching</a:t>
            </a:r>
            <a:endParaRPr lang="pl-PL" b="1" dirty="0">
              <a:solidFill>
                <a:srgbClr val="C000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214282" y="2214554"/>
            <a:ext cx="3357586" cy="642942"/>
          </a:xfrm>
        </p:spPr>
        <p:txBody>
          <a:bodyPr/>
          <a:lstStyle/>
          <a:p>
            <a:pPr>
              <a:buNone/>
            </a:pPr>
            <a:r>
              <a:rPr lang="pl-PL" b="1" dirty="0" smtClean="0">
                <a:solidFill>
                  <a:srgbClr val="C00000"/>
                </a:solidFill>
                <a:effectLst>
                  <a:outerShdw blurRad="38100" dist="38100" dir="2700000" algn="tl">
                    <a:srgbClr val="000000">
                      <a:alpha val="43137"/>
                    </a:srgbClr>
                  </a:outerShdw>
                </a:effectLst>
              </a:rPr>
              <a:t>Łukasz Jankowski</a:t>
            </a:r>
          </a:p>
        </p:txBody>
      </p:sp>
      <p:sp>
        <p:nvSpPr>
          <p:cNvPr id="5" name="pole tekstowe 4"/>
          <p:cNvSpPr txBox="1"/>
          <p:nvPr/>
        </p:nvSpPr>
        <p:spPr>
          <a:xfrm>
            <a:off x="5643570" y="2214554"/>
            <a:ext cx="3286148" cy="584775"/>
          </a:xfrm>
          <a:prstGeom prst="rect">
            <a:avLst/>
          </a:prstGeom>
          <a:noFill/>
        </p:spPr>
        <p:txBody>
          <a:bodyPr wrap="square" rtlCol="0">
            <a:spAutoFit/>
          </a:bodyPr>
          <a:lstStyle/>
          <a:p>
            <a:r>
              <a:rPr lang="pl-PL" sz="3200" b="1" dirty="0" smtClean="0">
                <a:solidFill>
                  <a:srgbClr val="C00000"/>
                </a:solidFill>
                <a:effectLst>
                  <a:outerShdw blurRad="38100" dist="38100" dir="2700000" algn="tl">
                    <a:srgbClr val="000000">
                      <a:alpha val="43137"/>
                    </a:srgbClr>
                  </a:outerShdw>
                </a:effectLst>
              </a:rPr>
              <a:t>Wiktor Matusiak </a:t>
            </a:r>
            <a:endParaRPr lang="pl-PL" sz="3200" b="1" dirty="0">
              <a:solidFill>
                <a:srgbClr val="C00000"/>
              </a:solidFill>
              <a:effectLst>
                <a:outerShdw blurRad="38100" dist="38100" dir="2700000" algn="tl">
                  <a:srgbClr val="000000">
                    <a:alpha val="43137"/>
                  </a:srgbClr>
                </a:outerShdw>
              </a:effectLst>
            </a:endParaRPr>
          </a:p>
        </p:txBody>
      </p:sp>
    </p:spTree>
  </p:cSld>
  <p:clrMapOvr>
    <a:masterClrMapping/>
  </p:clrMapOvr>
  <p:transition spd="med" advClick="0" advTm="5000"/>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168</Words>
  <Application>Microsoft Office PowerPoint</Application>
  <PresentationFormat>Pokaz na ekranie (4:3)</PresentationFormat>
  <Paragraphs>11</Paragraphs>
  <Slides>10</Slides>
  <Notes>0</Notes>
  <HiddenSlides>0</HiddenSlides>
  <MMClips>1</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Slajd 1</vt:lpstr>
      <vt:lpstr>Wet monday</vt:lpstr>
      <vt:lpstr> What is Wet Monday? </vt:lpstr>
      <vt:lpstr>Slajd 4</vt:lpstr>
      <vt:lpstr> Who celebrates Wet Monday? </vt:lpstr>
      <vt:lpstr>Slajd 6</vt:lpstr>
      <vt:lpstr>Fat Thursday</vt:lpstr>
      <vt:lpstr>Slajd 8</vt:lpstr>
      <vt:lpstr>Thanks for watching</vt:lpstr>
      <vt:lpstr>Slajd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Jarek</dc:creator>
  <cp:lastModifiedBy>Nauczyciele</cp:lastModifiedBy>
  <cp:revision>18</cp:revision>
  <dcterms:created xsi:type="dcterms:W3CDTF">2019-03-29T16:01:33Z</dcterms:created>
  <dcterms:modified xsi:type="dcterms:W3CDTF">2019-04-16T08:10:15Z</dcterms:modified>
</cp:coreProperties>
</file>