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A260-56FE-44D5-AEBE-E272C0D9D94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B489-C277-4D23-AA70-F3C91E28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erugia.edu.gr/wp-content/uploads/2016/07/swee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286388"/>
            <a:ext cx="4038065" cy="1390649"/>
          </a:xfrm>
          <a:prstGeom prst="rect">
            <a:avLst/>
          </a:prstGeom>
        </p:spPr>
      </p:pic>
      <p:pic>
        <p:nvPicPr>
          <p:cNvPr id="5" name="4 - Εικόνα" descr="erasmu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14290"/>
            <a:ext cx="2143140" cy="682172"/>
          </a:xfrm>
          <a:prstGeom prst="rect">
            <a:avLst/>
          </a:prstGeom>
        </p:spPr>
      </p:pic>
      <p:pic>
        <p:nvPicPr>
          <p:cNvPr id="7" name="6 - Εικόνα" descr="GREECE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84510">
            <a:off x="490261" y="419039"/>
            <a:ext cx="2139696" cy="1511808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2298611" y="2143116"/>
            <a:ext cx="64043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The history of the </a:t>
            </a:r>
          </a:p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Swedish language</a:t>
            </a:r>
            <a:endParaRPr lang="el-GR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876838" y="3962400"/>
            <a:ext cx="69814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5</a:t>
            </a:r>
            <a:r>
              <a:rPr lang="en-US" sz="2800" b="0" cap="none" spc="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th</a:t>
            </a:r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Primary School of </a:t>
            </a:r>
            <a:r>
              <a:rPr lang="en-U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Korydallos</a:t>
            </a:r>
            <a:r>
              <a:rPr lang="en-US" sz="2800" b="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Greece</a:t>
            </a:r>
            <a:endParaRPr lang="en-U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el-GR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Image result for swedish langu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029200"/>
            <a:ext cx="2396396" cy="1514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14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287963"/>
          </a:xfrm>
        </p:spPr>
        <p:txBody>
          <a:bodyPr/>
          <a:lstStyle/>
          <a:p>
            <a:pPr indent="0" algn="just">
              <a:buNone/>
            </a:pPr>
            <a:r>
              <a:rPr lang="en-US" dirty="0" smtClean="0"/>
              <a:t>The Swedish language belongs to the North German language family</a:t>
            </a:r>
            <a:r>
              <a:rPr lang="el-GR" dirty="0" smtClean="0"/>
              <a:t>, </a:t>
            </a:r>
            <a:r>
              <a:rPr lang="en-US" dirty="0" smtClean="0"/>
              <a:t>which also includes Danish</a:t>
            </a:r>
            <a:r>
              <a:rPr lang="el-GR" dirty="0" smtClean="0"/>
              <a:t>, </a:t>
            </a:r>
            <a:r>
              <a:rPr lang="en-US" dirty="0" smtClean="0"/>
              <a:t>Norwegian</a:t>
            </a:r>
            <a:r>
              <a:rPr lang="el-GR" dirty="0" smtClean="0"/>
              <a:t>, </a:t>
            </a:r>
            <a:r>
              <a:rPr lang="en-US" dirty="0" smtClean="0"/>
              <a:t>Icelandic</a:t>
            </a:r>
            <a:r>
              <a:rPr lang="el-GR" dirty="0" smtClean="0"/>
              <a:t> </a:t>
            </a:r>
            <a:r>
              <a:rPr lang="en-US" dirty="0" smtClean="0"/>
              <a:t>and the Ferro</a:t>
            </a:r>
            <a:r>
              <a:rPr lang="el-GR" dirty="0" smtClean="0"/>
              <a:t> </a:t>
            </a:r>
            <a:r>
              <a:rPr lang="en-US" dirty="0" smtClean="0"/>
              <a:t>language</a:t>
            </a:r>
            <a:r>
              <a:rPr lang="el-GR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122" name="AutoShape 2" descr="Αποτέλεσμα εικόνας για χωρες που μιλουν τη σουηδικη γλωσσ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4 - Εικόνα" descr="σουηδι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124199"/>
            <a:ext cx="3657600" cy="31588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Ancient Scandinavian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(400 </a:t>
            </a:r>
            <a:r>
              <a:rPr lang="en-US" dirty="0" smtClean="0"/>
              <a:t>B.C.</a:t>
            </a:r>
            <a:r>
              <a:rPr lang="el-GR" dirty="0" smtClean="0"/>
              <a:t> – 800 </a:t>
            </a:r>
            <a:r>
              <a:rPr lang="en-US" dirty="0" smtClean="0"/>
              <a:t>A.D</a:t>
            </a:r>
            <a:r>
              <a:rPr lang="el-GR" dirty="0" smtClean="0"/>
              <a:t>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1354" y="1600200"/>
            <a:ext cx="8405446" cy="452596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sz="2700" b="1" dirty="0" smtClean="0"/>
              <a:t>Ancient Scandinavian</a:t>
            </a:r>
            <a:r>
              <a:rPr lang="el-GR" sz="2700" dirty="0" smtClean="0"/>
              <a:t> </a:t>
            </a:r>
            <a:r>
              <a:rPr lang="en-US" sz="2700" dirty="0" smtClean="0"/>
              <a:t>is the most ancient language in Scandinavia.</a:t>
            </a:r>
            <a:endParaRPr lang="el-GR" sz="2700" dirty="0" smtClean="0"/>
          </a:p>
          <a:p>
            <a:pPr indent="0" algn="just">
              <a:buNone/>
            </a:pPr>
            <a:endParaRPr lang="el-GR" sz="2700" dirty="0" smtClean="0"/>
          </a:p>
          <a:p>
            <a:pPr indent="0" algn="just">
              <a:buNone/>
            </a:pPr>
            <a:r>
              <a:rPr lang="en-US" sz="2700" dirty="0" smtClean="0"/>
              <a:t>There are not many scripts from the ancient Scandinavian era – only about two hundred</a:t>
            </a:r>
            <a:r>
              <a:rPr lang="el-GR" sz="2700" dirty="0" smtClean="0"/>
              <a:t>. </a:t>
            </a:r>
            <a:r>
              <a:rPr lang="en-US" sz="2700" dirty="0" smtClean="0"/>
              <a:t>Those found, are engraved on stones,</a:t>
            </a:r>
            <a:r>
              <a:rPr lang="el-GR" sz="2700" dirty="0" smtClean="0"/>
              <a:t> </a:t>
            </a:r>
            <a:r>
              <a:rPr lang="en-US" sz="2700" dirty="0" smtClean="0"/>
              <a:t>on mountain slopes</a:t>
            </a:r>
            <a:r>
              <a:rPr lang="el-GR" sz="2700" dirty="0" smtClean="0"/>
              <a:t> </a:t>
            </a:r>
            <a:r>
              <a:rPr lang="en-US" sz="2700" dirty="0" smtClean="0"/>
              <a:t>and on charms.</a:t>
            </a:r>
            <a:endParaRPr lang="en-US" sz="2700" dirty="0"/>
          </a:p>
        </p:txBody>
      </p:sp>
      <p:pic>
        <p:nvPicPr>
          <p:cNvPr id="2050" name="Picture 2" descr="Image result for ancient swedish langu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4343400"/>
            <a:ext cx="1916525" cy="244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Rune Swedish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(800 </a:t>
            </a:r>
            <a:r>
              <a:rPr lang="en-US" dirty="0" smtClean="0"/>
              <a:t>A.D</a:t>
            </a:r>
            <a:r>
              <a:rPr lang="el-GR" dirty="0" smtClean="0"/>
              <a:t>. – 1225 </a:t>
            </a:r>
            <a:r>
              <a:rPr lang="en-US" dirty="0" smtClean="0"/>
              <a:t>A.D</a:t>
            </a:r>
            <a:r>
              <a:rPr lang="el-GR" dirty="0" smtClean="0"/>
              <a:t>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sz="2700" dirty="0" smtClean="0"/>
              <a:t>The Runic Swedish script replaced ancient Scandinavian </a:t>
            </a:r>
            <a:r>
              <a:rPr lang="el-GR" sz="2700" dirty="0" smtClean="0"/>
              <a:t> </a:t>
            </a:r>
            <a:r>
              <a:rPr lang="en-US" sz="2700" dirty="0" smtClean="0"/>
              <a:t>around </a:t>
            </a:r>
            <a:r>
              <a:rPr lang="el-GR" sz="2700" dirty="0" smtClean="0"/>
              <a:t>800 </a:t>
            </a:r>
            <a:r>
              <a:rPr lang="en-US" sz="2700" dirty="0" smtClean="0"/>
              <a:t>A.D</a:t>
            </a:r>
            <a:r>
              <a:rPr lang="el-GR" sz="2700" dirty="0" smtClean="0"/>
              <a:t>. </a:t>
            </a:r>
          </a:p>
          <a:p>
            <a:pPr indent="0" algn="just">
              <a:buNone/>
            </a:pPr>
            <a:endParaRPr lang="el-GR" sz="2700" dirty="0" smtClean="0"/>
          </a:p>
          <a:p>
            <a:pPr indent="0" algn="just">
              <a:buNone/>
            </a:pPr>
            <a:r>
              <a:rPr lang="en-US" sz="2700" dirty="0" smtClean="0"/>
              <a:t>This dialect had only 16 letters</a:t>
            </a:r>
            <a:r>
              <a:rPr lang="el-GR" sz="2700" dirty="0" smtClean="0"/>
              <a:t>. </a:t>
            </a:r>
            <a:r>
              <a:rPr lang="en-US" sz="2700" dirty="0" smtClean="0"/>
              <a:t>About </a:t>
            </a:r>
            <a:r>
              <a:rPr lang="el-GR" sz="2700" dirty="0" smtClean="0"/>
              <a:t>3.000 </a:t>
            </a:r>
            <a:r>
              <a:rPr lang="en-US" sz="2700" dirty="0" smtClean="0"/>
              <a:t>Runic</a:t>
            </a:r>
            <a:r>
              <a:rPr lang="el-GR" sz="2700" dirty="0" smtClean="0"/>
              <a:t> </a:t>
            </a:r>
            <a:r>
              <a:rPr lang="en-US" sz="2700" dirty="0" smtClean="0"/>
              <a:t>inscriptions have been found in Sweden only</a:t>
            </a:r>
            <a:r>
              <a:rPr lang="el-GR" sz="2700" dirty="0" smtClean="0"/>
              <a:t>. </a:t>
            </a:r>
          </a:p>
        </p:txBody>
      </p:sp>
      <p:pic>
        <p:nvPicPr>
          <p:cNvPr id="4" name="Picture 1" descr="sweed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70866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Classic old Swedish</a:t>
            </a:r>
            <a:endParaRPr lang="en-US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en-US" dirty="0" smtClean="0"/>
              <a:t>The era of the </a:t>
            </a:r>
            <a:r>
              <a:rPr lang="en-US" b="1" dirty="0" smtClean="0"/>
              <a:t>classic old Swedish</a:t>
            </a:r>
            <a:r>
              <a:rPr lang="el-GR" dirty="0" smtClean="0"/>
              <a:t> </a:t>
            </a:r>
            <a:r>
              <a:rPr lang="en-US" dirty="0" smtClean="0"/>
              <a:t>began in the 12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indent="0" algn="just">
              <a:buNone/>
            </a:pPr>
            <a:endParaRPr lang="el-GR" dirty="0" smtClean="0"/>
          </a:p>
          <a:p>
            <a:pPr indent="0" algn="just">
              <a:buNone/>
            </a:pPr>
            <a:r>
              <a:rPr lang="en-US" dirty="0" smtClean="0"/>
              <a:t>The Christianization of the country and the entry of Latin through religion</a:t>
            </a:r>
            <a:r>
              <a:rPr lang="el-GR" dirty="0" smtClean="0"/>
              <a:t> </a:t>
            </a:r>
            <a:r>
              <a:rPr lang="en-US" dirty="0" smtClean="0"/>
              <a:t>influenced the spoken and written language.</a:t>
            </a:r>
          </a:p>
          <a:p>
            <a:pPr indent="0" algn="just">
              <a:buNone/>
            </a:pPr>
            <a:endParaRPr lang="el-GR" dirty="0" smtClean="0"/>
          </a:p>
          <a:p>
            <a:pPr indent="0" algn="just">
              <a:buNone/>
            </a:pPr>
            <a:r>
              <a:rPr lang="en-US" dirty="0" smtClean="0"/>
              <a:t>However, the greatest influence came from German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German</a:t>
            </a:r>
            <a:r>
              <a:rPr lang="el-GR" dirty="0" smtClean="0"/>
              <a:t> </a:t>
            </a:r>
            <a:r>
              <a:rPr lang="en-US" dirty="0" smtClean="0"/>
              <a:t>missionaries, businessmen and </a:t>
            </a:r>
            <a:r>
              <a:rPr lang="el-GR" dirty="0" smtClean="0"/>
              <a:t> </a:t>
            </a:r>
            <a:r>
              <a:rPr lang="en-US" dirty="0" smtClean="0"/>
              <a:t>craftsmen</a:t>
            </a:r>
            <a:r>
              <a:rPr lang="el-GR" dirty="0" smtClean="0"/>
              <a:t> </a:t>
            </a:r>
            <a:r>
              <a:rPr lang="en-US" dirty="0" smtClean="0"/>
              <a:t>came and settled in Sweden, changing the Swedish language substantially</a:t>
            </a:r>
            <a:r>
              <a:rPr lang="el-GR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Image result for germans to swedish langu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36981"/>
            <a:ext cx="1676400" cy="1047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New Swedish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sz="2700" dirty="0" smtClean="0"/>
              <a:t>The date considered to be the starting point</a:t>
            </a:r>
            <a:r>
              <a:rPr lang="el-GR" sz="2700" dirty="0" smtClean="0"/>
              <a:t> </a:t>
            </a:r>
            <a:r>
              <a:rPr lang="en-US" sz="2700" dirty="0" smtClean="0"/>
              <a:t>of the contemporary Swedish language is</a:t>
            </a:r>
            <a:r>
              <a:rPr lang="el-GR" sz="2700" dirty="0" smtClean="0"/>
              <a:t> 1879.</a:t>
            </a:r>
          </a:p>
          <a:p>
            <a:pPr indent="0" algn="just">
              <a:buNone/>
            </a:pPr>
            <a:endParaRPr lang="el-GR" sz="2700" dirty="0" smtClean="0"/>
          </a:p>
          <a:p>
            <a:pPr indent="0" algn="just">
              <a:buNone/>
            </a:pPr>
            <a:r>
              <a:rPr lang="en-US" sz="2700" dirty="0" smtClean="0"/>
              <a:t>The language which influences Swedish</a:t>
            </a:r>
            <a:r>
              <a:rPr lang="el-GR" sz="2700" dirty="0" smtClean="0"/>
              <a:t>, </a:t>
            </a:r>
            <a:r>
              <a:rPr lang="en-US" sz="2700" dirty="0" smtClean="0"/>
              <a:t>especially after the Second World War</a:t>
            </a:r>
            <a:r>
              <a:rPr lang="el-GR" sz="2700" dirty="0" smtClean="0"/>
              <a:t>, </a:t>
            </a:r>
            <a:r>
              <a:rPr lang="en-US" sz="2700" dirty="0" smtClean="0"/>
              <a:t>is English</a:t>
            </a:r>
            <a:r>
              <a:rPr lang="el-GR" sz="2700" dirty="0" smtClean="0"/>
              <a:t>, </a:t>
            </a:r>
            <a:r>
              <a:rPr lang="en-US" sz="2700" dirty="0" smtClean="0"/>
              <a:t>since through the cinema and music</a:t>
            </a:r>
            <a:r>
              <a:rPr lang="el-GR" sz="2700" dirty="0" smtClean="0"/>
              <a:t> </a:t>
            </a:r>
            <a:r>
              <a:rPr lang="en-US" sz="2700" dirty="0" smtClean="0"/>
              <a:t>a lot of English words are adopted in Swedish</a:t>
            </a:r>
            <a:r>
              <a:rPr lang="el-GR" sz="2700" dirty="0" smtClean="0"/>
              <a:t>.</a:t>
            </a:r>
          </a:p>
          <a:p>
            <a:endParaRPr lang="en-US" dirty="0"/>
          </a:p>
        </p:txBody>
      </p:sp>
      <p:sp>
        <p:nvSpPr>
          <p:cNvPr id="4" name="AutoShape 2" descr="Image result for english to swedish langu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Image result for english to swedish langu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AutoShape 6" descr="Image result for english to swedish langu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AutoShape 8" descr="Image result for english to swedish langu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48200"/>
            <a:ext cx="3767539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223</Words>
  <Application>Microsoft Office PowerPoint</Application>
  <PresentationFormat>Προβολή στην οθόνη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Ancient Scandinavian (400 B.C. – 800 A.D.)</vt:lpstr>
      <vt:lpstr>Rune Swedish (800 A.D. – 1225 A.D.)</vt:lpstr>
      <vt:lpstr>Classic old Swedish</vt:lpstr>
      <vt:lpstr>New Swedish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της Σουηδικής γλώσσας.</dc:title>
  <dc:creator>pc22</dc:creator>
  <cp:lastModifiedBy>user</cp:lastModifiedBy>
  <cp:revision>34</cp:revision>
  <dcterms:created xsi:type="dcterms:W3CDTF">2020-02-06T07:11:36Z</dcterms:created>
  <dcterms:modified xsi:type="dcterms:W3CDTF">2020-02-11T05:22:47Z</dcterms:modified>
</cp:coreProperties>
</file>