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3"/>
  </p:notesMasterIdLst>
  <p:sldIdLst>
    <p:sldId id="271" r:id="rId6"/>
    <p:sldId id="278" r:id="rId7"/>
    <p:sldId id="289" r:id="rId8"/>
    <p:sldId id="302" r:id="rId9"/>
    <p:sldId id="290" r:id="rId10"/>
    <p:sldId id="291" r:id="rId11"/>
    <p:sldId id="287" r:id="rId12"/>
    <p:sldId id="296" r:id="rId13"/>
    <p:sldId id="299" r:id="rId14"/>
    <p:sldId id="274" r:id="rId15"/>
    <p:sldId id="297" r:id="rId16"/>
    <p:sldId id="292" r:id="rId17"/>
    <p:sldId id="276" r:id="rId18"/>
    <p:sldId id="277" r:id="rId19"/>
    <p:sldId id="293" r:id="rId20"/>
    <p:sldId id="300" r:id="rId21"/>
    <p:sldId id="301" r:id="rId22"/>
    <p:sldId id="294" r:id="rId23"/>
    <p:sldId id="298" r:id="rId24"/>
    <p:sldId id="303" r:id="rId25"/>
    <p:sldId id="308" r:id="rId26"/>
    <p:sldId id="309" r:id="rId27"/>
    <p:sldId id="310" r:id="rId28"/>
    <p:sldId id="311" r:id="rId29"/>
    <p:sldId id="295" r:id="rId30"/>
    <p:sldId id="270" r:id="rId31"/>
    <p:sldId id="312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4" autoAdjust="0"/>
  </p:normalViewPr>
  <p:slideViewPr>
    <p:cSldViewPr>
      <p:cViewPr>
        <p:scale>
          <a:sx n="84" d="100"/>
          <a:sy n="84" d="100"/>
        </p:scale>
        <p:origin x="-96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B88B-F184-45FE-AA3C-A3EBC0B421D1}" type="datetimeFigureOut">
              <a:rPr lang="el-GR" smtClean="0"/>
              <a:pPr/>
              <a:t>10/2/2020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5396D-FE1B-41F5-B943-5172266FC61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4078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5396D-FE1B-41F5-B943-5172266FC619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5396D-FE1B-41F5-B943-5172266FC619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9B33-EF9E-4C80-B938-9F202C996231}" type="datetimeFigureOut">
              <a:rPr lang="el-GR" smtClean="0"/>
              <a:pPr/>
              <a:t>10/2/2020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25F7-2B6C-44BD-A11A-FF9F63D7F3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9B33-EF9E-4C80-B938-9F202C996231}" type="datetimeFigureOut">
              <a:rPr lang="el-GR" smtClean="0"/>
              <a:pPr/>
              <a:t>10/2/2020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25F7-2B6C-44BD-A11A-FF9F63D7F3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9B33-EF9E-4C80-B938-9F202C996231}" type="datetimeFigureOut">
              <a:rPr lang="el-GR" smtClean="0"/>
              <a:pPr/>
              <a:t>10/2/2020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25F7-2B6C-44BD-A11A-FF9F63D7F3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9B33-EF9E-4C80-B938-9F202C996231}" type="datetimeFigureOut">
              <a:rPr lang="el-GR" smtClean="0"/>
              <a:pPr/>
              <a:t>10/2/2020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25F7-2B6C-44BD-A11A-FF9F63D7F3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35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059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065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896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656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998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35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9B33-EF9E-4C80-B938-9F202C996231}" type="datetimeFigureOut">
              <a:rPr lang="el-GR" smtClean="0"/>
              <a:pPr/>
              <a:t>10/2/2020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25F7-2B6C-44BD-A11A-FF9F63D7F3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102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326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615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117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BBFA-4B01-4E7D-9D3F-68B3DAD28A2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17AE-031B-4487-B9E5-4567A1E7D58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520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BBFA-4B01-4E7D-9D3F-68B3DAD28A2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17AE-031B-4487-B9E5-4567A1E7D58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510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BBFA-4B01-4E7D-9D3F-68B3DAD28A2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17AE-031B-4487-B9E5-4567A1E7D58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579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BBFA-4B01-4E7D-9D3F-68B3DAD28A2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17AE-031B-4487-B9E5-4567A1E7D58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187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BBFA-4B01-4E7D-9D3F-68B3DAD28A2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17AE-031B-4487-B9E5-4567A1E7D58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82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BBFA-4B01-4E7D-9D3F-68B3DAD28A2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17AE-031B-4487-B9E5-4567A1E7D58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30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9B33-EF9E-4C80-B938-9F202C996231}" type="datetimeFigureOut">
              <a:rPr lang="el-GR" smtClean="0"/>
              <a:pPr/>
              <a:t>10/2/2020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25F7-2B6C-44BD-A11A-FF9F63D7F3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BBFA-4B01-4E7D-9D3F-68B3DAD28A2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17AE-031B-4487-B9E5-4567A1E7D58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095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BBFA-4B01-4E7D-9D3F-68B3DAD28A2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17AE-031B-4487-B9E5-4567A1E7D58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312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BBFA-4B01-4E7D-9D3F-68B3DAD28A2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17AE-031B-4487-B9E5-4567A1E7D58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889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BBFA-4B01-4E7D-9D3F-68B3DAD28A2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17AE-031B-4487-B9E5-4567A1E7D58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991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BBFA-4B01-4E7D-9D3F-68B3DAD28A2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17AE-031B-4487-B9E5-4567A1E7D58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51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878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487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454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950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53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9B33-EF9E-4C80-B938-9F202C996231}" type="datetimeFigureOut">
              <a:rPr lang="el-GR" smtClean="0"/>
              <a:pPr/>
              <a:t>10/2/2020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25F7-2B6C-44BD-A11A-FF9F63D7F3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879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825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929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896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044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78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9B33-EF9E-4C80-B938-9F202C996231}" type="datetimeFigureOut">
              <a:rPr lang="el-GR" smtClean="0"/>
              <a:pPr/>
              <a:t>10/2/2020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25F7-2B6C-44BD-A11A-FF9F63D7F3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9B33-EF9E-4C80-B938-9F202C996231}" type="datetimeFigureOut">
              <a:rPr lang="el-GR" smtClean="0"/>
              <a:pPr/>
              <a:t>10/2/2020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25F7-2B6C-44BD-A11A-FF9F63D7F3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9B33-EF9E-4C80-B938-9F202C996231}" type="datetimeFigureOut">
              <a:rPr lang="el-GR" smtClean="0"/>
              <a:pPr/>
              <a:t>10/2/2020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25F7-2B6C-44BD-A11A-FF9F63D7F3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9B33-EF9E-4C80-B938-9F202C996231}" type="datetimeFigureOut">
              <a:rPr lang="el-GR" smtClean="0"/>
              <a:pPr/>
              <a:t>10/2/2020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25F7-2B6C-44BD-A11A-FF9F63D7F3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9B33-EF9E-4C80-B938-9F202C996231}" type="datetimeFigureOut">
              <a:rPr lang="el-GR" smtClean="0"/>
              <a:pPr/>
              <a:t>10/2/2020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25F7-2B6C-44BD-A11A-FF9F63D7F30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AD22-A4D9-462F-9161-555618760DA0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1200-FBB6-4F3B-92D4-E4EAA6811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35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BBFA-4B01-4E7D-9D3F-68B3DAD28A2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17AE-031B-4487-B9E5-4567A1E7D58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AD22-A4D9-462F-9161-555618760D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1200-FBB6-4F3B-92D4-E4EAA6811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40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pic>
        <p:nvPicPr>
          <p:cNvPr id="3" name="2 - Εικόνα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286388"/>
            <a:ext cx="4038065" cy="1390649"/>
          </a:xfrm>
          <a:prstGeom prst="rect">
            <a:avLst/>
          </a:prstGeom>
        </p:spPr>
      </p:pic>
      <p:pic>
        <p:nvPicPr>
          <p:cNvPr id="5" name="4 - Εικόνα" descr="erasmu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14290"/>
            <a:ext cx="2143140" cy="682172"/>
          </a:xfrm>
          <a:prstGeom prst="rect">
            <a:avLst/>
          </a:prstGeom>
        </p:spPr>
      </p:pic>
      <p:pic>
        <p:nvPicPr>
          <p:cNvPr id="7" name="6 - Εικόνα" descr="GREECE_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84510">
            <a:off x="490261" y="419039"/>
            <a:ext cx="2139696" cy="1511808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2143108" y="2143116"/>
            <a:ext cx="6715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Greek Language</a:t>
            </a:r>
            <a:endParaRPr lang="el-G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357686" y="3286124"/>
            <a:ext cx="429957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en-US" sz="3200" b="0" cap="none" spc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Primary School </a:t>
            </a:r>
            <a:b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of </a:t>
            </a:r>
            <a:r>
              <a:rPr lang="en-U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Korydallos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Greece</a:t>
            </a:r>
            <a:endParaRPr lang="el-G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1-268.jpg"/>
          <p:cNvPicPr>
            <a:picLocks noChangeAspect="1"/>
          </p:cNvPicPr>
          <p:nvPr/>
        </p:nvPicPr>
        <p:blipFill>
          <a:blip r:embed="rId3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Greek words in Spanish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Gramatica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Lexico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Alfabeto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Dialogo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Historia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Drama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Musica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Museo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Academia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Logica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Problema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Aeroplano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Helicoptero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Telefono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Monasterio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Biologia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Fisica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Astronomia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Dialogo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Metafora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Perimetro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Television</a:t>
            </a: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3 - Εικόνα" descr="ελληνική σημαί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21567">
            <a:off x="404280" y="5166468"/>
            <a:ext cx="1848981" cy="1109388"/>
          </a:xfrm>
          <a:prstGeom prst="rect">
            <a:avLst/>
          </a:prstGeom>
        </p:spPr>
      </p:pic>
      <p:pic>
        <p:nvPicPr>
          <p:cNvPr id="5" name="4 - Εικόνα" descr="ισπανική σημαί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98240">
            <a:off x="1977212" y="5173958"/>
            <a:ext cx="2052339" cy="1197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1-268.jpg"/>
          <p:cNvPicPr>
            <a:picLocks noChangeAspect="1"/>
          </p:cNvPicPr>
          <p:nvPr/>
        </p:nvPicPr>
        <p:blipFill>
          <a:blip r:embed="rId3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Words in Greek, borrowed from other languages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1000100" y="1785926"/>
          <a:ext cx="7286676" cy="3571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669"/>
                <a:gridCol w="1821669"/>
                <a:gridCol w="1821669"/>
                <a:gridCol w="1821669"/>
              </a:tblGrid>
              <a:tr h="51027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French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English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Turkish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Italian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10271">
                <a:tc>
                  <a:txBody>
                    <a:bodyPr/>
                    <a:lstStyle/>
                    <a:p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Αεροπλάνο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Βεράντα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Γιαούρτι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Βεντάλια</a:t>
                      </a:r>
                      <a:endParaRPr lang="el-GR" dirty="0"/>
                    </a:p>
                  </a:txBody>
                  <a:tcPr/>
                </a:tc>
              </a:tr>
              <a:tr h="510271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Βαγόνι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Βόλεϊ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Τεμπέλης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Διαμάντι</a:t>
                      </a:r>
                    </a:p>
                  </a:txBody>
                  <a:tcPr/>
                </a:tc>
              </a:tr>
              <a:tr h="5102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Βιτρίνα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l-G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Γκολ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Ταβάνι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Ταράτσα</a:t>
                      </a:r>
                      <a:endParaRPr lang="el-GR" dirty="0"/>
                    </a:p>
                  </a:txBody>
                  <a:tcPr/>
                </a:tc>
              </a:tr>
              <a:tr h="5102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Φοβία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Τακούνι</a:t>
                      </a:r>
                      <a:endParaRPr lang="el-GR" dirty="0"/>
                    </a:p>
                  </a:txBody>
                  <a:tcPr/>
                </a:tc>
              </a:tr>
              <a:tr h="51027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Ταμπέλα</a:t>
                      </a:r>
                      <a:endParaRPr lang="el-GR" dirty="0"/>
                    </a:p>
                  </a:txBody>
                  <a:tcPr/>
                </a:tc>
              </a:tr>
              <a:tr h="51027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Φασαρία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Αποτέλεσμα εικόνας για transl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14860"/>
            <a:ext cx="428628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500034" y="2285992"/>
            <a:ext cx="59105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Mini-glossary</a:t>
            </a:r>
            <a:endParaRPr lang="el-GR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Mini-glossary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Hello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Good morning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Good afternoon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Good evening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Good night 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How are you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Γεια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Καλημέρα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Καλό απόγευμα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Καλησπέρα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Καληνύχτα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Πώς είσαι</a:t>
            </a:r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</p:txBody>
      </p:sp>
      <p:pic>
        <p:nvPicPr>
          <p:cNvPr id="20482" name="Picture 2" descr="Αποτέλεσμα εικόνας για trans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929198"/>
            <a:ext cx="2731113" cy="1536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Mini-glossary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I’m fine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Thank you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Sorry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Please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Cheers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Bye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Είμαι καλά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Ευχαριστώ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Συγνώμη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Παρακαλώ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Στην υγειά μας</a:t>
            </a: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Αντίο</a:t>
            </a:r>
          </a:p>
          <a:p>
            <a:endParaRPr lang="el-GR" dirty="0"/>
          </a:p>
        </p:txBody>
      </p:sp>
      <p:pic>
        <p:nvPicPr>
          <p:cNvPr id="8" name="Picture 2" descr="Αποτέλεσμα εικόνας για trans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929198"/>
            <a:ext cx="2731113" cy="1536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571472" y="2214554"/>
            <a:ext cx="4674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Literature</a:t>
            </a:r>
            <a:endParaRPr lang="el-GR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Ancient Greek writers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Εικόνα 1" descr="Περιγραφή: Homer by Philippe-Laurent Roland (Louvre 2004 134 cor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500174"/>
            <a:ext cx="2357454" cy="314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- TextBox"/>
          <p:cNvSpPr txBox="1"/>
          <p:nvPr/>
        </p:nvSpPr>
        <p:spPr>
          <a:xfrm>
            <a:off x="428596" y="485776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Homer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The legendary author of the Iliad and the Odyssey</a:t>
            </a:r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Εικόνα 23" descr="https://upload.wikimedia.org/wikipedia/commons/thumb/4/43/Euripides_Statue.jpg/220px-Euripides_Statu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357298"/>
            <a:ext cx="1143008" cy="3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- TextBox"/>
          <p:cNvSpPr txBox="1"/>
          <p:nvPr/>
        </p:nvSpPr>
        <p:spPr>
          <a:xfrm>
            <a:off x="5500694" y="1714488"/>
            <a:ext cx="31432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Theatrical writers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Euripides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Aeschylus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Sophocles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Aristophanes</a:t>
            </a:r>
          </a:p>
          <a:p>
            <a:pPr algn="ctr">
              <a:buFont typeface="Arial" pitchFamily="34" charset="0"/>
              <a:buChar char="•"/>
            </a:pP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  <a:latin typeface="Comic Sans MS" pitchFamily="66" charset="0"/>
              </a:rPr>
              <a:t>Greek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writers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28596" y="4857760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Dionysios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Solomos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Writer of the poem “The Hymn to Liberty” that became the National Anthem of Greece</a:t>
            </a:r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500694" y="1714488"/>
            <a:ext cx="31432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Writers awarded the Nobel Prize in Literature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Odysseas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Elytis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Giorgos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Seferis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Εικόνα 11" descr="https://upload.wikimedia.org/wikipedia/commons/thumb/2/2a/Solomos_portrait_3.jpg/200px-Solomos_portrait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19050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Εικόνα 12" descr="Greek national anthem score and lyric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274" y="1742395"/>
            <a:ext cx="1550095" cy="247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" descr="Αποτέλεσμα εικόνας για Οδυσσέας Ελύτη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429000"/>
            <a:ext cx="2500309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4" descr="Αποτέλεσμα εικόνας για Γιώργος Σεφέρη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00636"/>
            <a:ext cx="2743200" cy="171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928662" y="2357430"/>
            <a:ext cx="39917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Proverbs</a:t>
            </a:r>
            <a:endParaRPr lang="el-GR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- Θέση περιεχομένου"/>
          <p:cNvGraphicFramePr>
            <a:graphicFrameLocks/>
          </p:cNvGraphicFramePr>
          <p:nvPr/>
        </p:nvGraphicFramePr>
        <p:xfrm>
          <a:off x="500034" y="214290"/>
          <a:ext cx="8258204" cy="371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/>
                <a:gridCol w="4129102"/>
              </a:tblGrid>
              <a:tr h="498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English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Greek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98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pain,</a:t>
                      </a:r>
                      <a:r>
                        <a:rPr lang="en-US" baseline="0" dirty="0" smtClean="0"/>
                        <a:t> no gain!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Τα αγαθά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κόποις</a:t>
                      </a:r>
                      <a:r>
                        <a:rPr lang="el-GR" baseline="0" dirty="0" smtClean="0"/>
                        <a:t> κτώνται.</a:t>
                      </a:r>
                      <a:endParaRPr lang="el-GR" dirty="0"/>
                    </a:p>
                  </a:txBody>
                  <a:tcPr/>
                </a:tc>
              </a:tr>
              <a:tr h="8604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early bird catches the worm.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Των φρονίμων τα παιδιά πριν πεινάσουν μαγειρεύουν.</a:t>
                      </a:r>
                      <a:endParaRPr lang="el-GR" dirty="0"/>
                    </a:p>
                  </a:txBody>
                  <a:tcPr/>
                </a:tc>
              </a:tr>
              <a:tr h="498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 there’s a will, there’s a way.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Όπου υπάρχει θέληση, υπάρχει τρόπος.</a:t>
                      </a:r>
                      <a:endParaRPr lang="el-GR" dirty="0"/>
                    </a:p>
                  </a:txBody>
                  <a:tcPr/>
                </a:tc>
              </a:tr>
              <a:tr h="8604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Never look a gift</a:t>
                      </a:r>
                      <a:r>
                        <a:rPr lang="en-US" baseline="0" dirty="0" smtClean="0"/>
                        <a:t> horse in the mouth.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Του χάριζαν γάιδαρο και τον</a:t>
                      </a:r>
                      <a:r>
                        <a:rPr lang="el-GR" baseline="0" dirty="0" smtClean="0"/>
                        <a:t> κοίταζε στα δόντια.</a:t>
                      </a:r>
                      <a:endParaRPr lang="el-GR" dirty="0"/>
                    </a:p>
                  </a:txBody>
                  <a:tcPr/>
                </a:tc>
              </a:tr>
              <a:tr h="498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Better late than never.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Κάλλιο</a:t>
                      </a:r>
                      <a:r>
                        <a:rPr lang="el-GR" baseline="0" dirty="0" smtClean="0"/>
                        <a:t> αργά παρά ποτέ.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Αποτέλεσμα εικόνας για proverb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30074"/>
            <a:ext cx="3600400" cy="24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1000100" y="2357430"/>
            <a:ext cx="34451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History</a:t>
            </a:r>
            <a:endParaRPr lang="el-GR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95536" y="1700808"/>
            <a:ext cx="8208912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It means that good things must be earned</a:t>
            </a:r>
            <a:r>
              <a:rPr lang="el-GR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Phrases with similar meaning can be found in the writings of Euripides. </a:t>
            </a:r>
            <a:endParaRPr lang="el-GR" sz="2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 Greek the phrase “</a:t>
            </a:r>
            <a:r>
              <a:rPr lang="el-GR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Τα αγαθά </a:t>
            </a:r>
            <a:r>
              <a:rPr lang="el-GR" sz="2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κόποις</a:t>
            </a:r>
            <a:r>
              <a:rPr lang="el-GR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κτώνται</a:t>
            </a: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” is used, with a similar meaning</a:t>
            </a:r>
            <a:r>
              <a:rPr lang="el-GR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 literal translation in English would be “Good things come after works”</a:t>
            </a:r>
            <a:r>
              <a:rPr lang="el-GR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5 - Εικόνα" descr="no pain no gain.jpg"/>
          <p:cNvPicPr>
            <a:picLocks noChangeAspect="1"/>
          </p:cNvPicPr>
          <p:nvPr/>
        </p:nvPicPr>
        <p:blipFill>
          <a:blip r:embed="rId2" cstate="print"/>
          <a:srcRect r="25899"/>
          <a:stretch>
            <a:fillRect/>
          </a:stretch>
        </p:blipFill>
        <p:spPr>
          <a:xfrm>
            <a:off x="5076056" y="4200955"/>
            <a:ext cx="2714644" cy="2357454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No pain, no gain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4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95536" y="1700808"/>
            <a:ext cx="8208912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It means that we should start our day early!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 Greek the phrase “</a:t>
            </a:r>
            <a:r>
              <a:rPr lang="en-US" sz="2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Των</a:t>
            </a: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φρονίμων</a:t>
            </a: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τα πα</a:t>
            </a:r>
            <a:r>
              <a:rPr lang="en-US" sz="2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ιδιά</a:t>
            </a: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π</a:t>
            </a:r>
            <a:r>
              <a:rPr lang="en-US" sz="2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ριν</a:t>
            </a: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π</a:t>
            </a:r>
            <a:r>
              <a:rPr lang="en-US" sz="2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εινάσουν</a:t>
            </a: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μα</a:t>
            </a:r>
            <a:r>
              <a:rPr lang="en-US" sz="2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γειρεύουν</a:t>
            </a: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” is used, with a similar meaning.</a:t>
            </a:r>
            <a:endParaRPr lang="en-US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literal translation in English would be “Wise people’s children cook before they get hungry”.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el-GR" sz="2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 early bird catches the worm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" name="4 - Θέση περιεχομένου" descr="το προινο πουλι π[ιανει το σκουλικ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5793">
            <a:off x="1600009" y="3970671"/>
            <a:ext cx="1791281" cy="2000264"/>
          </a:xfrm>
          <a:prstGeom prst="rect">
            <a:avLst/>
          </a:prstGeom>
        </p:spPr>
      </p:pic>
      <p:pic>
        <p:nvPicPr>
          <p:cNvPr id="13" name="9 - Εικόνα" descr="παιδια που μαγειρευουν.jpg"/>
          <p:cNvPicPr>
            <a:picLocks noChangeAspect="1"/>
          </p:cNvPicPr>
          <p:nvPr/>
        </p:nvPicPr>
        <p:blipFill>
          <a:blip r:embed="rId3" cstate="print"/>
          <a:srcRect l="11953"/>
          <a:stretch>
            <a:fillRect/>
          </a:stretch>
        </p:blipFill>
        <p:spPr>
          <a:xfrm>
            <a:off x="4486955" y="3904800"/>
            <a:ext cx="3614317" cy="204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5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95536" y="1700808"/>
            <a:ext cx="8208912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It means we should try hard to succeed.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Greek the phrase “Όπ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ου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υπ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άρχει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θέληση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, υπ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άρχει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τρό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πος” is used, with the same meaning.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The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Greek phrase is a literal translation of the English one!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similar phrase was published for the first time in 1640 </a:t>
            </a: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by George Herbert. Up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to the 1820’s, the phrase had changed to “where there’s a will, there’s a way”. </a:t>
            </a: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Where there’s a will, there’s a way</a:t>
            </a:r>
            <a:endParaRPr lang="en-U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4 - Θέση περιεχομένου" descr="ς.jpg"/>
          <p:cNvPicPr>
            <a:picLocks noChangeAspect="1"/>
          </p:cNvPicPr>
          <p:nvPr/>
        </p:nvPicPr>
        <p:blipFill>
          <a:blip r:embed="rId2" cstate="print"/>
          <a:srcRect r="2792" b="5859"/>
          <a:stretch>
            <a:fillRect/>
          </a:stretch>
        </p:blipFill>
        <p:spPr>
          <a:xfrm rot="318034">
            <a:off x="6446544" y="4872400"/>
            <a:ext cx="1707255" cy="16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5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95536" y="1700808"/>
            <a:ext cx="8064896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It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is an advice to be grateful </a:t>
            </a: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for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a present, instead of </a:t>
            </a:r>
            <a:b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trying to find something better.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Greek the phrase “ 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Του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χάριζ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αν </a:t>
            </a: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γάιδαρο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και τον κοίταζε </a:t>
            </a:r>
            <a:b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στα δόντια” is used, with the </a:t>
            </a: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same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meaning.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literal translation in </a:t>
            </a: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English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would </a:t>
            </a: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 “Someone was given a donkey and he stared </a:t>
            </a:r>
            <a:r>
              <a:rPr lang="en-US" sz="2200" smtClean="0">
                <a:solidFill>
                  <a:schemeClr val="bg1"/>
                </a:solidFill>
                <a:latin typeface="Comic Sans MS" panose="030F0702030302020204" pitchFamily="66" charset="0"/>
              </a:rPr>
              <a:t>at its teeth”.</a:t>
            </a:r>
            <a:endParaRPr lang="en-US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el-GR" sz="2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Never look a gift horse in the mouth</a:t>
            </a:r>
            <a:endParaRPr lang="en-U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" name="2 - Εικόνα" descr="IMG_20200114_110752.jpg"/>
          <p:cNvPicPr>
            <a:picLocks noChangeAspect="1"/>
          </p:cNvPicPr>
          <p:nvPr/>
        </p:nvPicPr>
        <p:blipFill>
          <a:blip r:embed="rId2" cstate="print"/>
          <a:srcRect l="10769" t="6522" r="3076" b="4347"/>
          <a:stretch>
            <a:fillRect/>
          </a:stretch>
        </p:blipFill>
        <p:spPr>
          <a:xfrm>
            <a:off x="2928926" y="4071942"/>
            <a:ext cx="3997014" cy="2643206"/>
          </a:xfrm>
          <a:prstGeom prst="rect">
            <a:avLst/>
          </a:prstGeom>
        </p:spPr>
      </p:pic>
      <p:sp>
        <p:nvSpPr>
          <p:cNvPr id="10" name="3 - Επεξήγηση με σύννεφο"/>
          <p:cNvSpPr/>
          <p:nvPr/>
        </p:nvSpPr>
        <p:spPr>
          <a:xfrm>
            <a:off x="1071538" y="4286256"/>
            <a:ext cx="1357322" cy="1285884"/>
          </a:xfrm>
          <a:prstGeom prst="cloudCallout">
            <a:avLst>
              <a:gd name="adj1" fmla="val 99293"/>
              <a:gd name="adj2" fmla="val -197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rude!</a:t>
            </a:r>
            <a:endParaRPr lang="el-GR" dirty="0"/>
          </a:p>
        </p:txBody>
      </p:sp>
      <p:sp>
        <p:nvSpPr>
          <p:cNvPr id="11" name="4 - Επεξήγηση με σύννεφο"/>
          <p:cNvSpPr/>
          <p:nvPr/>
        </p:nvSpPr>
        <p:spPr>
          <a:xfrm>
            <a:off x="2000232" y="5572116"/>
            <a:ext cx="1643074" cy="1000156"/>
          </a:xfrm>
          <a:prstGeom prst="cloudCallout">
            <a:avLst>
              <a:gd name="adj1" fmla="val 66015"/>
              <a:gd name="adj2" fmla="val -711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see… is it old?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675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95536" y="1700808"/>
            <a:ext cx="8208912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It means that it is better to do something late than not do it at all.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Greek the phrase “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Κάλλιο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α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ργά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πα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ρά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π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οτέ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” is used, with the same meaning.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The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Greek phrase is a literal translation of the English one!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el-GR" sz="2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Better late than never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" name="6 - Εικόνα" descr="βεεεετερ λατ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32318">
            <a:off x="4456504" y="4048983"/>
            <a:ext cx="2491025" cy="22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5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357158" y="2214554"/>
            <a:ext cx="58849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Arabic words</a:t>
            </a:r>
            <a:endParaRPr lang="el-GR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AllArab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799"/>
            <a:ext cx="9144000" cy="6466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699217" y="404664"/>
            <a:ext cx="8355172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algn="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students of the 4</a:t>
            </a:r>
            <a:r>
              <a:rPr lang="en-US" sz="32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5</a:t>
            </a:r>
            <a:r>
              <a:rPr lang="en-US" sz="32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and 6</a:t>
            </a:r>
            <a:r>
              <a:rPr lang="en-US" sz="32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grades</a:t>
            </a:r>
            <a:endParaRPr lang="el-G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92281">
            <a:off x="360946" y="2642850"/>
            <a:ext cx="3471578" cy="260368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30199">
            <a:off x="3865157" y="3482992"/>
            <a:ext cx="3665984" cy="27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0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Ancient Greek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124744"/>
            <a:ext cx="8258204" cy="4525963"/>
          </a:xfrm>
        </p:spPr>
        <p:txBody>
          <a:bodyPr/>
          <a:lstStyle/>
          <a:p>
            <a:pPr indent="0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There are written texts in Greek </a:t>
            </a: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dating back in </a:t>
            </a: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the 16</a:t>
            </a:r>
            <a:r>
              <a:rPr lang="en-US" sz="2700" baseline="30000" dirty="0" smtClean="0">
                <a:solidFill>
                  <a:schemeClr val="bg1"/>
                </a:solidFill>
                <a:latin typeface="Comic Sans MS" pitchFamily="66" charset="0"/>
              </a:rPr>
              <a:t>th</a:t>
            </a: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 century B.C.</a:t>
            </a:r>
          </a:p>
          <a:p>
            <a:pPr indent="0" algn="just">
              <a:buFont typeface="Wingdings" pitchFamily="2" charset="2"/>
              <a:buChar char="v"/>
            </a:pPr>
            <a:endParaRPr lang="en-US" sz="27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indent="0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The main characteristic of the spoken language was its </a:t>
            </a: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musicality.</a:t>
            </a:r>
            <a:endParaRPr lang="en-US" sz="27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indent="0" algn="just">
              <a:buFont typeface="Wingdings" pitchFamily="2" charset="2"/>
              <a:buChar char="v"/>
            </a:pPr>
            <a:endParaRPr lang="en-US" sz="27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indent="0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The first 2 forms of the ancient Greek language </a:t>
            </a: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have not been encrypted…</a:t>
            </a:r>
            <a:endParaRPr lang="en-US" sz="27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indent="0" algn="just">
              <a:buNone/>
            </a:pP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6386" name="Picture 2" descr="Αποτέλεσμα εικόνας για αρχαίες ελληνικές επιγραφέ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17" y="5198666"/>
            <a:ext cx="3017912" cy="1591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Ancient Greek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/>
          <a:lstStyle/>
          <a:p>
            <a:pPr indent="0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The most important dialect in Ancient Greece was the Attic, the one spoken in Attica, the area of Athens.</a:t>
            </a:r>
          </a:p>
          <a:p>
            <a:pPr indent="0" algn="just">
              <a:buFont typeface="Wingdings" pitchFamily="2" charset="2"/>
              <a:buChar char="v"/>
            </a:pPr>
            <a:endParaRPr lang="en-US" sz="27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indent="0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King Philip of Macedonia and his son, Alexander the Great, established the Attic dialect as the </a:t>
            </a: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single </a:t>
            </a: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language of the whole Greece.</a:t>
            </a:r>
          </a:p>
          <a:p>
            <a:pPr indent="0" algn="just"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indent="0" algn="just">
              <a:buNone/>
            </a:pP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upload.wikimedia.org/wikipedia/commons/thumb/0/00/Alejandro_Magno%2C_Alexander_The_Great_Bust_Alexander_BM_1857_%28cropped%29.jpg/170px-Alejandro_Magno%2C_Alexander_The_Great_Bust_Alexander_BM_1857_%28cropped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7345">
            <a:off x="2196737" y="4895611"/>
            <a:ext cx="1455199" cy="162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63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Modern Greek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>
            <a:normAutofit/>
          </a:bodyPr>
          <a:lstStyle/>
          <a:p>
            <a:pPr indent="0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The language started shaping its modern form during the Byzantine era.</a:t>
            </a:r>
          </a:p>
          <a:p>
            <a:pPr indent="0" algn="just">
              <a:buFont typeface="Wingdings" pitchFamily="2" charset="2"/>
              <a:buChar char="v"/>
            </a:pPr>
            <a:endParaRPr lang="en-US" sz="27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indent="0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 Nowadays, it still uses the same alphabet, but it is written in a simpler way.</a:t>
            </a:r>
            <a:endParaRPr lang="en-US" sz="27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5362" name="Picture 2" descr="Αποτέλεσμα εικόνας για άγνωστος στρατιώτης επιγραφ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9440">
            <a:off x="1218575" y="4290687"/>
            <a:ext cx="2974085" cy="222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1868929" y="2357430"/>
            <a:ext cx="25763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Facts</a:t>
            </a:r>
            <a:endParaRPr lang="el-GR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Number of speakers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>
            <a:normAutofit/>
          </a:bodyPr>
          <a:lstStyle/>
          <a:p>
            <a:pPr indent="0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The Greek language is spoken by 13 million people in Greece and Cyprus. </a:t>
            </a:r>
          </a:p>
          <a:p>
            <a:pPr indent="0" algn="just">
              <a:buFont typeface="Wingdings" pitchFamily="2" charset="2"/>
              <a:buChar char="v"/>
            </a:pPr>
            <a:endParaRPr lang="en-US" sz="27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indent="0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 Also, it is officially </a:t>
            </a:r>
            <a:r>
              <a:rPr lang="en-US" sz="2700" dirty="0" err="1" smtClean="0">
                <a:solidFill>
                  <a:schemeClr val="bg1"/>
                </a:solidFill>
                <a:latin typeface="Comic Sans MS" pitchFamily="66" charset="0"/>
              </a:rPr>
              <a:t>recognised</a:t>
            </a: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 as a minority language in parts of Italy, Albania, Armenia, Romania, and Ukraine.</a:t>
            </a:r>
            <a:endParaRPr lang="en-US" sz="27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2" descr="Idioma Grie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00570"/>
            <a:ext cx="3810010" cy="2202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Alphabet and Words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>
            <a:normAutofit/>
          </a:bodyPr>
          <a:lstStyle/>
          <a:p>
            <a:pPr indent="0" algn="just"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The Ancient Greek alphabet 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</a:rPr>
              <a:t>had capital letters only, but the writers’ need to write more letters in the same space and in a quicker way led to the appearance of the small letters.</a:t>
            </a:r>
            <a:endParaRPr lang="en-US" sz="2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220" name="Picture 4" descr="Αποτέλεσμα εικόνας για greek laphabet"/>
          <p:cNvPicPr>
            <a:picLocks noChangeAspect="1" noChangeArrowheads="1"/>
          </p:cNvPicPr>
          <p:nvPr/>
        </p:nvPicPr>
        <p:blipFill>
          <a:blip r:embed="rId3" cstate="print"/>
          <a:srcRect r="17563"/>
          <a:stretch>
            <a:fillRect/>
          </a:stretch>
        </p:blipFill>
        <p:spPr bwMode="auto">
          <a:xfrm rot="21226415">
            <a:off x="1252945" y="3531007"/>
            <a:ext cx="3356574" cy="2714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-268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4857768" y="4857736"/>
            <a:ext cx="4286232" cy="20002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Alphabet and Words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>
            <a:normAutofit/>
          </a:bodyPr>
          <a:lstStyle/>
          <a:p>
            <a:pPr indent="0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There are 24 letters in the Greek alphabet.</a:t>
            </a:r>
          </a:p>
          <a:p>
            <a:pPr indent="0" algn="just">
              <a:buFont typeface="Wingdings" pitchFamily="2" charset="2"/>
              <a:buChar char="v"/>
            </a:pPr>
            <a:endParaRPr lang="en-US" sz="27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indent="0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</a:rPr>
              <a:t>The modern Greek language, along with its dialects, contains about half a million words.</a:t>
            </a:r>
            <a:endParaRPr lang="en-US" sz="27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4" name="Picture 2" descr="Αποτέλεσμα εικόνας για λήμματα ελληνικού λεξικο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1047"/>
            <a:ext cx="3384376" cy="258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778</Words>
  <Application>Microsoft Office PowerPoint</Application>
  <PresentationFormat>Προβολή στην οθόνη (4:3)</PresentationFormat>
  <Paragraphs>164</Paragraphs>
  <Slides>27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1_Θέμα του Office</vt:lpstr>
      <vt:lpstr>2_Θέμα του Office</vt:lpstr>
      <vt:lpstr>3_Θέμα του Office</vt:lpstr>
      <vt:lpstr>Θέμα του Office</vt:lpstr>
      <vt:lpstr>4_Θέμα του Office</vt:lpstr>
      <vt:lpstr>Διαφάνεια 1</vt:lpstr>
      <vt:lpstr>Διαφάνεια 2</vt:lpstr>
      <vt:lpstr>Ancient Greek</vt:lpstr>
      <vt:lpstr>Ancient Greek</vt:lpstr>
      <vt:lpstr>Modern Greek</vt:lpstr>
      <vt:lpstr>Διαφάνεια 6</vt:lpstr>
      <vt:lpstr>Number of speakers</vt:lpstr>
      <vt:lpstr>Alphabet and Words</vt:lpstr>
      <vt:lpstr>Alphabet and Words</vt:lpstr>
      <vt:lpstr>Greek words in Spanish</vt:lpstr>
      <vt:lpstr>Words in Greek, borrowed from other languages</vt:lpstr>
      <vt:lpstr>Διαφάνεια 12</vt:lpstr>
      <vt:lpstr>Mini-glossary</vt:lpstr>
      <vt:lpstr>Mini-glossary</vt:lpstr>
      <vt:lpstr>Διαφάνεια 15</vt:lpstr>
      <vt:lpstr>Ancient Greek writers</vt:lpstr>
      <vt:lpstr>Greek writers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Chaidoula</cp:lastModifiedBy>
  <cp:revision>52</cp:revision>
  <dcterms:created xsi:type="dcterms:W3CDTF">2020-02-06T10:36:13Z</dcterms:created>
  <dcterms:modified xsi:type="dcterms:W3CDTF">2020-02-10T18:50:17Z</dcterms:modified>
</cp:coreProperties>
</file>