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58" r:id="rId3"/>
    <p:sldId id="259" r:id="rId4"/>
    <p:sldId id="260" r:id="rId5"/>
    <p:sldId id="261" r:id="rId6"/>
    <p:sldId id="262" r:id="rId7"/>
    <p:sldId id="263" r:id="rId8"/>
    <p:sldId id="257" r:id="rId9"/>
    <p:sldId id="268" r:id="rId10"/>
    <p:sldId id="273" r:id="rId11"/>
    <p:sldId id="279" r:id="rId12"/>
    <p:sldId id="270" r:id="rId13"/>
    <p:sldId id="272" r:id="rId14"/>
    <p:sldId id="277" r:id="rId15"/>
    <p:sldId id="271" r:id="rId16"/>
    <p:sldId id="280" r:id="rId17"/>
    <p:sldId id="278" r:id="rId18"/>
    <p:sldId id="274" r:id="rId19"/>
    <p:sldId id="269" r:id="rId20"/>
    <p:sldId id="267" r:id="rId21"/>
  </p:sldIdLst>
  <p:sldSz cx="9144000" cy="6858000" type="screen4x3"/>
  <p:notesSz cx="6858000" cy="9144000"/>
  <p:photoAlbum layout="2pic"/>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5" d="100"/>
          <a:sy n="115" d="100"/>
        </p:scale>
        <p:origin x="-87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8" name="27 - Θέση ημερομηνίας"/>
          <p:cNvSpPr>
            <a:spLocks noGrp="1"/>
          </p:cNvSpPr>
          <p:nvPr>
            <p:ph type="dt" sz="half" idx="10"/>
          </p:nvPr>
        </p:nvSpPr>
        <p:spPr/>
        <p:txBody>
          <a:bodyPr/>
          <a:lstStyle>
            <a:extLst/>
          </a:lstStyle>
          <a:p>
            <a:fld id="{D39B8CB2-BDF5-49A0-9513-442346C04172}" type="datetimeFigureOut">
              <a:rPr lang="el-GR" smtClean="0"/>
              <a:pPr/>
              <a:t>12/10/2019</a:t>
            </a:fld>
            <a:endParaRPr lang="el-GR"/>
          </a:p>
        </p:txBody>
      </p:sp>
      <p:sp>
        <p:nvSpPr>
          <p:cNvPr id="17" name="16 - Θέση υποσέλιδου"/>
          <p:cNvSpPr>
            <a:spLocks noGrp="1"/>
          </p:cNvSpPr>
          <p:nvPr>
            <p:ph type="ftr" sz="quarter" idx="11"/>
          </p:nvPr>
        </p:nvSpPr>
        <p:spPr/>
        <p:txBody>
          <a:bodyPr/>
          <a:lstStyle>
            <a:extLst/>
          </a:lstStyle>
          <a:p>
            <a:endParaRPr lang="el-GR"/>
          </a:p>
        </p:txBody>
      </p:sp>
      <p:sp>
        <p:nvSpPr>
          <p:cNvPr id="29" name="28 - Θέση αριθμού διαφάνειας"/>
          <p:cNvSpPr>
            <a:spLocks noGrp="1"/>
          </p:cNvSpPr>
          <p:nvPr>
            <p:ph type="sldNum" sz="quarter" idx="12"/>
          </p:nvPr>
        </p:nvSpPr>
        <p:spPr/>
        <p:txBody>
          <a:bodyPr/>
          <a:lstStyle>
            <a:extLst/>
          </a:lstStyle>
          <a:p>
            <a:fld id="{82068EEA-ACAD-46D6-930A-2372424AE23F}" type="slidenum">
              <a:rPr lang="el-GR" smtClean="0"/>
              <a:pPr/>
              <a:t>‹#›</a:t>
            </a:fld>
            <a:endParaRPr lang="el-GR"/>
          </a:p>
        </p:txBody>
      </p:sp>
      <p:sp>
        <p:nvSpPr>
          <p:cNvPr id="32" name="31 - Ορθογώνιο"/>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 Ορθογώνιο"/>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 Ορθογώνιο"/>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 Ορθογώνιο"/>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 Ορθογώνιο"/>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 Τίτλος"/>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56" name="55 - Ορθογώνιο"/>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 Ορθογώνιο"/>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 Ορθογώνιο"/>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 Ορθογώνιο"/>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D39B8CB2-BDF5-49A0-9513-442346C04172}" type="datetimeFigureOut">
              <a:rPr lang="el-GR" smtClean="0"/>
              <a:pPr/>
              <a:t>12/10/2019</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82068EEA-ACAD-46D6-930A-2372424AE23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981200" cy="5851525"/>
          </a:xfrm>
        </p:spPr>
        <p:txBody>
          <a:bodyPr vert="eaVert" anchor="ct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274639"/>
            <a:ext cx="58674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D39B8CB2-BDF5-49A0-9513-442346C04172}" type="datetimeFigureOut">
              <a:rPr lang="el-GR" smtClean="0"/>
              <a:pPr/>
              <a:t>12/10/2019</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82068EEA-ACAD-46D6-930A-2372424AE23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D39B8CB2-BDF5-49A0-9513-442346C04172}" type="datetimeFigureOut">
              <a:rPr lang="el-GR" smtClean="0"/>
              <a:pPr/>
              <a:t>12/10/2019</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82068EEA-ACAD-46D6-930A-2372424AE23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14" name="13 - Ελεύθερη σχεδίαση"/>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 Ελεύθερη σχεδίαση"/>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 Ελεύθερη σχεδίαση"/>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 Ελεύθερη σχεδίαση"/>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 Ελεύθερη σχεδίαση"/>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 Ελεύθερη σχεδίαση"/>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 Ελεύθερη σχεδίαση"/>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 Ελεύθερη σχεδίαση"/>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 Ελεύθερη σχεδίαση"/>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 Ελεύθερη σχεδίαση"/>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 Ελεύθερη σχεδίαση"/>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 Ελεύθερη σχεδίαση"/>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 Ελεύθερη σχεδίαση"/>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 Ελεύθερη σχεδίαση"/>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 Ελεύθερη σχεδίαση"/>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 Θέση κειμένου"/>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D39B8CB2-BDF5-49A0-9513-442346C04172}" type="datetimeFigureOut">
              <a:rPr lang="el-GR" smtClean="0"/>
              <a:pPr/>
              <a:t>12/10/2019</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82068EEA-ACAD-46D6-930A-2372424AE23F}" type="slidenum">
              <a:rPr lang="el-GR" smtClean="0"/>
              <a:pPr/>
              <a:t>‹#›</a:t>
            </a:fld>
            <a:endParaRPr lang="el-GR"/>
          </a:p>
        </p:txBody>
      </p:sp>
      <p:sp>
        <p:nvSpPr>
          <p:cNvPr id="7" name="6 - Ορθογώνιο"/>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l-GR" smtClean="0"/>
              <a:t>Kλικ για επεξεργασία του τίτλου</a:t>
            </a:r>
            <a:endParaRPr kumimoji="0" lang="en-US"/>
          </a:p>
        </p:txBody>
      </p:sp>
      <p:sp>
        <p:nvSpPr>
          <p:cNvPr id="8" name="7 - Ορθογώνιο"/>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 Ορθογώνιο"/>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 Ορθογώνιο"/>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Ορθογώνιο"/>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 Ορθογώνιο"/>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2064"/>
            <a:ext cx="8229600" cy="9144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D39B8CB2-BDF5-49A0-9513-442346C04172}" type="datetimeFigureOut">
              <a:rPr lang="el-GR" smtClean="0"/>
              <a:pPr/>
              <a:t>12/10/2019</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82068EEA-ACAD-46D6-930A-2372424AE23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5" name="24 - Ορθογώνιο"/>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504824" y="512064"/>
            <a:ext cx="7772400" cy="914400"/>
          </a:xfrm>
        </p:spPr>
        <p:txBody>
          <a:bodyPr anchor="t"/>
          <a:lstStyle>
            <a:lvl1pPr>
              <a:defRPr sz="400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D39B8CB2-BDF5-49A0-9513-442346C04172}" type="datetimeFigureOut">
              <a:rPr lang="el-GR" smtClean="0"/>
              <a:pPr/>
              <a:t>12/10/2019</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82068EEA-ACAD-46D6-930A-2372424AE23F}" type="slidenum">
              <a:rPr lang="el-GR" smtClean="0"/>
              <a:pPr/>
              <a:t>‹#›</a:t>
            </a:fld>
            <a:endParaRPr lang="el-GR"/>
          </a:p>
        </p:txBody>
      </p:sp>
      <p:sp>
        <p:nvSpPr>
          <p:cNvPr id="16" name="15 - Ορθογώνιο"/>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 Ορθογώνιο"/>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 Ορθογώνιο"/>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 Ορθογώνιο"/>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 Ορθογώνιο"/>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 Ορθογώνιο"/>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 Ορθογώνιο"/>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 Ορθογώνιο"/>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 Ορθογώνιο"/>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12064"/>
            <a:ext cx="7772400" cy="914400"/>
          </a:xfrm>
        </p:spPr>
        <p:txBody>
          <a:bodyPr/>
          <a:lstStyle>
            <a:lvl1pPr>
              <a:defRPr sz="4000" cap="none" baseline="0"/>
            </a:lvl1pPr>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D39B8CB2-BDF5-49A0-9513-442346C04172}" type="datetimeFigureOut">
              <a:rPr lang="el-GR" smtClean="0"/>
              <a:pPr/>
              <a:t>12/10/2019</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82068EEA-ACAD-46D6-930A-2372424AE23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D39B8CB2-BDF5-49A0-9513-442346C04172}" type="datetimeFigureOut">
              <a:rPr lang="el-GR" smtClean="0"/>
              <a:pPr/>
              <a:t>12/10/2019</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82068EEA-ACAD-46D6-930A-2372424AE23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73050"/>
            <a:ext cx="8229600" cy="1162050"/>
          </a:xfrm>
        </p:spPr>
        <p:txBody>
          <a:bodyPr anchor="ctr"/>
          <a:lstStyle>
            <a:lvl1pPr algn="l">
              <a:buNone/>
              <a:defRPr sz="3600" b="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D39B8CB2-BDF5-49A0-9513-442346C04172}" type="datetimeFigureOut">
              <a:rPr lang="el-GR" smtClean="0"/>
              <a:pPr/>
              <a:t>12/10/2019</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82068EEA-ACAD-46D6-930A-2372424AE23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8" name="7 - Ορθογώνιο"/>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 Ευθεία γραμμή σύνδεσης"/>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 Ομάδα"/>
          <p:cNvGrpSpPr/>
          <p:nvPr/>
        </p:nvGrpSpPr>
        <p:grpSpPr>
          <a:xfrm rot="5400000">
            <a:off x="8514581" y="1219200"/>
            <a:ext cx="132763" cy="128466"/>
            <a:chOff x="6668087" y="1297746"/>
            <a:chExt cx="161840" cy="156602"/>
          </a:xfrm>
        </p:grpSpPr>
        <p:cxnSp>
          <p:nvCxnSpPr>
            <p:cNvPr id="15" name="14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 Τίτλος"/>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grpSp>
        <p:nvGrpSpPr>
          <p:cNvPr id="14" name="13 - Ομάδα"/>
          <p:cNvGrpSpPr/>
          <p:nvPr/>
        </p:nvGrpSpPr>
        <p:grpSpPr>
          <a:xfrm rot="5400000">
            <a:off x="8666981" y="1371600"/>
            <a:ext cx="132763" cy="128466"/>
            <a:chOff x="6668087" y="1297746"/>
            <a:chExt cx="161840" cy="156602"/>
          </a:xfrm>
        </p:grpSpPr>
        <p:cxnSp>
          <p:nvCxnSpPr>
            <p:cNvPr id="11" name="10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 Ομάδα"/>
          <p:cNvGrpSpPr/>
          <p:nvPr/>
        </p:nvGrpSpPr>
        <p:grpSpPr>
          <a:xfrm rot="5400000">
            <a:off x="8320088" y="1474763"/>
            <a:ext cx="132763" cy="128466"/>
            <a:chOff x="6668087" y="1297746"/>
            <a:chExt cx="161840" cy="156602"/>
          </a:xfrm>
        </p:grpSpPr>
        <p:cxnSp>
          <p:nvCxnSpPr>
            <p:cNvPr id="19" name="18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 Θέση ημερομηνίας"/>
          <p:cNvSpPr>
            <a:spLocks noGrp="1"/>
          </p:cNvSpPr>
          <p:nvPr>
            <p:ph type="dt" sz="half" idx="10"/>
          </p:nvPr>
        </p:nvSpPr>
        <p:spPr>
          <a:xfrm>
            <a:off x="6477000" y="55499"/>
            <a:ext cx="2133600" cy="365125"/>
          </a:xfrm>
        </p:spPr>
        <p:txBody>
          <a:bodyPr/>
          <a:lstStyle>
            <a:extLst/>
          </a:lstStyle>
          <a:p>
            <a:fld id="{D39B8CB2-BDF5-49A0-9513-442346C04172}" type="datetimeFigureOut">
              <a:rPr lang="el-GR" smtClean="0"/>
              <a:pPr/>
              <a:t>12/10/2019</a:t>
            </a:fld>
            <a:endParaRPr lang="el-GR"/>
          </a:p>
        </p:txBody>
      </p:sp>
      <p:sp>
        <p:nvSpPr>
          <p:cNvPr id="6" name="5 - Θέση υποσέλιδου"/>
          <p:cNvSpPr>
            <a:spLocks noGrp="1"/>
          </p:cNvSpPr>
          <p:nvPr>
            <p:ph type="ftr" sz="quarter" idx="11"/>
          </p:nvPr>
        </p:nvSpPr>
        <p:spPr>
          <a:xfrm>
            <a:off x="914400" y="55499"/>
            <a:ext cx="5562600" cy="365125"/>
          </a:xfrm>
        </p:spPr>
        <p:txBody>
          <a:bodyPr/>
          <a:lstStyle>
            <a:extLst/>
          </a:lstStyle>
          <a:p>
            <a:endParaRPr lang="el-GR"/>
          </a:p>
        </p:txBody>
      </p:sp>
      <p:sp>
        <p:nvSpPr>
          <p:cNvPr id="7" name="6 - Θέση αριθμού διαφάνειας"/>
          <p:cNvSpPr>
            <a:spLocks noGrp="1"/>
          </p:cNvSpPr>
          <p:nvPr>
            <p:ph type="sldNum" sz="quarter" idx="12"/>
          </p:nvPr>
        </p:nvSpPr>
        <p:spPr>
          <a:xfrm>
            <a:off x="8610600" y="55499"/>
            <a:ext cx="457200" cy="365125"/>
          </a:xfrm>
        </p:spPr>
        <p:txBody>
          <a:bodyPr/>
          <a:lstStyle>
            <a:extLst/>
          </a:lstStyle>
          <a:p>
            <a:fld id="{82068EEA-ACAD-46D6-930A-2372424AE23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 Ορθογώνιο"/>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Ορθογώνιο"/>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Ορθογώνιο"/>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Ορθογώνιο"/>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Ορθογώνιο"/>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 Ορθογώνιο"/>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 Ορθογώνιο"/>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 Ορθογώνιο"/>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 Ορθογώνιο"/>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 Θέση τίτλου"/>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D39B8CB2-BDF5-49A0-9513-442346C04172}" type="datetimeFigureOut">
              <a:rPr lang="el-GR" smtClean="0"/>
              <a:pPr/>
              <a:t>12/10/2019</a:t>
            </a:fld>
            <a:endParaRPr lang="el-GR"/>
          </a:p>
        </p:txBody>
      </p:sp>
      <p:sp>
        <p:nvSpPr>
          <p:cNvPr id="3" name="2 - Θέση υποσέλιδου"/>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l-GR"/>
          </a:p>
        </p:txBody>
      </p:sp>
      <p:sp>
        <p:nvSpPr>
          <p:cNvPr id="23" name="22 - Θέση αριθμού διαφάνειας"/>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2068EEA-ACAD-46D6-930A-2372424AE23F}"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pPr algn="ctr"/>
            <a:r>
              <a:rPr lang="en-US" sz="5400" dirty="0" smtClean="0"/>
              <a:t>Posters</a:t>
            </a:r>
            <a:endParaRPr lang="el-GR" sz="5400" dirty="0"/>
          </a:p>
        </p:txBody>
      </p:sp>
      <p:sp>
        <p:nvSpPr>
          <p:cNvPr id="3" name="2 - Υπότιτλος"/>
          <p:cNvSpPr>
            <a:spLocks noGrp="1"/>
          </p:cNvSpPr>
          <p:nvPr>
            <p:ph type="subTitle" idx="1"/>
          </p:nvPr>
        </p:nvSpPr>
        <p:spPr>
          <a:xfrm>
            <a:off x="971600" y="2420888"/>
            <a:ext cx="7772400" cy="1508760"/>
          </a:xfrm>
        </p:spPr>
        <p:txBody>
          <a:bodyPr>
            <a:normAutofit/>
          </a:bodyPr>
          <a:lstStyle/>
          <a:p>
            <a:r>
              <a:rPr lang="en-US" sz="2400" b="1" dirty="0" smtClean="0"/>
              <a:t>Learning from the Past to Face the Future:</a:t>
            </a:r>
            <a:br>
              <a:rPr lang="en-US" sz="2400" b="1" dirty="0" smtClean="0"/>
            </a:br>
            <a:r>
              <a:rPr lang="en-US" sz="2400" b="1" dirty="0" smtClean="0"/>
              <a:t>Cultural Heritage in Contrast with Modern Society</a:t>
            </a:r>
            <a:endParaRPr lang="el-GR" sz="2400" b="1" dirty="0" smtClean="0"/>
          </a:p>
          <a:p>
            <a:endParaRPr lang="el-GR" dirty="0"/>
          </a:p>
        </p:txBody>
      </p:sp>
      <p:pic>
        <p:nvPicPr>
          <p:cNvPr id="4" name="3 - Εικόνα" descr="C:\Users\user5\Desktop\erasmus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620688"/>
            <a:ext cx="2476500" cy="962025"/>
          </a:xfrm>
          <a:prstGeom prst="rect">
            <a:avLst/>
          </a:prstGeom>
          <a:noFill/>
          <a:ln>
            <a:noFill/>
          </a:ln>
        </p:spPr>
      </p:pic>
      <p:pic>
        <p:nvPicPr>
          <p:cNvPr id="5" name="Picture 0" descr="logo.JPG"/>
          <p:cNvPicPr/>
          <p:nvPr/>
        </p:nvPicPr>
        <p:blipFill>
          <a:blip r:embed="rId3" cstate="print">
            <a:extLst>
              <a:ext uri="{28A0092B-C50C-407E-A947-70E740481C1C}">
                <a14:useLocalDpi xmlns:a14="http://schemas.microsoft.com/office/drawing/2010/main" val="0"/>
              </a:ext>
            </a:extLst>
          </a:blip>
          <a:stretch>
            <a:fillRect/>
          </a:stretch>
        </p:blipFill>
        <p:spPr>
          <a:xfrm>
            <a:off x="6228184" y="620688"/>
            <a:ext cx="2592288" cy="93610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img035.jpg"/>
          <p:cNvPicPr>
            <a:picLocks noGrp="1" noChangeAspect="1"/>
          </p:cNvPicPr>
          <p:nvPr isPhoto="1"/>
        </p:nvPicPr>
        <p:blipFill>
          <a:blip r:embed="rId2" cstate="print">
            <a:lum/>
          </a:blip>
          <a:stretch>
            <a:fillRect/>
          </a:stretch>
        </p:blipFill>
        <p:spPr>
          <a:xfrm>
            <a:off x="342900" y="1933575"/>
            <a:ext cx="4114800" cy="2990850"/>
          </a:xfrm>
          <a:prstGeom prst="rect">
            <a:avLst/>
          </a:prstGeom>
          <a:noFill/>
          <a:ln>
            <a:noFill/>
          </a:ln>
        </p:spPr>
      </p:pic>
      <p:pic>
        <p:nvPicPr>
          <p:cNvPr id="5" name="4 - Εικόνα" descr="img038.jpg"/>
          <p:cNvPicPr>
            <a:picLocks noGrp="1" noChangeAspect="1"/>
          </p:cNvPicPr>
          <p:nvPr isPhoto="1"/>
        </p:nvPicPr>
        <p:blipFill>
          <a:blip r:embed="rId3" cstate="print">
            <a:lum/>
          </a:blip>
          <a:stretch>
            <a:fillRect/>
          </a:stretch>
        </p:blipFill>
        <p:spPr>
          <a:xfrm>
            <a:off x="4686300" y="1933575"/>
            <a:ext cx="4114800" cy="299085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ethn1.jpg"/>
          <p:cNvPicPr>
            <a:picLocks noGrp="1" noChangeAspect="1"/>
          </p:cNvPicPr>
          <p:nvPr isPhoto="1"/>
        </p:nvPicPr>
        <p:blipFill>
          <a:blip r:embed="rId2" cstate="print">
            <a:lum/>
          </a:blip>
          <a:stretch>
            <a:fillRect/>
          </a:stretch>
        </p:blipFill>
        <p:spPr>
          <a:xfrm>
            <a:off x="4686300" y="685800"/>
            <a:ext cx="4114800" cy="5486400"/>
          </a:xfrm>
          <a:prstGeom prst="rect">
            <a:avLst/>
          </a:prstGeom>
          <a:noFill/>
          <a:ln>
            <a:noFill/>
          </a:ln>
        </p:spPr>
      </p:pic>
      <p:pic>
        <p:nvPicPr>
          <p:cNvPr id="3" name="2 - Εικόνα" descr="ethn2.jpg"/>
          <p:cNvPicPr>
            <a:picLocks noGrp="1" noChangeAspect="1"/>
          </p:cNvPicPr>
          <p:nvPr isPhoto="1"/>
        </p:nvPicPr>
        <p:blipFill>
          <a:blip r:embed="rId3" cstate="print">
            <a:lum/>
          </a:blip>
          <a:stretch>
            <a:fillRect/>
          </a:stretch>
        </p:blipFill>
        <p:spPr>
          <a:xfrm>
            <a:off x="323528" y="3068960"/>
            <a:ext cx="4114800" cy="3086100"/>
          </a:xfrm>
          <a:prstGeom prst="rect">
            <a:avLst/>
          </a:prstGeom>
          <a:noFill/>
          <a:ln>
            <a:noFill/>
          </a:ln>
        </p:spPr>
      </p:pic>
      <p:sp>
        <p:nvSpPr>
          <p:cNvPr id="4" name="2 - Υπότιτλος"/>
          <p:cNvSpPr txBox="1">
            <a:spLocks/>
          </p:cNvSpPr>
          <p:nvPr/>
        </p:nvSpPr>
        <p:spPr>
          <a:xfrm>
            <a:off x="323528" y="1268760"/>
            <a:ext cx="4248472" cy="2160240"/>
          </a:xfrm>
          <a:prstGeom prst="rect">
            <a:avLst/>
          </a:prstGeom>
        </p:spPr>
        <p:txBody>
          <a:bodyPr>
            <a:normAutofit fontScale="92500" lnSpcReduction="20000"/>
          </a:bodyPr>
          <a:lstStyle/>
          <a:p>
            <a:pPr marL="411480" marR="0" lvl="0" indent="-342900" algn="just" defTabSz="914400" rtl="0" eaLnBrk="1" fontAlgn="auto" latinLnBrk="0" hangingPunct="1">
              <a:lnSpc>
                <a:spcPct val="100000"/>
              </a:lnSpc>
              <a:spcBef>
                <a:spcPts val="700"/>
              </a:spcBef>
              <a:spcAft>
                <a:spcPts val="0"/>
              </a:spcAft>
              <a:buClr>
                <a:schemeClr val="tx2"/>
              </a:buClr>
              <a:buSzPct val="95000"/>
              <a:tabLst/>
              <a:defRPr/>
            </a:pPr>
            <a:endParaRPr kumimoji="0" lang="el-GR" sz="3000" b="0" i="0" u="none" strike="noStrike" kern="1200" cap="none" spc="0" normalizeH="0" baseline="0" noProof="0" dirty="0" smtClean="0">
              <a:ln>
                <a:noFill/>
              </a:ln>
              <a:solidFill>
                <a:schemeClr val="tx1"/>
              </a:solidFill>
              <a:effectLst/>
              <a:uLnTx/>
              <a:uFillTx/>
              <a:latin typeface="Candara" pitchFamily="34" charset="0"/>
            </a:endParaRPr>
          </a:p>
          <a:p>
            <a:pPr algn="just"/>
            <a:r>
              <a:rPr lang="el-GR" sz="1900" dirty="0" smtClean="0">
                <a:latin typeface="Candara" pitchFamily="34" charset="0"/>
              </a:rPr>
              <a:t> </a:t>
            </a:r>
            <a:r>
              <a:rPr lang="el-GR" sz="2100" dirty="0" smtClean="0">
                <a:latin typeface="Candara" pitchFamily="34" charset="0"/>
              </a:rPr>
              <a:t>Στο μουσείο παρουσιάζονται 118 ιστορικά κτίρια από ολόκληρη τη Λετονία. Τα κτίρια κατασκευάστηκαν μεταξύ του 17ου αιώνα και της δεκαετίας του 1930.</a:t>
            </a:r>
          </a:p>
          <a:p>
            <a:pPr marL="411480" marR="0" lvl="0" indent="-342900" algn="just" defTabSz="914400" rtl="0" eaLnBrk="1" fontAlgn="auto" latinLnBrk="0" hangingPunct="1">
              <a:lnSpc>
                <a:spcPct val="100000"/>
              </a:lnSpc>
              <a:spcBef>
                <a:spcPts val="700"/>
              </a:spcBef>
              <a:spcAft>
                <a:spcPts val="0"/>
              </a:spcAft>
              <a:buClr>
                <a:schemeClr val="tx2"/>
              </a:buClr>
              <a:buSzPct val="95000"/>
              <a:tabLst/>
              <a:defRPr/>
            </a:pPr>
            <a:r>
              <a:rPr kumimoji="0" lang="en-US" sz="3000" b="0" i="0" u="none" strike="noStrike" kern="1200" cap="none" spc="0" normalizeH="0" baseline="0" noProof="0" dirty="0" smtClean="0">
                <a:ln>
                  <a:noFill/>
                </a:ln>
                <a:solidFill>
                  <a:schemeClr val="tx1"/>
                </a:solidFill>
                <a:effectLst/>
                <a:uLnTx/>
                <a:uFillTx/>
                <a:latin typeface="Candara" pitchFamily="34" charset="0"/>
              </a:rPr>
              <a:t> </a:t>
            </a:r>
            <a:endParaRPr kumimoji="0" lang="el-GR" sz="3000" b="0" i="0" u="none" strike="noStrike" kern="1200" cap="none" spc="0" normalizeH="0" baseline="0" noProof="0" dirty="0" smtClean="0">
              <a:ln>
                <a:noFill/>
              </a:ln>
              <a:solidFill>
                <a:schemeClr val="tx1"/>
              </a:solidFill>
              <a:effectLst/>
              <a:uLnTx/>
              <a:uFillTx/>
              <a:latin typeface="Candara" pitchFamily="34" charset="0"/>
            </a:endParaRPr>
          </a:p>
          <a:p>
            <a:pPr marL="411480" marR="0" lvl="0" indent="-342900" algn="l" defTabSz="914400" rtl="0" eaLnBrk="1" fontAlgn="auto" latinLnBrk="0" hangingPunct="1">
              <a:lnSpc>
                <a:spcPct val="100000"/>
              </a:lnSpc>
              <a:spcBef>
                <a:spcPts val="700"/>
              </a:spcBef>
              <a:spcAft>
                <a:spcPts val="0"/>
              </a:spcAft>
              <a:buClr>
                <a:schemeClr val="tx2"/>
              </a:buClr>
              <a:buSzPct val="95000"/>
              <a:tabLst/>
              <a:defRPr/>
            </a:pPr>
            <a:endParaRPr kumimoji="0" lang="el-GR"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 Υπότιτλος"/>
          <p:cNvSpPr txBox="1">
            <a:spLocks/>
          </p:cNvSpPr>
          <p:nvPr/>
        </p:nvSpPr>
        <p:spPr>
          <a:xfrm>
            <a:off x="-1404664" y="0"/>
            <a:ext cx="4320480" cy="1104096"/>
          </a:xfrm>
          <a:prstGeom prst="rect">
            <a:avLst/>
          </a:prstGeom>
        </p:spPr>
        <p:txBody>
          <a:bodyPr>
            <a:normAutofit/>
          </a:bodyPr>
          <a:lstStyle/>
          <a:p>
            <a:pPr marL="411480" marR="0" lvl="0" indent="-342900" algn="just" defTabSz="914400" rtl="0" eaLnBrk="1" fontAlgn="auto" latinLnBrk="0" hangingPunct="1">
              <a:lnSpc>
                <a:spcPct val="100000"/>
              </a:lnSpc>
              <a:spcBef>
                <a:spcPts val="700"/>
              </a:spcBef>
              <a:spcAft>
                <a:spcPts val="0"/>
              </a:spcAft>
              <a:buClr>
                <a:schemeClr val="tx2"/>
              </a:buClr>
              <a:buSzPct val="95000"/>
              <a:tabLst/>
              <a:defRPr/>
            </a:pPr>
            <a:endParaRPr kumimoji="0" lang="el-GR" sz="3000" b="0" i="0" u="none" strike="noStrike" kern="1200" cap="none" spc="0" normalizeH="0" baseline="0" noProof="0" dirty="0" smtClean="0">
              <a:ln>
                <a:noFill/>
              </a:ln>
              <a:solidFill>
                <a:schemeClr val="tx1"/>
              </a:solidFill>
              <a:effectLst/>
              <a:uLnTx/>
              <a:uFillTx/>
              <a:latin typeface="Candara" pitchFamily="34" charset="0"/>
            </a:endParaRPr>
          </a:p>
          <a:p>
            <a:pPr marL="411480" marR="0" lvl="0" indent="-342900" algn="ctr" defTabSz="914400" rtl="0" eaLnBrk="1" fontAlgn="auto" latinLnBrk="0" hangingPunct="1">
              <a:lnSpc>
                <a:spcPct val="100000"/>
              </a:lnSpc>
              <a:spcBef>
                <a:spcPts val="700"/>
              </a:spcBef>
              <a:spcAft>
                <a:spcPts val="0"/>
              </a:spcAft>
              <a:buClr>
                <a:schemeClr val="tx2"/>
              </a:buClr>
              <a:buSzPct val="95000"/>
              <a:tabLst/>
              <a:defRPr/>
            </a:pPr>
            <a:endParaRPr kumimoji="0" lang="el-GR" sz="3600" b="0" i="0" u="none" strike="noStrike" kern="1200" cap="none" spc="0" normalizeH="0" baseline="0" noProof="0" dirty="0" smtClean="0">
              <a:ln>
                <a:noFill/>
              </a:ln>
              <a:solidFill>
                <a:schemeClr val="tx1"/>
              </a:solidFill>
              <a:effectLst/>
              <a:uLnTx/>
              <a:uFillTx/>
              <a:latin typeface="Candara" pitchFamily="34" charset="0"/>
            </a:endParaRPr>
          </a:p>
          <a:p>
            <a:pPr marL="411480" marR="0" lvl="0" indent="-342900" algn="l" defTabSz="914400" rtl="0" eaLnBrk="1" fontAlgn="auto" latinLnBrk="0" hangingPunct="1">
              <a:lnSpc>
                <a:spcPct val="100000"/>
              </a:lnSpc>
              <a:spcBef>
                <a:spcPts val="700"/>
              </a:spcBef>
              <a:spcAft>
                <a:spcPts val="0"/>
              </a:spcAft>
              <a:buClr>
                <a:schemeClr val="tx2"/>
              </a:buClr>
              <a:buSzPct val="95000"/>
              <a:tabLst/>
              <a:defRPr/>
            </a:pPr>
            <a:endParaRPr kumimoji="0" lang="el-GR"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2 - Υπότιτλος"/>
          <p:cNvSpPr txBox="1">
            <a:spLocks/>
          </p:cNvSpPr>
          <p:nvPr/>
        </p:nvSpPr>
        <p:spPr>
          <a:xfrm>
            <a:off x="323528" y="408072"/>
            <a:ext cx="4248472" cy="1364744"/>
          </a:xfrm>
          <a:prstGeom prst="rect">
            <a:avLst/>
          </a:prstGeom>
        </p:spPr>
        <p:txBody>
          <a:bodyPr>
            <a:normAutofit/>
          </a:bodyPr>
          <a:lstStyle/>
          <a:p>
            <a:pPr marL="411480" marR="0" lvl="0" indent="-342900" algn="just" defTabSz="914400" rtl="0" eaLnBrk="1" fontAlgn="auto" latinLnBrk="0" hangingPunct="1">
              <a:lnSpc>
                <a:spcPct val="100000"/>
              </a:lnSpc>
              <a:spcBef>
                <a:spcPts val="700"/>
              </a:spcBef>
              <a:spcAft>
                <a:spcPts val="0"/>
              </a:spcAft>
              <a:buClr>
                <a:schemeClr val="tx2"/>
              </a:buClr>
              <a:buSzPct val="95000"/>
              <a:tabLst/>
              <a:defRPr/>
            </a:pPr>
            <a:r>
              <a:rPr lang="en-US" sz="3000" dirty="0" smtClean="0">
                <a:latin typeface="Candara" pitchFamily="34" charset="0"/>
              </a:rPr>
              <a:t>Latvian Ethnographic </a:t>
            </a:r>
          </a:p>
          <a:p>
            <a:pPr marL="411480" marR="0" lvl="0" indent="-342900" algn="just" defTabSz="914400" rtl="0" eaLnBrk="1" fontAlgn="auto" latinLnBrk="0" hangingPunct="1">
              <a:lnSpc>
                <a:spcPct val="100000"/>
              </a:lnSpc>
              <a:spcBef>
                <a:spcPts val="700"/>
              </a:spcBef>
              <a:spcAft>
                <a:spcPts val="0"/>
              </a:spcAft>
              <a:buClr>
                <a:schemeClr val="tx2"/>
              </a:buClr>
              <a:buSzPct val="95000"/>
              <a:tabLst/>
              <a:defRPr/>
            </a:pPr>
            <a:r>
              <a:rPr lang="en-US" sz="3000" dirty="0" smtClean="0">
                <a:latin typeface="Candara" pitchFamily="34" charset="0"/>
              </a:rPr>
              <a:t>Open Air Museum</a:t>
            </a:r>
            <a:endParaRPr kumimoji="0" lang="el-GR" sz="3000" b="0" i="0" u="none" strike="noStrike" kern="1200" cap="none" spc="0" normalizeH="0" baseline="0" noProof="0" dirty="0" smtClean="0">
              <a:ln>
                <a:noFill/>
              </a:ln>
              <a:solidFill>
                <a:schemeClr val="tx1"/>
              </a:solidFill>
              <a:effectLst/>
              <a:uLnTx/>
              <a:uFillTx/>
              <a:latin typeface="Candara" pitchFamily="34" charset="0"/>
            </a:endParaRPr>
          </a:p>
          <a:p>
            <a:pPr marL="411480" marR="0" lvl="0" indent="-342900" algn="ctr" defTabSz="914400" rtl="0" eaLnBrk="1" fontAlgn="auto" latinLnBrk="0" hangingPunct="1">
              <a:lnSpc>
                <a:spcPct val="100000"/>
              </a:lnSpc>
              <a:spcBef>
                <a:spcPts val="700"/>
              </a:spcBef>
              <a:spcAft>
                <a:spcPts val="0"/>
              </a:spcAft>
              <a:buClr>
                <a:schemeClr val="tx2"/>
              </a:buClr>
              <a:buSzPct val="95000"/>
              <a:tabLst/>
              <a:defRPr/>
            </a:pPr>
            <a:endParaRPr kumimoji="0" lang="el-GR"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img027.jpg"/>
          <p:cNvPicPr>
            <a:picLocks noGrp="1" noChangeAspect="1"/>
          </p:cNvPicPr>
          <p:nvPr isPhoto="1"/>
        </p:nvPicPr>
        <p:blipFill>
          <a:blip r:embed="rId2" cstate="print">
            <a:lum/>
          </a:blip>
          <a:stretch>
            <a:fillRect/>
          </a:stretch>
        </p:blipFill>
        <p:spPr>
          <a:xfrm>
            <a:off x="323528" y="3501008"/>
            <a:ext cx="4114800" cy="2990850"/>
          </a:xfrm>
          <a:prstGeom prst="rect">
            <a:avLst/>
          </a:prstGeom>
          <a:noFill/>
          <a:ln>
            <a:noFill/>
          </a:ln>
        </p:spPr>
      </p:pic>
      <p:pic>
        <p:nvPicPr>
          <p:cNvPr id="3" name="2 - Εικόνα" descr="img028.jpg"/>
          <p:cNvPicPr>
            <a:picLocks noGrp="1" noChangeAspect="1"/>
          </p:cNvPicPr>
          <p:nvPr isPhoto="1"/>
        </p:nvPicPr>
        <p:blipFill>
          <a:blip r:embed="rId3" cstate="print">
            <a:lum/>
          </a:blip>
          <a:stretch>
            <a:fillRect/>
          </a:stretch>
        </p:blipFill>
        <p:spPr>
          <a:xfrm>
            <a:off x="4686300" y="596900"/>
            <a:ext cx="4114800" cy="5662613"/>
          </a:xfrm>
          <a:prstGeom prst="rect">
            <a:avLst/>
          </a:prstGeom>
          <a:noFill/>
          <a:ln>
            <a:noFill/>
          </a:ln>
        </p:spPr>
      </p:pic>
      <p:pic>
        <p:nvPicPr>
          <p:cNvPr id="4" name="3 - Εικόνα" descr="img032.jpg"/>
          <p:cNvPicPr>
            <a:picLocks noGrp="1" noChangeAspect="1"/>
          </p:cNvPicPr>
          <p:nvPr isPhoto="1"/>
        </p:nvPicPr>
        <p:blipFill>
          <a:blip r:embed="rId4" cstate="print">
            <a:lum/>
          </a:blip>
          <a:stretch>
            <a:fillRect/>
          </a:stretch>
        </p:blipFill>
        <p:spPr>
          <a:xfrm>
            <a:off x="323528" y="260648"/>
            <a:ext cx="4114800" cy="299085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img031.jpg"/>
          <p:cNvPicPr>
            <a:picLocks noGrp="1" noChangeAspect="1"/>
          </p:cNvPicPr>
          <p:nvPr isPhoto="1"/>
        </p:nvPicPr>
        <p:blipFill>
          <a:blip r:embed="rId2" cstate="print">
            <a:lum/>
          </a:blip>
          <a:stretch>
            <a:fillRect/>
          </a:stretch>
        </p:blipFill>
        <p:spPr>
          <a:xfrm>
            <a:off x="342900" y="596900"/>
            <a:ext cx="4114800" cy="5662613"/>
          </a:xfrm>
          <a:prstGeom prst="rect">
            <a:avLst/>
          </a:prstGeom>
          <a:noFill/>
          <a:ln>
            <a:noFill/>
          </a:ln>
        </p:spPr>
      </p:pic>
      <p:pic>
        <p:nvPicPr>
          <p:cNvPr id="4" name="3 - Εικόνα" descr="img033.jpg"/>
          <p:cNvPicPr>
            <a:picLocks noGrp="1" noChangeAspect="1"/>
          </p:cNvPicPr>
          <p:nvPr isPhoto="1"/>
        </p:nvPicPr>
        <p:blipFill>
          <a:blip r:embed="rId3" cstate="print">
            <a:lum/>
          </a:blip>
          <a:stretch>
            <a:fillRect/>
          </a:stretch>
        </p:blipFill>
        <p:spPr>
          <a:xfrm>
            <a:off x="4788024" y="548680"/>
            <a:ext cx="4114800" cy="5662613"/>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C:\Users\user4\Desktop\Turaidas-pils2-21sep07.jpg"/>
          <p:cNvPicPr>
            <a:picLocks noChangeAspect="1" noChangeArrowheads="1"/>
          </p:cNvPicPr>
          <p:nvPr/>
        </p:nvPicPr>
        <p:blipFill>
          <a:blip r:embed="rId2" cstate="print"/>
          <a:srcRect l="55898" t="9172" r="2994" b="5658"/>
          <a:stretch>
            <a:fillRect/>
          </a:stretch>
        </p:blipFill>
        <p:spPr bwMode="auto">
          <a:xfrm>
            <a:off x="4587509" y="332657"/>
            <a:ext cx="4165386" cy="5760640"/>
          </a:xfrm>
          <a:prstGeom prst="rect">
            <a:avLst/>
          </a:prstGeom>
          <a:noFill/>
        </p:spPr>
      </p:pic>
      <p:sp>
        <p:nvSpPr>
          <p:cNvPr id="5" name="2 - Υπότιτλος"/>
          <p:cNvSpPr txBox="1">
            <a:spLocks/>
          </p:cNvSpPr>
          <p:nvPr/>
        </p:nvSpPr>
        <p:spPr>
          <a:xfrm>
            <a:off x="611560" y="1412776"/>
            <a:ext cx="3379912" cy="5616624"/>
          </a:xfrm>
          <a:prstGeom prst="rect">
            <a:avLst/>
          </a:prstGeom>
        </p:spPr>
        <p:txBody>
          <a:bodyPr>
            <a:normAutofit/>
          </a:bodyPr>
          <a:lstStyle/>
          <a:p>
            <a:pPr marL="411480" marR="0" lvl="0" indent="-342900" algn="just" defTabSz="914400" rtl="0" eaLnBrk="1" fontAlgn="auto" latinLnBrk="0" hangingPunct="1">
              <a:lnSpc>
                <a:spcPct val="100000"/>
              </a:lnSpc>
              <a:spcBef>
                <a:spcPts val="700"/>
              </a:spcBef>
              <a:spcAft>
                <a:spcPts val="0"/>
              </a:spcAft>
              <a:buClr>
                <a:schemeClr val="tx2"/>
              </a:buClr>
              <a:buSzPct val="95000"/>
              <a:tabLst/>
              <a:defRPr/>
            </a:pPr>
            <a:endParaRPr kumimoji="0" lang="el-GR" sz="3000" b="0" i="0" u="none" strike="noStrike" kern="1200" cap="none" spc="0" normalizeH="0" baseline="0" noProof="0" dirty="0" smtClean="0">
              <a:ln>
                <a:noFill/>
              </a:ln>
              <a:solidFill>
                <a:schemeClr val="tx1"/>
              </a:solidFill>
              <a:effectLst/>
              <a:uLnTx/>
              <a:uFillTx/>
              <a:latin typeface="Candara" pitchFamily="34" charset="0"/>
            </a:endParaRPr>
          </a:p>
          <a:p>
            <a:pPr marL="411480" lvl="0" indent="-342900" algn="just">
              <a:spcBef>
                <a:spcPts val="700"/>
              </a:spcBef>
              <a:buClr>
                <a:schemeClr val="tx2"/>
              </a:buClr>
              <a:buSzPct val="95000"/>
            </a:pPr>
            <a:r>
              <a:rPr kumimoji="0" lang="en-US" sz="1900" b="0" i="0" u="none" strike="noStrike" kern="1200" cap="none" spc="0" normalizeH="0" baseline="0" noProof="0" dirty="0" smtClean="0">
                <a:ln>
                  <a:noFill/>
                </a:ln>
                <a:solidFill>
                  <a:schemeClr val="tx1"/>
                </a:solidFill>
                <a:effectLst/>
                <a:uLnTx/>
                <a:uFillTx/>
                <a:latin typeface="Candara" pitchFamily="34" charset="0"/>
              </a:rPr>
              <a:t>     </a:t>
            </a:r>
            <a:r>
              <a:rPr kumimoji="0" lang="en-US" sz="1900" b="0" i="0" u="none" strike="noStrike" kern="1200" cap="none" spc="0" normalizeH="0" noProof="0" dirty="0" smtClean="0">
                <a:ln>
                  <a:noFill/>
                </a:ln>
                <a:solidFill>
                  <a:schemeClr val="tx1"/>
                </a:solidFill>
                <a:effectLst/>
                <a:uLnTx/>
                <a:uFillTx/>
                <a:latin typeface="Candara" pitchFamily="34" charset="0"/>
              </a:rPr>
              <a:t> </a:t>
            </a:r>
            <a:r>
              <a:rPr lang="el-GR" dirty="0" smtClean="0">
                <a:latin typeface="Candara" pitchFamily="34" charset="0"/>
              </a:rPr>
              <a:t>Το όνομα "Turaida" προέρχεται από τη γλώσσα Livic και σημαίνει - "Κήπος των Θεών". Είναι ένα από τα παλαιότερα κάστρα στη Λετονία - χτίστηκε το 1214. Βρίσκεται σε ένα θαυμάσιο τοπίο. Θα μπορούσε να θεωρηθεί ως το καλύτερο εξερευνημένο μεσαιωνικό κάστρο των χωρών της Βαλτικής.</a:t>
            </a:r>
            <a:endParaRPr kumimoji="0" lang="el-GR" b="0" i="0" u="none" strike="noStrike" kern="1200" cap="none" spc="0" normalizeH="0" baseline="0" noProof="0" dirty="0" smtClean="0">
              <a:ln>
                <a:noFill/>
              </a:ln>
              <a:solidFill>
                <a:schemeClr val="tx1"/>
              </a:solidFill>
              <a:effectLst/>
              <a:uLnTx/>
              <a:uFillTx/>
              <a:latin typeface="Candara" pitchFamily="34" charset="0"/>
            </a:endParaRPr>
          </a:p>
          <a:p>
            <a:pPr marL="411480" marR="0" lvl="0" indent="-342900" algn="l" defTabSz="914400" rtl="0" eaLnBrk="1" fontAlgn="auto" latinLnBrk="0" hangingPunct="1">
              <a:lnSpc>
                <a:spcPct val="100000"/>
              </a:lnSpc>
              <a:spcBef>
                <a:spcPts val="700"/>
              </a:spcBef>
              <a:spcAft>
                <a:spcPts val="0"/>
              </a:spcAft>
              <a:buClr>
                <a:schemeClr val="tx2"/>
              </a:buClr>
              <a:buSzPct val="95000"/>
              <a:tabLst/>
              <a:defRPr/>
            </a:pPr>
            <a:endParaRPr kumimoji="0" lang="el-GR"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2 - Υπότιτλος"/>
          <p:cNvSpPr txBox="1">
            <a:spLocks/>
          </p:cNvSpPr>
          <p:nvPr/>
        </p:nvSpPr>
        <p:spPr>
          <a:xfrm>
            <a:off x="107504" y="92656"/>
            <a:ext cx="4032448" cy="1104096"/>
          </a:xfrm>
          <a:prstGeom prst="rect">
            <a:avLst/>
          </a:prstGeom>
        </p:spPr>
        <p:txBody>
          <a:bodyPr>
            <a:normAutofit lnSpcReduction="10000"/>
          </a:bodyPr>
          <a:lstStyle/>
          <a:p>
            <a:pPr marL="411480" marR="0" lvl="0" indent="-342900" algn="just" defTabSz="914400" rtl="0" eaLnBrk="1" fontAlgn="auto" latinLnBrk="0" hangingPunct="1">
              <a:lnSpc>
                <a:spcPct val="100000"/>
              </a:lnSpc>
              <a:spcBef>
                <a:spcPts val="700"/>
              </a:spcBef>
              <a:spcAft>
                <a:spcPts val="0"/>
              </a:spcAft>
              <a:buClr>
                <a:schemeClr val="tx2"/>
              </a:buClr>
              <a:buSzPct val="95000"/>
              <a:tabLst/>
              <a:defRPr/>
            </a:pPr>
            <a:endParaRPr kumimoji="0" lang="el-GR" sz="3000" b="0" i="0" u="none" strike="noStrike" kern="1200" cap="none" spc="0" normalizeH="0" baseline="0" noProof="0" dirty="0" smtClean="0">
              <a:ln>
                <a:noFill/>
              </a:ln>
              <a:solidFill>
                <a:schemeClr val="tx1"/>
              </a:solidFill>
              <a:effectLst/>
              <a:uLnTx/>
              <a:uFillTx/>
              <a:latin typeface="Candara" pitchFamily="34" charset="0"/>
            </a:endParaRPr>
          </a:p>
          <a:p>
            <a:pPr marL="411480" marR="0" lvl="0" indent="-342900" algn="ctr" defTabSz="914400" rtl="0" eaLnBrk="1" fontAlgn="auto" latinLnBrk="0" hangingPunct="1">
              <a:lnSpc>
                <a:spcPct val="100000"/>
              </a:lnSpc>
              <a:spcBef>
                <a:spcPts val="700"/>
              </a:spcBef>
              <a:spcAft>
                <a:spcPts val="0"/>
              </a:spcAft>
              <a:buClr>
                <a:schemeClr val="tx2"/>
              </a:buClr>
              <a:buSzPct val="95000"/>
              <a:tabLst/>
              <a:defRPr/>
            </a:pPr>
            <a:r>
              <a:rPr kumimoji="0" lang="en-US" sz="3000" b="0" i="0" u="none" strike="noStrike" kern="1200" cap="none" spc="0" normalizeH="0" baseline="0" noProof="0" dirty="0" smtClean="0">
                <a:ln>
                  <a:noFill/>
                </a:ln>
                <a:solidFill>
                  <a:schemeClr val="tx1"/>
                </a:solidFill>
                <a:effectLst/>
                <a:uLnTx/>
                <a:uFillTx/>
                <a:latin typeface="Candara" pitchFamily="34" charset="0"/>
              </a:rPr>
              <a:t>      </a:t>
            </a:r>
            <a:r>
              <a:rPr kumimoji="0" lang="el-GR" sz="3000" b="0" i="0" u="none" strike="noStrike" kern="1200" cap="none" spc="0" normalizeH="0" baseline="0" noProof="0" dirty="0" smtClean="0">
                <a:ln>
                  <a:noFill/>
                </a:ln>
                <a:solidFill>
                  <a:schemeClr val="tx1"/>
                </a:solidFill>
                <a:effectLst/>
                <a:uLnTx/>
                <a:uFillTx/>
                <a:latin typeface="Candara" pitchFamily="34" charset="0"/>
              </a:rPr>
              <a:t> </a:t>
            </a:r>
            <a:r>
              <a:rPr lang="en-US" sz="3600" dirty="0" smtClean="0">
                <a:latin typeface="Candara" pitchFamily="34" charset="0"/>
              </a:rPr>
              <a:t>Turaida</a:t>
            </a:r>
            <a:r>
              <a:rPr kumimoji="0" lang="el-GR" sz="3600" b="0" i="0" u="none" strike="noStrike" kern="1200" cap="none" spc="0" normalizeH="0" baseline="0" noProof="0" dirty="0" smtClean="0">
                <a:ln>
                  <a:noFill/>
                </a:ln>
                <a:solidFill>
                  <a:schemeClr val="tx1"/>
                </a:solidFill>
                <a:effectLst/>
                <a:uLnTx/>
                <a:uFillTx/>
                <a:latin typeface="Candara" pitchFamily="34" charset="0"/>
              </a:rPr>
              <a:t> </a:t>
            </a:r>
            <a:r>
              <a:rPr lang="en-US" sz="3600" dirty="0" smtClean="0">
                <a:latin typeface="Candara" pitchFamily="34" charset="0"/>
              </a:rPr>
              <a:t> Castle</a:t>
            </a:r>
            <a:endParaRPr kumimoji="0" lang="el-GR" sz="3600" b="0" i="0" u="none" strike="noStrike" kern="1200" cap="none" spc="0" normalizeH="0" baseline="0" noProof="0" dirty="0" smtClean="0">
              <a:ln>
                <a:noFill/>
              </a:ln>
              <a:solidFill>
                <a:schemeClr val="tx1"/>
              </a:solidFill>
              <a:effectLst/>
              <a:uLnTx/>
              <a:uFillTx/>
              <a:latin typeface="Candara" pitchFamily="34" charset="0"/>
            </a:endParaRPr>
          </a:p>
          <a:p>
            <a:pPr marL="411480" marR="0" lvl="0" indent="-342900" algn="l" defTabSz="914400" rtl="0" eaLnBrk="1" fontAlgn="auto" latinLnBrk="0" hangingPunct="1">
              <a:lnSpc>
                <a:spcPct val="100000"/>
              </a:lnSpc>
              <a:spcBef>
                <a:spcPts val="700"/>
              </a:spcBef>
              <a:spcAft>
                <a:spcPts val="0"/>
              </a:spcAft>
              <a:buClr>
                <a:schemeClr val="tx2"/>
              </a:buClr>
              <a:buSzPct val="95000"/>
              <a:tabLst/>
              <a:defRPr/>
            </a:pPr>
            <a:endParaRPr kumimoji="0" lang="el-GR"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img029.jpg"/>
          <p:cNvPicPr>
            <a:picLocks noGrp="1" noChangeAspect="1"/>
          </p:cNvPicPr>
          <p:nvPr isPhoto="1"/>
        </p:nvPicPr>
        <p:blipFill>
          <a:blip r:embed="rId2" cstate="print">
            <a:lum/>
          </a:blip>
          <a:stretch>
            <a:fillRect/>
          </a:stretch>
        </p:blipFill>
        <p:spPr>
          <a:xfrm>
            <a:off x="342900" y="596900"/>
            <a:ext cx="4114800" cy="5662613"/>
          </a:xfrm>
          <a:prstGeom prst="rect">
            <a:avLst/>
          </a:prstGeom>
          <a:noFill/>
          <a:ln>
            <a:noFill/>
          </a:ln>
        </p:spPr>
      </p:pic>
      <p:pic>
        <p:nvPicPr>
          <p:cNvPr id="4" name="3 - Εικόνα" descr="img025.jpg"/>
          <p:cNvPicPr>
            <a:picLocks noGrp="1" noChangeAspect="1"/>
          </p:cNvPicPr>
          <p:nvPr isPhoto="1"/>
        </p:nvPicPr>
        <p:blipFill>
          <a:blip r:embed="rId3" cstate="print">
            <a:lum/>
          </a:blip>
          <a:stretch>
            <a:fillRect/>
          </a:stretch>
        </p:blipFill>
        <p:spPr>
          <a:xfrm>
            <a:off x="4716016" y="574699"/>
            <a:ext cx="4114800" cy="5662613"/>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ζοο2.jpg"/>
          <p:cNvPicPr>
            <a:picLocks noGrp="1" noChangeAspect="1"/>
          </p:cNvPicPr>
          <p:nvPr isPhoto="1"/>
        </p:nvPicPr>
        <p:blipFill>
          <a:blip r:embed="rId2" cstate="print">
            <a:lum/>
          </a:blip>
          <a:stretch>
            <a:fillRect/>
          </a:stretch>
        </p:blipFill>
        <p:spPr>
          <a:xfrm>
            <a:off x="322404" y="2132856"/>
            <a:ext cx="4249596" cy="2834703"/>
          </a:xfrm>
          <a:prstGeom prst="rect">
            <a:avLst/>
          </a:prstGeom>
          <a:noFill/>
          <a:ln>
            <a:noFill/>
          </a:ln>
        </p:spPr>
      </p:pic>
      <p:sp>
        <p:nvSpPr>
          <p:cNvPr id="3" name="2 - Υπότιτλος"/>
          <p:cNvSpPr txBox="1">
            <a:spLocks/>
          </p:cNvSpPr>
          <p:nvPr/>
        </p:nvSpPr>
        <p:spPr>
          <a:xfrm>
            <a:off x="755576" y="5085184"/>
            <a:ext cx="7848872" cy="1508760"/>
          </a:xfrm>
          <a:prstGeom prst="rect">
            <a:avLst/>
          </a:prstGeom>
        </p:spPr>
        <p:txBody>
          <a:bodyPr>
            <a:normAutofit fontScale="25000" lnSpcReduction="20000"/>
          </a:bodyPr>
          <a:lstStyle/>
          <a:p>
            <a:pPr marL="411480" marR="0" lvl="0" indent="-342900" algn="just" defTabSz="914400" rtl="0" eaLnBrk="1" fontAlgn="auto" latinLnBrk="0" hangingPunct="1">
              <a:lnSpc>
                <a:spcPct val="100000"/>
              </a:lnSpc>
              <a:spcBef>
                <a:spcPts val="700"/>
              </a:spcBef>
              <a:spcAft>
                <a:spcPts val="0"/>
              </a:spcAft>
              <a:buClr>
                <a:schemeClr val="tx2"/>
              </a:buClr>
              <a:buSzPct val="95000"/>
              <a:tabLst/>
              <a:defRPr/>
            </a:pPr>
            <a:endParaRPr kumimoji="0" lang="el-GR" sz="3000" b="0" i="0" u="none" strike="noStrike" kern="1200" cap="none" spc="0" normalizeH="0" baseline="0" noProof="0" dirty="0" smtClean="0">
              <a:ln>
                <a:noFill/>
              </a:ln>
              <a:solidFill>
                <a:schemeClr val="tx1"/>
              </a:solidFill>
              <a:effectLst/>
              <a:uLnTx/>
              <a:uFillTx/>
              <a:latin typeface="Candara" pitchFamily="34" charset="0"/>
            </a:endParaRPr>
          </a:p>
          <a:p>
            <a:r>
              <a:rPr kumimoji="0" lang="en-US" sz="3000" b="0" i="0" u="none" strike="noStrike" kern="1200" cap="none" spc="0" normalizeH="0" baseline="0" noProof="0" dirty="0" smtClean="0">
                <a:ln>
                  <a:noFill/>
                </a:ln>
                <a:solidFill>
                  <a:schemeClr val="tx1"/>
                </a:solidFill>
                <a:effectLst/>
                <a:uLnTx/>
                <a:uFillTx/>
                <a:latin typeface="Candara" pitchFamily="34" charset="0"/>
              </a:rPr>
              <a:t> </a:t>
            </a:r>
            <a:endParaRPr lang="el-GR" dirty="0" smtClean="0"/>
          </a:p>
          <a:p>
            <a:pPr>
              <a:lnSpc>
                <a:spcPct val="120000"/>
              </a:lnSpc>
            </a:pPr>
            <a:r>
              <a:rPr lang="el-GR" sz="7200" dirty="0" smtClean="0">
                <a:latin typeface="Candara" pitchFamily="34" charset="0"/>
              </a:rPr>
              <a:t>Περισσότερα από 400 είδη άγριων ζώων ζουν σε μια από τις πιο όμορφες τοποθεσίες στη Ρίγα - Mezaparks - στις όχθες της λίμνης Kisezers.</a:t>
            </a:r>
          </a:p>
          <a:p>
            <a:pPr marL="411480" marR="0" lvl="0" indent="-342900" algn="just" defTabSz="914400" rtl="0" eaLnBrk="1" fontAlgn="auto" latinLnBrk="0" hangingPunct="1">
              <a:lnSpc>
                <a:spcPct val="100000"/>
              </a:lnSpc>
              <a:spcBef>
                <a:spcPts val="700"/>
              </a:spcBef>
              <a:spcAft>
                <a:spcPts val="0"/>
              </a:spcAft>
              <a:buClr>
                <a:schemeClr val="tx2"/>
              </a:buClr>
              <a:buSzPct val="95000"/>
              <a:tabLst/>
              <a:defRPr/>
            </a:pPr>
            <a:r>
              <a:rPr kumimoji="0" lang="en-US" sz="3000" b="0" i="0" u="none" strike="noStrike" kern="1200" cap="none" spc="0" normalizeH="0" baseline="0" noProof="0" dirty="0" smtClean="0">
                <a:ln>
                  <a:noFill/>
                </a:ln>
                <a:solidFill>
                  <a:schemeClr val="tx1"/>
                </a:solidFill>
                <a:effectLst/>
                <a:uLnTx/>
                <a:uFillTx/>
                <a:latin typeface="Candara" pitchFamily="34" charset="0"/>
              </a:rPr>
              <a:t> </a:t>
            </a:r>
            <a:endParaRPr kumimoji="0" lang="el-GR" sz="3000" b="0" i="0" u="none" strike="noStrike" kern="1200" cap="none" spc="0" normalizeH="0" baseline="0" noProof="0" dirty="0" smtClean="0">
              <a:ln>
                <a:noFill/>
              </a:ln>
              <a:solidFill>
                <a:schemeClr val="tx1"/>
              </a:solidFill>
              <a:effectLst/>
              <a:uLnTx/>
              <a:uFillTx/>
              <a:latin typeface="Candara" pitchFamily="34" charset="0"/>
            </a:endParaRPr>
          </a:p>
          <a:p>
            <a:pPr marL="411480" marR="0" lvl="0" indent="-342900" algn="l" defTabSz="914400" rtl="0" eaLnBrk="1" fontAlgn="auto" latinLnBrk="0" hangingPunct="1">
              <a:lnSpc>
                <a:spcPct val="100000"/>
              </a:lnSpc>
              <a:spcBef>
                <a:spcPts val="700"/>
              </a:spcBef>
              <a:spcAft>
                <a:spcPts val="0"/>
              </a:spcAft>
              <a:buClr>
                <a:schemeClr val="tx2"/>
              </a:buClr>
              <a:buSzPct val="95000"/>
              <a:tabLst/>
              <a:defRPr/>
            </a:pPr>
            <a:endParaRPr kumimoji="0" lang="el-GR" sz="30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3 - Εικόνα" descr="img024.jpg"/>
          <p:cNvPicPr>
            <a:picLocks noGrp="1" noChangeAspect="1"/>
          </p:cNvPicPr>
          <p:nvPr isPhoto="1"/>
        </p:nvPicPr>
        <p:blipFill>
          <a:blip r:embed="rId3" cstate="print">
            <a:lum/>
          </a:blip>
          <a:stretch>
            <a:fillRect/>
          </a:stretch>
        </p:blipFill>
        <p:spPr>
          <a:xfrm>
            <a:off x="4902324" y="2128851"/>
            <a:ext cx="3846140" cy="2795574"/>
          </a:xfrm>
          <a:prstGeom prst="rect">
            <a:avLst/>
          </a:prstGeom>
          <a:noFill/>
          <a:ln>
            <a:noFill/>
          </a:ln>
        </p:spPr>
      </p:pic>
      <p:sp>
        <p:nvSpPr>
          <p:cNvPr id="5" name="2 - Υπότιτλος"/>
          <p:cNvSpPr txBox="1">
            <a:spLocks/>
          </p:cNvSpPr>
          <p:nvPr/>
        </p:nvSpPr>
        <p:spPr>
          <a:xfrm>
            <a:off x="1475656" y="260648"/>
            <a:ext cx="6480720" cy="1104096"/>
          </a:xfrm>
          <a:prstGeom prst="rect">
            <a:avLst/>
          </a:prstGeom>
        </p:spPr>
        <p:txBody>
          <a:bodyPr>
            <a:normAutofit lnSpcReduction="10000"/>
          </a:bodyPr>
          <a:lstStyle/>
          <a:p>
            <a:pPr marL="411480" marR="0" lvl="0" indent="-342900" algn="ctr" defTabSz="914400" rtl="0" eaLnBrk="1" fontAlgn="auto" latinLnBrk="0" hangingPunct="1">
              <a:lnSpc>
                <a:spcPct val="100000"/>
              </a:lnSpc>
              <a:spcBef>
                <a:spcPts val="700"/>
              </a:spcBef>
              <a:spcAft>
                <a:spcPts val="0"/>
              </a:spcAft>
              <a:buClr>
                <a:schemeClr val="tx2"/>
              </a:buClr>
              <a:buSzPct val="95000"/>
              <a:tabLst/>
              <a:defRPr/>
            </a:pPr>
            <a:endParaRPr lang="el-GR" sz="3000" dirty="0" smtClean="0">
              <a:latin typeface="Candara" pitchFamily="34" charset="0"/>
            </a:endParaRPr>
          </a:p>
          <a:p>
            <a:pPr marL="411480" marR="0" lvl="0" indent="-342900" algn="ctr" defTabSz="914400" rtl="0" eaLnBrk="1" fontAlgn="auto" latinLnBrk="0" hangingPunct="1">
              <a:lnSpc>
                <a:spcPct val="100000"/>
              </a:lnSpc>
              <a:spcBef>
                <a:spcPts val="700"/>
              </a:spcBef>
              <a:spcAft>
                <a:spcPts val="0"/>
              </a:spcAft>
              <a:buClr>
                <a:schemeClr val="tx2"/>
              </a:buClr>
              <a:buSzPct val="95000"/>
              <a:tabLst/>
              <a:defRPr/>
            </a:pPr>
            <a:r>
              <a:rPr lang="el-GR" sz="3200" dirty="0" smtClean="0">
                <a:latin typeface="Candara" pitchFamily="34" charset="0"/>
              </a:rPr>
              <a:t>Ζωολογικός κήπος της Ρίγα</a:t>
            </a:r>
            <a:endParaRPr kumimoji="0" lang="el-GR" sz="3200" b="0" i="0" u="none" strike="noStrike" kern="1200" cap="none" spc="0" normalizeH="0" baseline="0" noProof="0" dirty="0" smtClean="0">
              <a:ln>
                <a:noFill/>
              </a:ln>
              <a:solidFill>
                <a:schemeClr val="tx1"/>
              </a:solidFill>
              <a:effectLst/>
              <a:uLnTx/>
              <a:uFillTx/>
              <a:latin typeface="Candara" pitchFamily="34" charset="0"/>
            </a:endParaRPr>
          </a:p>
          <a:p>
            <a:pPr marL="411480" marR="0" lvl="0" indent="-342900" algn="ctr" defTabSz="914400" rtl="0" eaLnBrk="1" fontAlgn="auto" latinLnBrk="0" hangingPunct="1">
              <a:lnSpc>
                <a:spcPct val="100000"/>
              </a:lnSpc>
              <a:spcBef>
                <a:spcPts val="700"/>
              </a:spcBef>
              <a:spcAft>
                <a:spcPts val="0"/>
              </a:spcAft>
              <a:buClr>
                <a:schemeClr val="tx2"/>
              </a:buClr>
              <a:buSzPct val="95000"/>
              <a:tabLst/>
              <a:defRPr/>
            </a:pPr>
            <a:endParaRPr kumimoji="0" lang="el-GR"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war3.jpg"/>
          <p:cNvPicPr>
            <a:picLocks noGrp="1" noChangeAspect="1"/>
          </p:cNvPicPr>
          <p:nvPr isPhoto="1"/>
        </p:nvPicPr>
        <p:blipFill>
          <a:blip r:embed="rId2" cstate="print">
            <a:lum/>
          </a:blip>
          <a:stretch>
            <a:fillRect/>
          </a:stretch>
        </p:blipFill>
        <p:spPr>
          <a:xfrm>
            <a:off x="398463" y="457200"/>
            <a:ext cx="4003675" cy="5943600"/>
          </a:xfrm>
          <a:prstGeom prst="rect">
            <a:avLst/>
          </a:prstGeom>
          <a:noFill/>
          <a:ln>
            <a:noFill/>
          </a:ln>
        </p:spPr>
      </p:pic>
      <p:sp>
        <p:nvSpPr>
          <p:cNvPr id="4" name="2 - Υπότιτλος"/>
          <p:cNvSpPr txBox="1">
            <a:spLocks/>
          </p:cNvSpPr>
          <p:nvPr/>
        </p:nvSpPr>
        <p:spPr>
          <a:xfrm>
            <a:off x="4860032" y="1196752"/>
            <a:ext cx="3600400" cy="5328592"/>
          </a:xfrm>
          <a:prstGeom prst="rect">
            <a:avLst/>
          </a:prstGeom>
        </p:spPr>
        <p:txBody>
          <a:bodyPr>
            <a:normAutofit lnSpcReduction="10000"/>
          </a:bodyPr>
          <a:lstStyle/>
          <a:p>
            <a:pPr marL="411480" marR="0" lvl="0" indent="-342900" algn="just" defTabSz="914400" rtl="0" eaLnBrk="1" fontAlgn="auto" latinLnBrk="0" hangingPunct="1">
              <a:lnSpc>
                <a:spcPct val="100000"/>
              </a:lnSpc>
              <a:spcBef>
                <a:spcPts val="700"/>
              </a:spcBef>
              <a:spcAft>
                <a:spcPts val="0"/>
              </a:spcAft>
              <a:buClr>
                <a:schemeClr val="tx2"/>
              </a:buClr>
              <a:buSzPct val="95000"/>
              <a:tabLst/>
              <a:defRPr/>
            </a:pPr>
            <a:endParaRPr kumimoji="0" lang="el-GR" sz="3000" b="0" i="0" u="none" strike="noStrike" kern="1200" cap="none" spc="0" normalizeH="0" baseline="0" noProof="0" dirty="0" smtClean="0">
              <a:ln>
                <a:noFill/>
              </a:ln>
              <a:solidFill>
                <a:schemeClr val="tx1"/>
              </a:solidFill>
              <a:effectLst/>
              <a:uLnTx/>
              <a:uFillTx/>
              <a:latin typeface="Candara" pitchFamily="34" charset="0"/>
            </a:endParaRPr>
          </a:p>
          <a:p>
            <a:pPr marL="411480" lvl="0" indent="-342900" algn="just">
              <a:spcBef>
                <a:spcPts val="700"/>
              </a:spcBef>
              <a:buClr>
                <a:schemeClr val="tx2"/>
              </a:buClr>
              <a:buSzPct val="95000"/>
            </a:pPr>
            <a:r>
              <a:rPr kumimoji="0" lang="en-US" sz="3000" b="0" i="0" u="none" strike="noStrike" kern="1200" cap="none" spc="0" normalizeH="0" baseline="0" noProof="0" dirty="0" smtClean="0">
                <a:ln>
                  <a:noFill/>
                </a:ln>
                <a:solidFill>
                  <a:schemeClr val="tx1"/>
                </a:solidFill>
                <a:effectLst/>
                <a:uLnTx/>
                <a:uFillTx/>
                <a:latin typeface="Candara" pitchFamily="34" charset="0"/>
              </a:rPr>
              <a:t>    </a:t>
            </a:r>
            <a:r>
              <a:rPr kumimoji="0" lang="el-GR" sz="3000" b="0" i="0" u="none" strike="noStrike" kern="1200" cap="none" spc="0" normalizeH="0" noProof="0" dirty="0" smtClean="0">
                <a:ln>
                  <a:noFill/>
                </a:ln>
                <a:solidFill>
                  <a:schemeClr val="tx1"/>
                </a:solidFill>
                <a:effectLst/>
                <a:uLnTx/>
                <a:uFillTx/>
                <a:latin typeface="Candara" pitchFamily="34" charset="0"/>
              </a:rPr>
              <a:t>  </a:t>
            </a:r>
            <a:r>
              <a:rPr lang="el-GR" sz="1900" dirty="0" smtClean="0">
                <a:latin typeface="Candara" pitchFamily="34" charset="0"/>
              </a:rPr>
              <a:t>Το Πολεμικό Μουσείο, που βρίσκεται στον Πύργο Πυρίτιδας στην Παλιά Ρίγα, είναι το μεγαλύτερο μουσείο στρατιωτικής ιστορίας στη Λετονία με μια εκτενή και εντυπωσιακή συλλογή. Σκοπός του είναι να αποκαλύψει  τη  στρατιωτική και πολιτική ιστορία της Λεττονίας. Έχει ξαναχτιστεί αρκετές φορές και απέκτησε το σημερινό του όνομα τον 17ο αιώνα όταν αποθηκεύτηκε εκεί πυρίτιδα.</a:t>
            </a:r>
            <a:r>
              <a:rPr kumimoji="0" lang="el-GR" sz="1900" b="0" i="0" u="none" strike="noStrike" kern="1200" cap="none" spc="0" normalizeH="0" baseline="0" noProof="0" dirty="0" smtClean="0">
                <a:ln>
                  <a:noFill/>
                </a:ln>
                <a:solidFill>
                  <a:schemeClr val="tx1"/>
                </a:solidFill>
                <a:effectLst/>
                <a:uLnTx/>
                <a:uFillTx/>
                <a:latin typeface="Candara" pitchFamily="34" charset="0"/>
              </a:rPr>
              <a:t> </a:t>
            </a:r>
          </a:p>
          <a:p>
            <a:pPr marL="411480" marR="0" lvl="0" indent="-342900" algn="l" defTabSz="914400" rtl="0" eaLnBrk="1" fontAlgn="auto" latinLnBrk="0" hangingPunct="1">
              <a:lnSpc>
                <a:spcPct val="100000"/>
              </a:lnSpc>
              <a:spcBef>
                <a:spcPts val="700"/>
              </a:spcBef>
              <a:spcAft>
                <a:spcPts val="0"/>
              </a:spcAft>
              <a:buClr>
                <a:schemeClr val="tx2"/>
              </a:buClr>
              <a:buSzPct val="95000"/>
              <a:tabLst/>
              <a:defRPr/>
            </a:pPr>
            <a:endParaRPr kumimoji="0" lang="el-GR"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 Υπότιτλος"/>
          <p:cNvSpPr txBox="1">
            <a:spLocks/>
          </p:cNvSpPr>
          <p:nvPr/>
        </p:nvSpPr>
        <p:spPr>
          <a:xfrm>
            <a:off x="1475656" y="260648"/>
            <a:ext cx="6480720" cy="1104096"/>
          </a:xfrm>
          <a:prstGeom prst="rect">
            <a:avLst/>
          </a:prstGeom>
        </p:spPr>
        <p:txBody>
          <a:bodyPr>
            <a:normAutofit/>
          </a:bodyPr>
          <a:lstStyle/>
          <a:p>
            <a:pPr marL="411480" marR="0" lvl="0" indent="-342900" algn="ctr" defTabSz="914400" rtl="0" eaLnBrk="1" fontAlgn="auto" latinLnBrk="0" hangingPunct="1">
              <a:lnSpc>
                <a:spcPct val="100000"/>
              </a:lnSpc>
              <a:spcBef>
                <a:spcPts val="700"/>
              </a:spcBef>
              <a:spcAft>
                <a:spcPts val="0"/>
              </a:spcAft>
              <a:buClr>
                <a:schemeClr val="tx2"/>
              </a:buClr>
              <a:buSzPct val="95000"/>
              <a:tabLst/>
              <a:defRPr/>
            </a:pPr>
            <a:endParaRPr kumimoji="0" lang="el-GR" sz="3000" b="0" i="0" u="none" strike="noStrike" kern="1200" cap="none" spc="0" normalizeH="0" baseline="0" noProof="0" dirty="0" smtClean="0">
              <a:ln>
                <a:noFill/>
              </a:ln>
              <a:solidFill>
                <a:schemeClr val="tx1"/>
              </a:solidFill>
              <a:effectLst/>
              <a:uLnTx/>
              <a:uFillTx/>
              <a:latin typeface="Candara" pitchFamily="34" charset="0"/>
            </a:endParaRPr>
          </a:p>
          <a:p>
            <a:pPr marL="411480" marR="0" lvl="0" indent="-342900" algn="ctr" defTabSz="914400" rtl="0" eaLnBrk="1" fontAlgn="auto" latinLnBrk="0" hangingPunct="1">
              <a:lnSpc>
                <a:spcPct val="100000"/>
              </a:lnSpc>
              <a:spcBef>
                <a:spcPts val="700"/>
              </a:spcBef>
              <a:spcAft>
                <a:spcPts val="0"/>
              </a:spcAft>
              <a:buClr>
                <a:schemeClr val="tx2"/>
              </a:buClr>
              <a:buSzPct val="95000"/>
              <a:tabLst/>
              <a:defRPr/>
            </a:pPr>
            <a:r>
              <a:rPr kumimoji="0" lang="en-US" sz="3000" b="0" i="0" u="none" strike="noStrike" kern="1200" cap="none" spc="0" normalizeH="0" baseline="0" noProof="0" dirty="0" smtClean="0">
                <a:ln>
                  <a:noFill/>
                </a:ln>
                <a:solidFill>
                  <a:schemeClr val="tx1"/>
                </a:solidFill>
                <a:effectLst/>
                <a:uLnTx/>
                <a:uFillTx/>
                <a:latin typeface="Candara" pitchFamily="34" charset="0"/>
              </a:rPr>
              <a:t>      </a:t>
            </a:r>
            <a:r>
              <a:rPr kumimoji="0" lang="el-GR" sz="3000" b="0" i="0" u="none" strike="noStrike" kern="1200" cap="none" spc="0" normalizeH="0" baseline="0" noProof="0" dirty="0" smtClean="0">
                <a:ln>
                  <a:noFill/>
                </a:ln>
                <a:solidFill>
                  <a:schemeClr val="tx1"/>
                </a:solidFill>
                <a:effectLst/>
                <a:uLnTx/>
                <a:uFillTx/>
                <a:latin typeface="Candara" pitchFamily="34" charset="0"/>
              </a:rPr>
              <a:t> </a:t>
            </a:r>
            <a:endParaRPr kumimoji="0" lang="el-GR" sz="3200" b="0" i="0" u="none" strike="noStrike" kern="1200" cap="none" spc="0" normalizeH="0" baseline="0" noProof="0" dirty="0" smtClean="0">
              <a:ln>
                <a:noFill/>
              </a:ln>
              <a:solidFill>
                <a:schemeClr val="tx1"/>
              </a:solidFill>
              <a:effectLst/>
              <a:uLnTx/>
              <a:uFillTx/>
              <a:latin typeface="Candara" pitchFamily="34" charset="0"/>
            </a:endParaRPr>
          </a:p>
          <a:p>
            <a:pPr marL="411480" marR="0" lvl="0" indent="-342900" algn="ctr" defTabSz="914400" rtl="0" eaLnBrk="1" fontAlgn="auto" latinLnBrk="0" hangingPunct="1">
              <a:lnSpc>
                <a:spcPct val="100000"/>
              </a:lnSpc>
              <a:spcBef>
                <a:spcPts val="700"/>
              </a:spcBef>
              <a:spcAft>
                <a:spcPts val="0"/>
              </a:spcAft>
              <a:buClr>
                <a:schemeClr val="tx2"/>
              </a:buClr>
              <a:buSzPct val="95000"/>
              <a:tabLst/>
              <a:defRPr/>
            </a:pPr>
            <a:endParaRPr kumimoji="0" lang="el-GR"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4097" name="Rectangle 1"/>
          <p:cNvSpPr>
            <a:spLocks noChangeArrowheads="1"/>
          </p:cNvSpPr>
          <p:nvPr/>
        </p:nvSpPr>
        <p:spPr bwMode="auto">
          <a:xfrm>
            <a:off x="5076056" y="692696"/>
            <a:ext cx="4032448"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3000" b="1" i="0" u="none" strike="noStrike" cap="none" normalizeH="0" baseline="0" dirty="0" smtClean="0">
                <a:ln>
                  <a:noFill/>
                </a:ln>
                <a:solidFill>
                  <a:schemeClr val="tx1"/>
                </a:solidFill>
                <a:effectLst/>
                <a:latin typeface="Candara" pitchFamily="34" charset="0"/>
                <a:ea typeface="Times New Roman" pitchFamily="18" charset="0"/>
                <a:cs typeface="Times New Roman" pitchFamily="18" charset="0"/>
              </a:rPr>
              <a:t>Latvian War Museum</a:t>
            </a:r>
            <a:endParaRPr kumimoji="0" lang="el-GR" sz="3000" b="0" i="0" u="none" strike="noStrike" cap="none" normalizeH="0" baseline="0" dirty="0" smtClean="0">
              <a:ln>
                <a:noFill/>
              </a:ln>
              <a:solidFill>
                <a:schemeClr val="tx1"/>
              </a:solidFill>
              <a:effectLst/>
              <a:latin typeface="Candara"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war museum.jpg"/>
          <p:cNvPicPr>
            <a:picLocks noGrp="1" noChangeAspect="1"/>
          </p:cNvPicPr>
          <p:nvPr isPhoto="1"/>
        </p:nvPicPr>
        <p:blipFill>
          <a:blip r:embed="rId2" cstate="print">
            <a:lum/>
          </a:blip>
          <a:stretch>
            <a:fillRect/>
          </a:stretch>
        </p:blipFill>
        <p:spPr>
          <a:xfrm>
            <a:off x="539552" y="476672"/>
            <a:ext cx="3962400" cy="5943600"/>
          </a:xfrm>
          <a:prstGeom prst="rect">
            <a:avLst/>
          </a:prstGeom>
          <a:noFill/>
          <a:ln>
            <a:noFill/>
          </a:ln>
        </p:spPr>
      </p:pic>
      <p:pic>
        <p:nvPicPr>
          <p:cNvPr id="5" name="4 - Εικόνα" descr="img037.jpg"/>
          <p:cNvPicPr>
            <a:picLocks noGrp="1" noChangeAspect="1"/>
          </p:cNvPicPr>
          <p:nvPr isPhoto="1"/>
        </p:nvPicPr>
        <p:blipFill>
          <a:blip r:embed="rId3" cstate="print">
            <a:lum/>
          </a:blip>
          <a:stretch>
            <a:fillRect/>
          </a:stretch>
        </p:blipFill>
        <p:spPr>
          <a:xfrm>
            <a:off x="4716016" y="476672"/>
            <a:ext cx="4114800" cy="5662613"/>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img026.jpg"/>
          <p:cNvPicPr>
            <a:picLocks noGrp="1" noChangeAspect="1"/>
          </p:cNvPicPr>
          <p:nvPr isPhoto="1"/>
        </p:nvPicPr>
        <p:blipFill>
          <a:blip r:embed="rId2" cstate="print">
            <a:lum/>
          </a:blip>
          <a:stretch>
            <a:fillRect/>
          </a:stretch>
        </p:blipFill>
        <p:spPr>
          <a:xfrm>
            <a:off x="4686300" y="596900"/>
            <a:ext cx="4114800" cy="5662613"/>
          </a:xfrm>
          <a:prstGeom prst="rect">
            <a:avLst/>
          </a:prstGeom>
          <a:noFill/>
          <a:ln>
            <a:noFill/>
          </a:ln>
        </p:spPr>
      </p:pic>
      <p:pic>
        <p:nvPicPr>
          <p:cNvPr id="5" name="4 - Εικόνα" descr="img036.jpg"/>
          <p:cNvPicPr>
            <a:picLocks noGrp="1" noChangeAspect="1"/>
          </p:cNvPicPr>
          <p:nvPr isPhoto="1"/>
        </p:nvPicPr>
        <p:blipFill>
          <a:blip r:embed="rId3" cstate="print">
            <a:lum/>
          </a:blip>
          <a:stretch>
            <a:fillRect/>
          </a:stretch>
        </p:blipFill>
        <p:spPr>
          <a:xfrm>
            <a:off x="323528" y="548680"/>
            <a:ext cx="4114800" cy="5662613"/>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DSC_0084.JPG"/>
          <p:cNvPicPr>
            <a:picLocks noGrp="1" noChangeAspect="1"/>
          </p:cNvPicPr>
          <p:nvPr isPhoto="1"/>
        </p:nvPicPr>
        <p:blipFill>
          <a:blip r:embed="rId2" cstate="print">
            <a:lum/>
          </a:blip>
          <a:stretch>
            <a:fillRect/>
          </a:stretch>
        </p:blipFill>
        <p:spPr>
          <a:xfrm>
            <a:off x="342900" y="2271713"/>
            <a:ext cx="4114800" cy="2314575"/>
          </a:xfrm>
          <a:prstGeom prst="rect">
            <a:avLst/>
          </a:prstGeom>
          <a:noFill/>
          <a:ln>
            <a:noFill/>
          </a:ln>
        </p:spPr>
      </p:pic>
      <p:pic>
        <p:nvPicPr>
          <p:cNvPr id="3" name="2 - Εικόνα" descr="DSC_0085.JPG"/>
          <p:cNvPicPr>
            <a:picLocks noGrp="1" noChangeAspect="1"/>
          </p:cNvPicPr>
          <p:nvPr isPhoto="1"/>
        </p:nvPicPr>
        <p:blipFill>
          <a:blip r:embed="rId3" cstate="print">
            <a:lum/>
          </a:blip>
          <a:stretch>
            <a:fillRect/>
          </a:stretch>
        </p:blipFill>
        <p:spPr>
          <a:xfrm>
            <a:off x="4686300" y="2271713"/>
            <a:ext cx="4114800" cy="2314575"/>
          </a:xfrm>
          <a:prstGeom prst="rect">
            <a:avLst/>
          </a:prstGeom>
          <a:noFill/>
          <a:ln>
            <a:noFill/>
          </a:ln>
        </p:spPr>
      </p:pic>
      <p:sp>
        <p:nvSpPr>
          <p:cNvPr id="4" name="1 - Τίτλος"/>
          <p:cNvSpPr txBox="1">
            <a:spLocks/>
          </p:cNvSpPr>
          <p:nvPr/>
        </p:nvSpPr>
        <p:spPr>
          <a:xfrm>
            <a:off x="827584" y="188640"/>
            <a:ext cx="7772400" cy="1975104"/>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l-GR"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
        <p:nvSpPr>
          <p:cNvPr id="5" name="2 - Υπότιτλος"/>
          <p:cNvSpPr txBox="1">
            <a:spLocks/>
          </p:cNvSpPr>
          <p:nvPr/>
        </p:nvSpPr>
        <p:spPr>
          <a:xfrm>
            <a:off x="323528" y="404664"/>
            <a:ext cx="8204448" cy="1508760"/>
          </a:xfrm>
          <a:prstGeom prst="rect">
            <a:avLst/>
          </a:prstGeom>
        </p:spPr>
        <p:txBody>
          <a:bodyPr>
            <a:normAutofit lnSpcReduction="10000"/>
          </a:bodyPr>
          <a:lstStyle/>
          <a:p>
            <a:pPr marL="411480" marR="0" lvl="0" indent="-342900" algn="just" defTabSz="914400" rtl="0" eaLnBrk="1" fontAlgn="auto" latinLnBrk="0" hangingPunct="1">
              <a:lnSpc>
                <a:spcPct val="100000"/>
              </a:lnSpc>
              <a:spcBef>
                <a:spcPts val="700"/>
              </a:spcBef>
              <a:spcAft>
                <a:spcPts val="0"/>
              </a:spcAft>
              <a:buClr>
                <a:schemeClr val="tx2"/>
              </a:buClr>
              <a:buSzPct val="95000"/>
              <a:tabLst/>
              <a:defRPr/>
            </a:pPr>
            <a:endParaRPr kumimoji="0" lang="el-GR" sz="3000" b="0" i="0" u="none" strike="noStrike" kern="1200" cap="none" spc="0" normalizeH="0" baseline="0" noProof="0" dirty="0" smtClean="0">
              <a:ln>
                <a:noFill/>
              </a:ln>
              <a:solidFill>
                <a:schemeClr val="tx1"/>
              </a:solidFill>
              <a:effectLst/>
              <a:uLnTx/>
              <a:uFillTx/>
              <a:latin typeface="Candara" pitchFamily="34" charset="0"/>
            </a:endParaRPr>
          </a:p>
          <a:p>
            <a:pPr marL="411480" marR="0" lvl="0" indent="-342900" algn="just" defTabSz="914400" rtl="0" eaLnBrk="1" fontAlgn="auto" latinLnBrk="0" hangingPunct="1">
              <a:lnSpc>
                <a:spcPct val="100000"/>
              </a:lnSpc>
              <a:spcBef>
                <a:spcPts val="700"/>
              </a:spcBef>
              <a:spcAft>
                <a:spcPts val="0"/>
              </a:spcAft>
              <a:buClr>
                <a:schemeClr val="tx2"/>
              </a:buClr>
              <a:buSzPct val="95000"/>
              <a:tabLst/>
              <a:defRPr/>
            </a:pPr>
            <a:r>
              <a:rPr kumimoji="0" lang="en-US" sz="3000" b="0" i="0" u="none" strike="noStrike" kern="1200" cap="none" spc="0" normalizeH="0" baseline="0" noProof="0" dirty="0" smtClean="0">
                <a:ln>
                  <a:noFill/>
                </a:ln>
                <a:solidFill>
                  <a:schemeClr val="tx1"/>
                </a:solidFill>
                <a:effectLst/>
                <a:uLnTx/>
                <a:uFillTx/>
                <a:latin typeface="Candara" pitchFamily="34" charset="0"/>
              </a:rPr>
              <a:t>  </a:t>
            </a:r>
            <a:r>
              <a:rPr kumimoji="0" lang="el-GR" sz="3000" b="0" i="0" u="none" strike="noStrike" kern="1200" cap="none" spc="0" normalizeH="0" baseline="0" noProof="0" dirty="0" smtClean="0">
                <a:ln>
                  <a:noFill/>
                </a:ln>
                <a:solidFill>
                  <a:schemeClr val="tx1"/>
                </a:solidFill>
                <a:effectLst/>
                <a:uLnTx/>
                <a:uFillTx/>
                <a:latin typeface="Candara" pitchFamily="34" charset="0"/>
              </a:rPr>
              <a:t>  </a:t>
            </a:r>
            <a:r>
              <a:rPr lang="el-GR" sz="3000" dirty="0" smtClean="0">
                <a:latin typeface="Candara" pitchFamily="34" charset="0"/>
              </a:rPr>
              <a:t>Τα παιδιά του Ε΄1 τμήματος ζωγραφίζουν πέντε εντυπωσιακά  αξιοθέατα  της  Λετονίας.</a:t>
            </a:r>
            <a:endParaRPr kumimoji="0" lang="el-GR" sz="2900" b="0" i="0" u="none" strike="noStrike" kern="1200" cap="none" spc="0" normalizeH="0" baseline="0" noProof="0" dirty="0" smtClean="0">
              <a:ln>
                <a:noFill/>
              </a:ln>
              <a:solidFill>
                <a:schemeClr val="tx1"/>
              </a:solidFill>
              <a:effectLst/>
              <a:uLnTx/>
              <a:uFillTx/>
              <a:latin typeface="Candara" pitchFamily="34" charset="0"/>
            </a:endParaRPr>
          </a:p>
          <a:p>
            <a:pPr marL="411480" marR="0" lvl="0" indent="-342900" algn="l" defTabSz="914400" rtl="0" eaLnBrk="1" fontAlgn="auto" latinLnBrk="0" hangingPunct="1">
              <a:lnSpc>
                <a:spcPct val="100000"/>
              </a:lnSpc>
              <a:spcBef>
                <a:spcPts val="700"/>
              </a:spcBef>
              <a:spcAft>
                <a:spcPts val="0"/>
              </a:spcAft>
              <a:buClr>
                <a:schemeClr val="tx2"/>
              </a:buClr>
              <a:buSzPct val="95000"/>
              <a:tabLst/>
              <a:defRPr/>
            </a:pPr>
            <a:endParaRPr kumimoji="0" lang="el-GR"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DSC_0133.JPG"/>
          <p:cNvPicPr>
            <a:picLocks noGrp="1" noChangeAspect="1"/>
          </p:cNvPicPr>
          <p:nvPr isPhoto="1"/>
        </p:nvPicPr>
        <p:blipFill>
          <a:blip r:embed="rId2" cstate="print">
            <a:lum/>
          </a:blip>
          <a:srcRect/>
          <a:stretch>
            <a:fillRect/>
          </a:stretch>
        </p:blipFill>
        <p:spPr>
          <a:xfrm>
            <a:off x="251520" y="764704"/>
            <a:ext cx="8604448" cy="48400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DSC_0088.JPG"/>
          <p:cNvPicPr>
            <a:picLocks noGrp="1" noChangeAspect="1"/>
          </p:cNvPicPr>
          <p:nvPr isPhoto="1"/>
        </p:nvPicPr>
        <p:blipFill>
          <a:blip r:embed="rId2" cstate="print">
            <a:lum/>
          </a:blip>
          <a:stretch>
            <a:fillRect/>
          </a:stretch>
        </p:blipFill>
        <p:spPr>
          <a:xfrm>
            <a:off x="5072063" y="457200"/>
            <a:ext cx="3343275" cy="5943600"/>
          </a:xfrm>
          <a:prstGeom prst="rect">
            <a:avLst/>
          </a:prstGeom>
          <a:noFill/>
          <a:ln>
            <a:noFill/>
          </a:ln>
        </p:spPr>
      </p:pic>
      <p:pic>
        <p:nvPicPr>
          <p:cNvPr id="4" name="3 - Εικόνα" descr="DSC_0089.JPG"/>
          <p:cNvPicPr>
            <a:picLocks noGrp="1" noChangeAspect="1"/>
          </p:cNvPicPr>
          <p:nvPr isPhoto="1"/>
        </p:nvPicPr>
        <p:blipFill>
          <a:blip r:embed="rId3" cstate="print">
            <a:lum/>
          </a:blip>
          <a:stretch>
            <a:fillRect/>
          </a:stretch>
        </p:blipFill>
        <p:spPr>
          <a:xfrm>
            <a:off x="728663" y="457200"/>
            <a:ext cx="3343275" cy="59436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DSC_0090.JPG"/>
          <p:cNvPicPr>
            <a:picLocks noGrp="1" noChangeAspect="1"/>
          </p:cNvPicPr>
          <p:nvPr isPhoto="1"/>
        </p:nvPicPr>
        <p:blipFill>
          <a:blip r:embed="rId2" cstate="print">
            <a:lum/>
          </a:blip>
          <a:stretch>
            <a:fillRect/>
          </a:stretch>
        </p:blipFill>
        <p:spPr>
          <a:xfrm>
            <a:off x="4686300" y="2271713"/>
            <a:ext cx="4114800" cy="2314575"/>
          </a:xfrm>
          <a:prstGeom prst="rect">
            <a:avLst/>
          </a:prstGeom>
          <a:noFill/>
          <a:ln>
            <a:noFill/>
          </a:ln>
        </p:spPr>
      </p:pic>
      <p:pic>
        <p:nvPicPr>
          <p:cNvPr id="4" name="3 - Εικόνα" descr="DSC_0087.JPG"/>
          <p:cNvPicPr>
            <a:picLocks noGrp="1" noChangeAspect="1"/>
          </p:cNvPicPr>
          <p:nvPr isPhoto="1"/>
        </p:nvPicPr>
        <p:blipFill>
          <a:blip r:embed="rId3" cstate="print">
            <a:lum/>
          </a:blip>
          <a:stretch>
            <a:fillRect/>
          </a:stretch>
        </p:blipFill>
        <p:spPr>
          <a:xfrm>
            <a:off x="342900" y="2271713"/>
            <a:ext cx="4114800" cy="2314575"/>
          </a:xfrm>
          <a:prstGeom prst="rect">
            <a:avLst/>
          </a:prstGeom>
          <a:noFill/>
          <a:ln>
            <a:noFill/>
          </a:ln>
        </p:spPr>
      </p:pic>
      <p:sp>
        <p:nvSpPr>
          <p:cNvPr id="2" name="Ορθογώνιο 1"/>
          <p:cNvSpPr/>
          <p:nvPr/>
        </p:nvSpPr>
        <p:spPr>
          <a:xfrm>
            <a:off x="7380312" y="2531372"/>
            <a:ext cx="216024" cy="216024"/>
          </a:xfrm>
          <a:prstGeom prst="rect">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DSC_0092.JPG"/>
          <p:cNvPicPr>
            <a:picLocks noGrp="1" noChangeAspect="1"/>
          </p:cNvPicPr>
          <p:nvPr isPhoto="1"/>
        </p:nvPicPr>
        <p:blipFill>
          <a:blip r:embed="rId2" cstate="print">
            <a:lum/>
          </a:blip>
          <a:stretch>
            <a:fillRect/>
          </a:stretch>
        </p:blipFill>
        <p:spPr>
          <a:xfrm>
            <a:off x="342900" y="2271713"/>
            <a:ext cx="4114800" cy="2314575"/>
          </a:xfrm>
          <a:prstGeom prst="rect">
            <a:avLst/>
          </a:prstGeom>
          <a:noFill/>
          <a:ln>
            <a:noFill/>
          </a:ln>
        </p:spPr>
      </p:pic>
      <p:pic>
        <p:nvPicPr>
          <p:cNvPr id="3" name="2 - Εικόνα" descr="DSC_0119.JPG"/>
          <p:cNvPicPr>
            <a:picLocks noGrp="1" noChangeAspect="1"/>
          </p:cNvPicPr>
          <p:nvPr isPhoto="1"/>
        </p:nvPicPr>
        <p:blipFill>
          <a:blip r:embed="rId3" cstate="print">
            <a:lum/>
          </a:blip>
          <a:stretch>
            <a:fillRect/>
          </a:stretch>
        </p:blipFill>
        <p:spPr>
          <a:xfrm>
            <a:off x="4686300" y="2271713"/>
            <a:ext cx="4114800" cy="2314575"/>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DSC_0120.JPG"/>
          <p:cNvPicPr>
            <a:picLocks noGrp="1" noChangeAspect="1"/>
          </p:cNvPicPr>
          <p:nvPr isPhoto="1"/>
        </p:nvPicPr>
        <p:blipFill>
          <a:blip r:embed="rId2" cstate="print">
            <a:lum/>
          </a:blip>
          <a:stretch>
            <a:fillRect/>
          </a:stretch>
        </p:blipFill>
        <p:spPr>
          <a:xfrm>
            <a:off x="342900" y="2271713"/>
            <a:ext cx="4114800" cy="2314575"/>
          </a:xfrm>
          <a:prstGeom prst="rect">
            <a:avLst/>
          </a:prstGeom>
          <a:noFill/>
          <a:ln>
            <a:noFill/>
          </a:ln>
        </p:spPr>
      </p:pic>
      <p:pic>
        <p:nvPicPr>
          <p:cNvPr id="3" name="2 - Εικόνα" descr="DSC_0121.JPG"/>
          <p:cNvPicPr>
            <a:picLocks noGrp="1" noChangeAspect="1"/>
          </p:cNvPicPr>
          <p:nvPr isPhoto="1"/>
        </p:nvPicPr>
        <p:blipFill>
          <a:blip r:embed="rId3" cstate="print">
            <a:lum/>
          </a:blip>
          <a:srcRect l="4222" t="12667" r="3029"/>
          <a:stretch>
            <a:fillRect/>
          </a:stretch>
        </p:blipFill>
        <p:spPr>
          <a:xfrm>
            <a:off x="4644008" y="2310741"/>
            <a:ext cx="4296291" cy="2275547"/>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DSC_0123.JPG"/>
          <p:cNvPicPr>
            <a:picLocks noGrp="1" noChangeAspect="1"/>
          </p:cNvPicPr>
          <p:nvPr isPhoto="1"/>
        </p:nvPicPr>
        <p:blipFill>
          <a:blip r:embed="rId2" cstate="print">
            <a:lum/>
          </a:blip>
          <a:stretch>
            <a:fillRect/>
          </a:stretch>
        </p:blipFill>
        <p:spPr>
          <a:xfrm>
            <a:off x="342900" y="2271713"/>
            <a:ext cx="4114800" cy="2314575"/>
          </a:xfrm>
          <a:prstGeom prst="rect">
            <a:avLst/>
          </a:prstGeom>
          <a:noFill/>
          <a:ln>
            <a:noFill/>
          </a:ln>
        </p:spPr>
      </p:pic>
      <p:pic>
        <p:nvPicPr>
          <p:cNvPr id="3" name="2 - Εικόνα" descr="DSC_0124.JPG"/>
          <p:cNvPicPr>
            <a:picLocks noGrp="1" noChangeAspect="1"/>
          </p:cNvPicPr>
          <p:nvPr isPhoto="1"/>
        </p:nvPicPr>
        <p:blipFill>
          <a:blip r:embed="rId3" cstate="print">
            <a:lum/>
          </a:blip>
          <a:stretch>
            <a:fillRect/>
          </a:stretch>
        </p:blipFill>
        <p:spPr>
          <a:xfrm>
            <a:off x="4686300" y="2271713"/>
            <a:ext cx="4114800" cy="231457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4 (2).jpg"/>
          <p:cNvPicPr>
            <a:picLocks noGrp="1" noChangeAspect="1"/>
          </p:cNvPicPr>
          <p:nvPr isPhoto="1"/>
        </p:nvPicPr>
        <p:blipFill>
          <a:blip r:embed="rId2" cstate="print">
            <a:lum/>
          </a:blip>
          <a:stretch>
            <a:fillRect/>
          </a:stretch>
        </p:blipFill>
        <p:spPr>
          <a:xfrm>
            <a:off x="342900" y="1884363"/>
            <a:ext cx="4114800" cy="3089275"/>
          </a:xfrm>
          <a:prstGeom prst="rect">
            <a:avLst/>
          </a:prstGeom>
          <a:noFill/>
          <a:ln>
            <a:noFill/>
          </a:ln>
        </p:spPr>
      </p:pic>
      <p:pic>
        <p:nvPicPr>
          <p:cNvPr id="3" name="2 - Εικόνα" descr="cesis1.jpg"/>
          <p:cNvPicPr>
            <a:picLocks noGrp="1" noChangeAspect="1"/>
          </p:cNvPicPr>
          <p:nvPr isPhoto="1"/>
        </p:nvPicPr>
        <p:blipFill>
          <a:blip r:embed="rId3" cstate="print">
            <a:lum/>
          </a:blip>
          <a:stretch>
            <a:fillRect/>
          </a:stretch>
        </p:blipFill>
        <p:spPr>
          <a:xfrm>
            <a:off x="4686300" y="1885950"/>
            <a:ext cx="4114800" cy="3086100"/>
          </a:xfrm>
          <a:prstGeom prst="rect">
            <a:avLst/>
          </a:prstGeom>
          <a:noFill/>
          <a:ln>
            <a:noFill/>
          </a:ln>
        </p:spPr>
      </p:pic>
      <p:sp>
        <p:nvSpPr>
          <p:cNvPr id="4" name="2 - Υπότιτλος"/>
          <p:cNvSpPr txBox="1">
            <a:spLocks/>
          </p:cNvSpPr>
          <p:nvPr/>
        </p:nvSpPr>
        <p:spPr>
          <a:xfrm>
            <a:off x="539552" y="5085184"/>
            <a:ext cx="8204448" cy="1508760"/>
          </a:xfrm>
          <a:prstGeom prst="rect">
            <a:avLst/>
          </a:prstGeom>
        </p:spPr>
        <p:txBody>
          <a:bodyPr>
            <a:normAutofit fontScale="62500" lnSpcReduction="20000"/>
          </a:bodyPr>
          <a:lstStyle/>
          <a:p>
            <a:pPr marL="411480" marR="0" lvl="0" indent="-342900" algn="just" defTabSz="914400" rtl="0" eaLnBrk="1" fontAlgn="auto" latinLnBrk="0" hangingPunct="1">
              <a:lnSpc>
                <a:spcPct val="100000"/>
              </a:lnSpc>
              <a:spcBef>
                <a:spcPts val="700"/>
              </a:spcBef>
              <a:spcAft>
                <a:spcPts val="0"/>
              </a:spcAft>
              <a:buClr>
                <a:schemeClr val="tx2"/>
              </a:buClr>
              <a:buSzPct val="95000"/>
              <a:tabLst/>
              <a:defRPr/>
            </a:pPr>
            <a:endParaRPr kumimoji="0" lang="el-GR" sz="3000" b="0" i="0" u="none" strike="noStrike" kern="1200" cap="none" spc="0" normalizeH="0" baseline="0" noProof="0" dirty="0" smtClean="0">
              <a:ln>
                <a:noFill/>
              </a:ln>
              <a:solidFill>
                <a:schemeClr val="tx1"/>
              </a:solidFill>
              <a:effectLst/>
              <a:uLnTx/>
              <a:uFillTx/>
              <a:latin typeface="Candara" pitchFamily="34" charset="0"/>
            </a:endParaRPr>
          </a:p>
          <a:p>
            <a:pPr marL="411480" marR="0" lvl="0" indent="-342900" algn="just" defTabSz="914400" rtl="0" eaLnBrk="1" fontAlgn="auto" latinLnBrk="0" hangingPunct="1">
              <a:lnSpc>
                <a:spcPct val="100000"/>
              </a:lnSpc>
              <a:spcBef>
                <a:spcPts val="700"/>
              </a:spcBef>
              <a:spcAft>
                <a:spcPts val="0"/>
              </a:spcAft>
              <a:buClr>
                <a:schemeClr val="tx2"/>
              </a:buClr>
              <a:buSzPct val="95000"/>
              <a:tabLst/>
              <a:defRPr/>
            </a:pPr>
            <a:r>
              <a:rPr kumimoji="0" lang="en-US" sz="3000" b="0" i="0" u="none" strike="noStrike" kern="1200" cap="none" spc="0" normalizeH="0" baseline="0" noProof="0" dirty="0" smtClean="0">
                <a:ln>
                  <a:noFill/>
                </a:ln>
                <a:solidFill>
                  <a:schemeClr val="tx1"/>
                </a:solidFill>
                <a:effectLst/>
                <a:uLnTx/>
                <a:uFillTx/>
                <a:latin typeface="Candara" pitchFamily="34" charset="0"/>
              </a:rPr>
              <a:t>      </a:t>
            </a:r>
            <a:r>
              <a:rPr kumimoji="0" lang="el-GR" sz="2900" b="0" i="0" u="none" strike="noStrike" kern="1200" cap="none" spc="0" normalizeH="0" baseline="0" noProof="0" dirty="0" smtClean="0">
                <a:ln>
                  <a:noFill/>
                </a:ln>
                <a:solidFill>
                  <a:schemeClr val="tx1"/>
                </a:solidFill>
                <a:effectLst/>
                <a:uLnTx/>
                <a:uFillTx/>
                <a:latin typeface="Candara" pitchFamily="34" charset="0"/>
              </a:rPr>
              <a:t>Το κάστρο Cēsis είναι ένα από τα καλύτερα διατηρημένα</a:t>
            </a:r>
            <a:r>
              <a:rPr kumimoji="0" lang="en-US" sz="2900" b="0" i="0" u="none" strike="noStrike" kern="1200" cap="none" spc="0" normalizeH="0" noProof="0" dirty="0" smtClean="0">
                <a:ln>
                  <a:noFill/>
                </a:ln>
                <a:solidFill>
                  <a:schemeClr val="tx1"/>
                </a:solidFill>
                <a:effectLst/>
                <a:uLnTx/>
                <a:uFillTx/>
                <a:latin typeface="Candara" pitchFamily="34" charset="0"/>
              </a:rPr>
              <a:t>  </a:t>
            </a:r>
            <a:r>
              <a:rPr kumimoji="0" lang="el-GR" sz="2900" b="0" i="0" u="none" strike="noStrike" kern="1200" cap="none" spc="0" normalizeH="0" baseline="0" noProof="0" dirty="0" smtClean="0">
                <a:ln>
                  <a:noFill/>
                </a:ln>
                <a:solidFill>
                  <a:schemeClr val="tx1"/>
                </a:solidFill>
                <a:effectLst/>
                <a:uLnTx/>
                <a:uFillTx/>
                <a:latin typeface="Candara" pitchFamily="34" charset="0"/>
              </a:rPr>
              <a:t>μεσαιωνικά κάστρα στη Λετονία. Τα θεμέλια του</a:t>
            </a:r>
            <a:r>
              <a:rPr kumimoji="0" lang="en-US" sz="2900" b="0" i="0" u="none" strike="noStrike" kern="1200" cap="none" spc="0" normalizeH="0" baseline="0" noProof="0" dirty="0" smtClean="0">
                <a:ln>
                  <a:noFill/>
                </a:ln>
                <a:solidFill>
                  <a:schemeClr val="tx1"/>
                </a:solidFill>
                <a:effectLst/>
                <a:uLnTx/>
                <a:uFillTx/>
                <a:latin typeface="Candara" pitchFamily="34" charset="0"/>
              </a:rPr>
              <a:t> </a:t>
            </a:r>
            <a:r>
              <a:rPr kumimoji="0" lang="el-GR" sz="2900" b="0" i="0" u="none" strike="noStrike" kern="1200" cap="none" spc="0" normalizeH="0" baseline="0" noProof="0" dirty="0" smtClean="0">
                <a:ln>
                  <a:noFill/>
                </a:ln>
                <a:solidFill>
                  <a:schemeClr val="tx1"/>
                </a:solidFill>
                <a:effectLst/>
                <a:uLnTx/>
                <a:uFillTx/>
                <a:latin typeface="Candara" pitchFamily="34" charset="0"/>
              </a:rPr>
              <a:t>τοποθετήθηκαν πριν από 800 χρόνια.  Το κάστρο δεν είναι μόνο τουριστικό αξιοθέατο, αλλά επίσης και </a:t>
            </a:r>
            <a:r>
              <a:rPr lang="el-GR" sz="2900" dirty="0" smtClean="0">
                <a:latin typeface="Candara" pitchFamily="34" charset="0"/>
              </a:rPr>
              <a:t>καταφύγιο</a:t>
            </a:r>
            <a:r>
              <a:rPr kumimoji="0" lang="el-GR" sz="2900" b="0" i="0" u="none" strike="noStrike" kern="1200" cap="none" spc="0" normalizeH="0" baseline="0" noProof="0" dirty="0" smtClean="0">
                <a:ln>
                  <a:noFill/>
                </a:ln>
                <a:solidFill>
                  <a:schemeClr val="tx1"/>
                </a:solidFill>
                <a:effectLst/>
                <a:uLnTx/>
                <a:uFillTx/>
                <a:latin typeface="Candara" pitchFamily="34" charset="0"/>
              </a:rPr>
              <a:t> διαφόρων ειδών φυτών και ζώων.</a:t>
            </a:r>
          </a:p>
          <a:p>
            <a:pPr marL="411480" marR="0" lvl="0" indent="-342900" algn="l" defTabSz="914400" rtl="0" eaLnBrk="1" fontAlgn="auto" latinLnBrk="0" hangingPunct="1">
              <a:lnSpc>
                <a:spcPct val="100000"/>
              </a:lnSpc>
              <a:spcBef>
                <a:spcPts val="700"/>
              </a:spcBef>
              <a:spcAft>
                <a:spcPts val="0"/>
              </a:spcAft>
              <a:buClr>
                <a:schemeClr val="tx2"/>
              </a:buClr>
              <a:buSzPct val="95000"/>
              <a:tabLst/>
              <a:defRPr/>
            </a:pPr>
            <a:endParaRPr kumimoji="0" lang="el-GR"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 Υπότιτλος"/>
          <p:cNvSpPr txBox="1">
            <a:spLocks/>
          </p:cNvSpPr>
          <p:nvPr/>
        </p:nvSpPr>
        <p:spPr>
          <a:xfrm>
            <a:off x="467544" y="260648"/>
            <a:ext cx="8204448" cy="1508760"/>
          </a:xfrm>
          <a:prstGeom prst="rect">
            <a:avLst/>
          </a:prstGeom>
        </p:spPr>
        <p:txBody>
          <a:bodyPr>
            <a:normAutofit/>
          </a:bodyPr>
          <a:lstStyle/>
          <a:p>
            <a:pPr marL="411480" marR="0" lvl="0" indent="-342900" algn="just" defTabSz="914400" rtl="0" eaLnBrk="1" fontAlgn="auto" latinLnBrk="0" hangingPunct="1">
              <a:lnSpc>
                <a:spcPct val="100000"/>
              </a:lnSpc>
              <a:spcBef>
                <a:spcPts val="700"/>
              </a:spcBef>
              <a:spcAft>
                <a:spcPts val="0"/>
              </a:spcAft>
              <a:buClr>
                <a:schemeClr val="tx2"/>
              </a:buClr>
              <a:buSzPct val="95000"/>
              <a:tabLst/>
              <a:defRPr/>
            </a:pPr>
            <a:endParaRPr kumimoji="0" lang="el-GR" sz="3000" b="0" i="0" u="none" strike="noStrike" kern="1200" cap="none" spc="0" normalizeH="0" baseline="0" noProof="0" dirty="0" smtClean="0">
              <a:ln>
                <a:noFill/>
              </a:ln>
              <a:solidFill>
                <a:schemeClr val="tx1"/>
              </a:solidFill>
              <a:effectLst/>
              <a:uLnTx/>
              <a:uFillTx/>
              <a:latin typeface="Candara" pitchFamily="34" charset="0"/>
            </a:endParaRPr>
          </a:p>
          <a:p>
            <a:pPr marL="411480" marR="0" lvl="0" indent="-342900" algn="ctr" defTabSz="914400" rtl="0" eaLnBrk="1" fontAlgn="auto" latinLnBrk="0" hangingPunct="1">
              <a:lnSpc>
                <a:spcPct val="100000"/>
              </a:lnSpc>
              <a:spcBef>
                <a:spcPts val="700"/>
              </a:spcBef>
              <a:spcAft>
                <a:spcPts val="0"/>
              </a:spcAft>
              <a:buClr>
                <a:schemeClr val="tx2"/>
              </a:buClr>
              <a:buSzPct val="95000"/>
              <a:tabLst/>
              <a:defRPr/>
            </a:pPr>
            <a:r>
              <a:rPr kumimoji="0" lang="en-US" sz="3000" b="0" i="0" u="none" strike="noStrike" kern="1200" cap="none" spc="0" normalizeH="0" baseline="0" noProof="0" dirty="0" smtClean="0">
                <a:ln>
                  <a:noFill/>
                </a:ln>
                <a:solidFill>
                  <a:schemeClr val="tx1"/>
                </a:solidFill>
                <a:effectLst/>
                <a:uLnTx/>
                <a:uFillTx/>
                <a:latin typeface="Candara" pitchFamily="34" charset="0"/>
              </a:rPr>
              <a:t>      </a:t>
            </a:r>
            <a:r>
              <a:rPr kumimoji="0" lang="el-GR" sz="3000" b="0" i="0" u="none" strike="noStrike" kern="1200" cap="none" spc="0" normalizeH="0" baseline="0" noProof="0" dirty="0" smtClean="0">
                <a:ln>
                  <a:noFill/>
                </a:ln>
                <a:solidFill>
                  <a:schemeClr val="tx1"/>
                </a:solidFill>
                <a:effectLst/>
                <a:uLnTx/>
                <a:uFillTx/>
                <a:latin typeface="Candara" pitchFamily="34" charset="0"/>
              </a:rPr>
              <a:t> </a:t>
            </a:r>
            <a:r>
              <a:rPr kumimoji="0" lang="el-GR" sz="3600" b="0" i="0" u="none" strike="noStrike" kern="1200" cap="none" spc="0" normalizeH="0" baseline="0" noProof="0" dirty="0" smtClean="0">
                <a:ln>
                  <a:noFill/>
                </a:ln>
                <a:solidFill>
                  <a:schemeClr val="tx1"/>
                </a:solidFill>
                <a:effectLst/>
                <a:uLnTx/>
                <a:uFillTx/>
                <a:latin typeface="Candara" pitchFamily="34" charset="0"/>
              </a:rPr>
              <a:t>Cēsis </a:t>
            </a:r>
            <a:r>
              <a:rPr lang="en-US" sz="3600" dirty="0" smtClean="0">
                <a:latin typeface="Candara" pitchFamily="34" charset="0"/>
              </a:rPr>
              <a:t> Castle</a:t>
            </a:r>
            <a:endParaRPr kumimoji="0" lang="el-GR" sz="3600" b="0" i="0" u="none" strike="noStrike" kern="1200" cap="none" spc="0" normalizeH="0" baseline="0" noProof="0" dirty="0" smtClean="0">
              <a:ln>
                <a:noFill/>
              </a:ln>
              <a:solidFill>
                <a:schemeClr val="tx1"/>
              </a:solidFill>
              <a:effectLst/>
              <a:uLnTx/>
              <a:uFillTx/>
              <a:latin typeface="Candara" pitchFamily="34" charset="0"/>
            </a:endParaRPr>
          </a:p>
          <a:p>
            <a:pPr marL="411480" marR="0" lvl="0" indent="-342900" algn="l" defTabSz="914400" rtl="0" eaLnBrk="1" fontAlgn="auto" latinLnBrk="0" hangingPunct="1">
              <a:lnSpc>
                <a:spcPct val="100000"/>
              </a:lnSpc>
              <a:spcBef>
                <a:spcPts val="700"/>
              </a:spcBef>
              <a:spcAft>
                <a:spcPts val="0"/>
              </a:spcAft>
              <a:buClr>
                <a:schemeClr val="tx2"/>
              </a:buClr>
              <a:buSzPct val="95000"/>
              <a:tabLst/>
              <a:defRPr/>
            </a:pPr>
            <a:endParaRPr kumimoji="0" lang="el-GR"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img034.jpg"/>
          <p:cNvPicPr>
            <a:picLocks noGrp="1" noChangeAspect="1"/>
          </p:cNvPicPr>
          <p:nvPr isPhoto="1"/>
        </p:nvPicPr>
        <p:blipFill>
          <a:blip r:embed="rId2" cstate="print">
            <a:lum/>
          </a:blip>
          <a:stretch>
            <a:fillRect/>
          </a:stretch>
        </p:blipFill>
        <p:spPr>
          <a:xfrm>
            <a:off x="4686300" y="1933575"/>
            <a:ext cx="4114800" cy="2990850"/>
          </a:xfrm>
          <a:prstGeom prst="rect">
            <a:avLst/>
          </a:prstGeom>
          <a:noFill/>
          <a:ln>
            <a:noFill/>
          </a:ln>
        </p:spPr>
      </p:pic>
      <p:pic>
        <p:nvPicPr>
          <p:cNvPr id="5" name="4 - Εικόνα" descr="img030.jpg"/>
          <p:cNvPicPr>
            <a:picLocks noGrp="1" noChangeAspect="1"/>
          </p:cNvPicPr>
          <p:nvPr isPhoto="1"/>
        </p:nvPicPr>
        <p:blipFill>
          <a:blip r:embed="rId3" cstate="print">
            <a:lum/>
          </a:blip>
          <a:stretch>
            <a:fillRect/>
          </a:stretch>
        </p:blipFill>
        <p:spPr>
          <a:xfrm>
            <a:off x="323528" y="1916832"/>
            <a:ext cx="4114800" cy="2990850"/>
          </a:xfrm>
          <a:prstGeom prst="rect">
            <a:avLst/>
          </a:prstGeom>
          <a:noFill/>
          <a:ln>
            <a:no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Μετρό">
  <a:themeElements>
    <a:clrScheme name="Μετρό">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Μετρό">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Μετρό">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483</TotalTime>
  <Words>234</Words>
  <Application>Microsoft Office PowerPoint</Application>
  <PresentationFormat>Προβολή στην οθόνη (4:3)</PresentationFormat>
  <Paragraphs>29</Paragraphs>
  <Slides>20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Μετρό</vt:lpstr>
      <vt:lpstr>Posters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Άλμπουμ φωτογραφιών</dc:title>
  <dc:creator>user4</dc:creator>
  <cp:lastModifiedBy>Argyris Molfetas</cp:lastModifiedBy>
  <cp:revision>31</cp:revision>
  <dcterms:created xsi:type="dcterms:W3CDTF">2019-10-11T15:34:34Z</dcterms:created>
  <dcterms:modified xsi:type="dcterms:W3CDTF">2019-10-12T13:29:39Z</dcterms:modified>
</cp:coreProperties>
</file>