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7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A1DE2-0A76-4F8E-BDE6-DF3E33E5F0AC}" type="datetimeFigureOut">
              <a:rPr lang="lv-LV" smtClean="0"/>
              <a:t>20.02.2020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5D449-DF79-4A19-AF32-7A6EE0CF044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3584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25715-B284-41E1-9150-D0645AFD22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8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96E4-8FE7-454F-95F5-70E888E47CF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77C1-94C7-4E04-A47D-88D093299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96E4-8FE7-454F-95F5-70E888E47CF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77C1-94C7-4E04-A47D-88D093299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96E4-8FE7-454F-95F5-70E888E47CF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77C1-94C7-4E04-A47D-88D093299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96E4-8FE7-454F-95F5-70E888E47CF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77C1-94C7-4E04-A47D-88D093299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96E4-8FE7-454F-95F5-70E888E47CF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77C1-94C7-4E04-A47D-88D093299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96E4-8FE7-454F-95F5-70E888E47CF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77C1-94C7-4E04-A47D-88D093299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96E4-8FE7-454F-95F5-70E888E47CF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77C1-94C7-4E04-A47D-88D093299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96E4-8FE7-454F-95F5-70E888E47CF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77C1-94C7-4E04-A47D-88D093299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96E4-8FE7-454F-95F5-70E888E47CF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77C1-94C7-4E04-A47D-88D093299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96E4-8FE7-454F-95F5-70E888E47CF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77C1-94C7-4E04-A47D-88D093299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96E4-8FE7-454F-95F5-70E888E47CF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77C1-94C7-4E04-A47D-88D093299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E96E4-8FE7-454F-95F5-70E888E47CF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077C1-94C7-4E04-A47D-88D093299B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00"/>
            <a:ext cx="7772400" cy="1470025"/>
          </a:xfrm>
        </p:spPr>
        <p:txBody>
          <a:bodyPr/>
          <a:lstStyle/>
          <a:p>
            <a:r>
              <a:rPr lang="lv-LV" dirty="0" err="1">
                <a:latin typeface="Arial Black" panose="020B0A04020102020204" pitchFamily="34" charset="0"/>
              </a:rPr>
              <a:t>Arabic</a:t>
            </a:r>
            <a:r>
              <a:rPr lang="lv-LV" dirty="0">
                <a:latin typeface="Arial Black" panose="020B0A04020102020204" pitchFamily="34" charset="0"/>
              </a:rPr>
              <a:t> </a:t>
            </a:r>
            <a:r>
              <a:rPr lang="lv-LV" dirty="0" err="1">
                <a:latin typeface="Arial Black" panose="020B0A04020102020204" pitchFamily="34" charset="0"/>
              </a:rPr>
              <a:t>roots</a:t>
            </a:r>
            <a:r>
              <a:rPr lang="lv-LV" dirty="0">
                <a:latin typeface="Arial Black" panose="020B0A04020102020204" pitchFamily="34" charset="0"/>
              </a:rPr>
              <a:t> </a:t>
            </a:r>
            <a:r>
              <a:rPr lang="lv-LV" dirty="0" err="1">
                <a:latin typeface="Arial Black" panose="020B0A04020102020204" pitchFamily="34" charset="0"/>
              </a:rPr>
              <a:t>in</a:t>
            </a:r>
            <a:r>
              <a:rPr lang="lv-LV" dirty="0">
                <a:latin typeface="Arial Black" panose="020B0A04020102020204" pitchFamily="34" charset="0"/>
              </a:rPr>
              <a:t> </a:t>
            </a:r>
            <a:r>
              <a:rPr lang="lv-LV" dirty="0" err="1">
                <a:latin typeface="Arial Black" panose="020B0A04020102020204" pitchFamily="34" charset="0"/>
              </a:rPr>
              <a:t>Latvian</a:t>
            </a:r>
            <a:endParaRPr lang="lv-LV" dirty="0"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693A23-AF67-4616-BC5A-B99D7990C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278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1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043420" y="2420888"/>
            <a:ext cx="2592288" cy="14401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800" b="1" dirty="0" err="1">
                <a:solidFill>
                  <a:srgbClr val="0070C0"/>
                </a:solidFill>
              </a:rPr>
              <a:t>Various</a:t>
            </a:r>
            <a:r>
              <a:rPr lang="lv-LV" sz="2800" b="1" dirty="0">
                <a:solidFill>
                  <a:srgbClr val="0070C0"/>
                </a:solidFill>
              </a:rPr>
              <a:t> words</a:t>
            </a:r>
          </a:p>
        </p:txBody>
      </p:sp>
      <p:cxnSp>
        <p:nvCxnSpPr>
          <p:cNvPr id="6" name="Прямая со стрелкой 5"/>
          <p:cNvCxnSpPr>
            <a:stCxn id="4" idx="5"/>
          </p:cNvCxnSpPr>
          <p:nvPr/>
        </p:nvCxnSpPr>
        <p:spPr>
          <a:xfrm>
            <a:off x="5256076" y="3650141"/>
            <a:ext cx="1116124" cy="930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4"/>
          </p:cNvCxnSpPr>
          <p:nvPr/>
        </p:nvCxnSpPr>
        <p:spPr>
          <a:xfrm>
            <a:off x="4339564" y="3861048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3"/>
          </p:cNvCxnSpPr>
          <p:nvPr/>
        </p:nvCxnSpPr>
        <p:spPr>
          <a:xfrm flipH="1">
            <a:off x="2555776" y="3650141"/>
            <a:ext cx="867276" cy="1075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6"/>
          </p:cNvCxnSpPr>
          <p:nvPr/>
        </p:nvCxnSpPr>
        <p:spPr>
          <a:xfrm flipV="1">
            <a:off x="5635708" y="2996952"/>
            <a:ext cx="131255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</p:cNvCxnSpPr>
          <p:nvPr/>
        </p:nvCxnSpPr>
        <p:spPr>
          <a:xfrm flipH="1" flipV="1">
            <a:off x="1979712" y="2852936"/>
            <a:ext cx="106370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0"/>
          </p:cNvCxnSpPr>
          <p:nvPr/>
        </p:nvCxnSpPr>
        <p:spPr>
          <a:xfrm flipV="1">
            <a:off x="4339564" y="1268760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7"/>
          </p:cNvCxnSpPr>
          <p:nvPr/>
        </p:nvCxnSpPr>
        <p:spPr>
          <a:xfrm flipV="1">
            <a:off x="5256076" y="1844824"/>
            <a:ext cx="1116124" cy="7869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1891" y="1682224"/>
            <a:ext cx="18330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rgbClr val="FF0000"/>
                </a:solidFill>
              </a:rPr>
              <a:t>Alkohols</a:t>
            </a:r>
          </a:p>
          <a:p>
            <a:r>
              <a:rPr lang="lv-LV" sz="2400" b="1" dirty="0">
                <a:solidFill>
                  <a:srgbClr val="FF0000"/>
                </a:solidFill>
              </a:rPr>
              <a:t>[</a:t>
            </a:r>
            <a:r>
              <a:rPr lang="lv-LV" sz="2400" b="1" dirty="0" err="1">
                <a:solidFill>
                  <a:srgbClr val="FF0000"/>
                </a:solidFill>
              </a:rPr>
              <a:t>ul</a:t>
            </a:r>
            <a:r>
              <a:rPr lang="lv-LV" sz="2400" b="1" dirty="0">
                <a:solidFill>
                  <a:srgbClr val="FF0000"/>
                </a:solidFill>
              </a:rPr>
              <a:t>-ko-</a:t>
            </a:r>
            <a:r>
              <a:rPr lang="lv-LV" sz="2400" b="1" dirty="0" err="1">
                <a:solidFill>
                  <a:srgbClr val="FF0000"/>
                </a:solidFill>
              </a:rPr>
              <a:t>hols</a:t>
            </a:r>
            <a:r>
              <a:rPr lang="lv-LV" sz="2400" b="1" dirty="0">
                <a:solidFill>
                  <a:srgbClr val="FF0000"/>
                </a:solidFill>
              </a:rPr>
              <a:t>]</a:t>
            </a:r>
          </a:p>
          <a:p>
            <a:r>
              <a:rPr lang="lv-LV" sz="2400" b="1" dirty="0" err="1">
                <a:solidFill>
                  <a:srgbClr val="FF0000"/>
                </a:solidFill>
              </a:rPr>
              <a:t>Alcohol</a:t>
            </a:r>
            <a:endParaRPr lang="lv-LV" sz="2400" b="1" dirty="0">
              <a:solidFill>
                <a:srgbClr val="FF0000"/>
              </a:solidFill>
            </a:endParaRPr>
          </a:p>
          <a:p>
            <a:endParaRPr lang="lv-LV" dirty="0"/>
          </a:p>
        </p:txBody>
      </p:sp>
      <p:sp>
        <p:nvSpPr>
          <p:cNvPr id="22" name="TextBox 21"/>
          <p:cNvSpPr txBox="1"/>
          <p:nvPr/>
        </p:nvSpPr>
        <p:spPr>
          <a:xfrm>
            <a:off x="4279866" y="135322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rgbClr val="FF0000"/>
                </a:solidFill>
              </a:rPr>
              <a:t>Jasmīns </a:t>
            </a:r>
          </a:p>
          <a:p>
            <a:r>
              <a:rPr lang="lv-LV" sz="2400" b="1" dirty="0">
                <a:solidFill>
                  <a:srgbClr val="FF0000"/>
                </a:solidFill>
              </a:rPr>
              <a:t>[</a:t>
            </a:r>
            <a:r>
              <a:rPr lang="lv-LV" sz="2400" b="1" dirty="0" err="1">
                <a:solidFill>
                  <a:srgbClr val="FF0000"/>
                </a:solidFill>
              </a:rPr>
              <a:t>yas-meens</a:t>
            </a:r>
            <a:r>
              <a:rPr lang="lv-LV" sz="2400" b="1" dirty="0">
                <a:solidFill>
                  <a:srgbClr val="FF0000"/>
                </a:solidFill>
              </a:rPr>
              <a:t>]</a:t>
            </a:r>
          </a:p>
          <a:p>
            <a:r>
              <a:rPr lang="lv-LV" sz="2400" b="1" dirty="0" err="1">
                <a:solidFill>
                  <a:srgbClr val="FF0000"/>
                </a:solidFill>
              </a:rPr>
              <a:t>Jasmin</a:t>
            </a:r>
            <a:r>
              <a:rPr lang="lv-LV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89934" y="1204130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rgbClr val="FF0000"/>
                </a:solidFill>
              </a:rPr>
              <a:t>Kafija</a:t>
            </a:r>
          </a:p>
          <a:p>
            <a:r>
              <a:rPr lang="lv-LV" sz="2400" b="1" dirty="0">
                <a:solidFill>
                  <a:srgbClr val="FF0000"/>
                </a:solidFill>
              </a:rPr>
              <a:t>[ka-</a:t>
            </a:r>
            <a:r>
              <a:rPr lang="lv-LV" sz="2400" b="1" dirty="0" err="1">
                <a:solidFill>
                  <a:srgbClr val="FF0000"/>
                </a:solidFill>
              </a:rPr>
              <a:t>fee</a:t>
            </a:r>
            <a:r>
              <a:rPr lang="lv-LV" sz="2400" b="1" dirty="0">
                <a:solidFill>
                  <a:srgbClr val="FF0000"/>
                </a:solidFill>
              </a:rPr>
              <a:t>-</a:t>
            </a:r>
            <a:r>
              <a:rPr lang="lv-LV" sz="2400" b="1" dirty="0" err="1">
                <a:solidFill>
                  <a:srgbClr val="FF0000"/>
                </a:solidFill>
              </a:rPr>
              <a:t>ya</a:t>
            </a:r>
            <a:r>
              <a:rPr lang="lv-LV" sz="2400" b="1" dirty="0">
                <a:solidFill>
                  <a:srgbClr val="FF0000"/>
                </a:solidFill>
              </a:rPr>
              <a:t>]</a:t>
            </a:r>
          </a:p>
          <a:p>
            <a:r>
              <a:rPr lang="lv-LV" sz="2400" b="1" dirty="0" err="1">
                <a:solidFill>
                  <a:srgbClr val="FF0000"/>
                </a:solidFill>
              </a:rPr>
              <a:t>Coffee</a:t>
            </a:r>
            <a:endParaRPr lang="lv-LV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65998" y="2391396"/>
            <a:ext cx="21780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rgbClr val="FF0000"/>
                </a:solidFill>
              </a:rPr>
              <a:t>Matracis</a:t>
            </a:r>
          </a:p>
          <a:p>
            <a:r>
              <a:rPr lang="lv-LV" sz="2400" b="1" dirty="0">
                <a:solidFill>
                  <a:srgbClr val="FF0000"/>
                </a:solidFill>
              </a:rPr>
              <a:t>[</a:t>
            </a:r>
            <a:r>
              <a:rPr lang="lv-LV" sz="2400" b="1" dirty="0" err="1">
                <a:solidFill>
                  <a:srgbClr val="FF0000"/>
                </a:solidFill>
              </a:rPr>
              <a:t>mu-tru-cis</a:t>
            </a:r>
            <a:r>
              <a:rPr lang="lv-LV" sz="2400" b="1" dirty="0">
                <a:solidFill>
                  <a:srgbClr val="FF0000"/>
                </a:solidFill>
              </a:rPr>
              <a:t>]</a:t>
            </a:r>
          </a:p>
          <a:p>
            <a:r>
              <a:rPr lang="lv-LV" sz="2400" b="1" dirty="0" err="1">
                <a:solidFill>
                  <a:srgbClr val="FF0000"/>
                </a:solidFill>
              </a:rPr>
              <a:t>mattress</a:t>
            </a:r>
            <a:endParaRPr lang="lv-LV" sz="2400" b="1" dirty="0">
              <a:solidFill>
                <a:srgbClr val="FF0000"/>
              </a:solidFill>
            </a:endParaRPr>
          </a:p>
          <a:p>
            <a:endParaRPr lang="lv-LV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9730" y="4508370"/>
            <a:ext cx="1998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rgbClr val="FF0000"/>
                </a:solidFill>
              </a:rPr>
              <a:t>Š</a:t>
            </a:r>
            <a:r>
              <a:rPr lang="en-US" sz="2400" b="1" dirty="0">
                <a:solidFill>
                  <a:srgbClr val="FF0000"/>
                </a:solidFill>
              </a:rPr>
              <a:t>ahs</a:t>
            </a:r>
            <a:endParaRPr lang="lv-LV" sz="2400" b="1" dirty="0">
              <a:solidFill>
                <a:srgbClr val="FF0000"/>
              </a:solidFill>
            </a:endParaRPr>
          </a:p>
          <a:p>
            <a:r>
              <a:rPr lang="lv-LV" sz="2400" b="1" dirty="0">
                <a:solidFill>
                  <a:srgbClr val="FF0000"/>
                </a:solidFill>
              </a:rPr>
              <a:t>[</a:t>
            </a:r>
            <a:r>
              <a:rPr lang="lv-LV" sz="2400" b="1" dirty="0" err="1">
                <a:solidFill>
                  <a:srgbClr val="FF0000"/>
                </a:solidFill>
              </a:rPr>
              <a:t>sha-hs</a:t>
            </a:r>
            <a:r>
              <a:rPr lang="lv-LV" sz="2400" b="1" dirty="0">
                <a:solidFill>
                  <a:srgbClr val="FF0000"/>
                </a:solidFill>
              </a:rPr>
              <a:t>]</a:t>
            </a:r>
          </a:p>
          <a:p>
            <a:r>
              <a:rPr lang="lv-LV" sz="2400" b="1" dirty="0" err="1">
                <a:solidFill>
                  <a:srgbClr val="FF0000"/>
                </a:solidFill>
              </a:rPr>
              <a:t>Chess</a:t>
            </a:r>
            <a:endParaRPr lang="lv-LV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37871" y="4973046"/>
            <a:ext cx="1586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Talismans</a:t>
            </a:r>
            <a:endParaRPr lang="lv-LV" sz="2400" b="1" dirty="0">
              <a:solidFill>
                <a:srgbClr val="FF0000"/>
              </a:solidFill>
            </a:endParaRPr>
          </a:p>
          <a:p>
            <a:r>
              <a:rPr lang="lv-LV" sz="2400" b="1" dirty="0">
                <a:solidFill>
                  <a:srgbClr val="FF0000"/>
                </a:solidFill>
              </a:rPr>
              <a:t>[</a:t>
            </a:r>
            <a:r>
              <a:rPr lang="lv-LV" sz="2400" b="1" dirty="0" err="1">
                <a:solidFill>
                  <a:srgbClr val="FF0000"/>
                </a:solidFill>
              </a:rPr>
              <a:t>ta-lees-muns</a:t>
            </a:r>
            <a:r>
              <a:rPr lang="lv-LV" sz="2400" b="1" dirty="0">
                <a:solidFill>
                  <a:srgbClr val="FF0000"/>
                </a:solidFill>
              </a:rPr>
              <a:t>]</a:t>
            </a:r>
          </a:p>
          <a:p>
            <a:r>
              <a:rPr lang="lv-LV" sz="2400" b="1" dirty="0" err="1">
                <a:solidFill>
                  <a:srgbClr val="FF0000"/>
                </a:solidFill>
              </a:rPr>
              <a:t>mascot</a:t>
            </a:r>
            <a:endParaRPr lang="lv-LV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0809" y="3899074"/>
            <a:ext cx="1413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Cipars</a:t>
            </a:r>
            <a:endParaRPr lang="lv-LV" sz="2400" b="1" dirty="0">
              <a:solidFill>
                <a:srgbClr val="FF0000"/>
              </a:solidFill>
            </a:endParaRPr>
          </a:p>
          <a:p>
            <a:r>
              <a:rPr lang="lv-LV" sz="2400" b="1" dirty="0">
                <a:solidFill>
                  <a:srgbClr val="FF0000"/>
                </a:solidFill>
              </a:rPr>
              <a:t>[ci-</a:t>
            </a:r>
            <a:r>
              <a:rPr lang="lv-LV" sz="2400" b="1" dirty="0" err="1">
                <a:solidFill>
                  <a:srgbClr val="FF0000"/>
                </a:solidFill>
              </a:rPr>
              <a:t>pu</a:t>
            </a:r>
            <a:r>
              <a:rPr lang="lv-LV" sz="2400" b="1" dirty="0">
                <a:solidFill>
                  <a:srgbClr val="FF0000"/>
                </a:solidFill>
              </a:rPr>
              <a:t>-</a:t>
            </a:r>
            <a:r>
              <a:rPr lang="lv-LV" sz="2400" b="1" dirty="0" err="1">
                <a:solidFill>
                  <a:srgbClr val="FF0000"/>
                </a:solidFill>
              </a:rPr>
              <a:t>rs</a:t>
            </a:r>
            <a:r>
              <a:rPr lang="lv-LV" sz="2400" b="1" dirty="0">
                <a:solidFill>
                  <a:srgbClr val="FF0000"/>
                </a:solidFill>
              </a:rPr>
              <a:t>]</a:t>
            </a:r>
          </a:p>
          <a:p>
            <a:r>
              <a:rPr lang="lv-LV" sz="2400" b="1" dirty="0" err="1">
                <a:solidFill>
                  <a:srgbClr val="FF0000"/>
                </a:solidFill>
              </a:rPr>
              <a:t>number</a:t>
            </a:r>
            <a:endParaRPr lang="lv-LV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243528-DC19-46E7-8C0F-29E05819F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46" y="263610"/>
            <a:ext cx="1804078" cy="1477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F6F91D-2D1F-4F84-8BDD-8C5C40E60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973" y="195258"/>
            <a:ext cx="2167693" cy="1925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6675BB-7F8C-443B-B034-770B661B4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411" y="29425"/>
            <a:ext cx="1851108" cy="1306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9EA814-048E-4007-A21A-93DA6DCF1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998" y="3650141"/>
            <a:ext cx="1974769" cy="1096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822BCA-D434-4B80-BD29-05FF430380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5328458"/>
            <a:ext cx="1984763" cy="143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66D778-99A0-429B-A188-24C1904B59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2917" y="5117987"/>
            <a:ext cx="1771809" cy="1532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3A8881-B75D-4131-ABD9-475DD9B946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83" y="5117987"/>
            <a:ext cx="2263868" cy="1392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7530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33800" y="2743200"/>
            <a:ext cx="1752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62400" y="2971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itchFamily="18" charset="0"/>
                <a:ea typeface="Cambria" pitchFamily="18" charset="0"/>
              </a:rPr>
              <a:t>Animals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5448300" y="2552700"/>
            <a:ext cx="381000" cy="30480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105400" y="1905000"/>
            <a:ext cx="14478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590800" y="1981200"/>
            <a:ext cx="14478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819400" y="4038600"/>
            <a:ext cx="14478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81600" y="1981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mbria" pitchFamily="18" charset="0"/>
                <a:ea typeface="Cambria" pitchFamily="18" charset="0"/>
              </a:rPr>
              <a:t>Papagailis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3505200" y="2667000"/>
            <a:ext cx="228600" cy="15240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543300" y="3771900"/>
            <a:ext cx="381000" cy="15240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19400" y="2057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mbria" pitchFamily="18" charset="0"/>
                <a:ea typeface="Cambria" pitchFamily="18" charset="0"/>
              </a:rPr>
              <a:t>žirafe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4191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mbria" pitchFamily="18" charset="0"/>
                <a:ea typeface="Cambria" pitchFamily="18" charset="0"/>
              </a:rPr>
              <a:t>Gazele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29200" y="3886200"/>
            <a:ext cx="14478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5334000" y="3581400"/>
            <a:ext cx="228600" cy="22860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29200" y="4038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itchFamily="18" charset="0"/>
                <a:ea typeface="Cambria" pitchFamily="18" charset="0"/>
              </a:rPr>
              <a:t>Albatross</a:t>
            </a:r>
          </a:p>
        </p:txBody>
      </p:sp>
      <p:pic>
        <p:nvPicPr>
          <p:cNvPr id="27" name="Picture 26" descr="0000000000000000000000000000000000000000000000000000000000000000000000000000000000000000000000000000000000000000000000000000000000000000000000000000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0"/>
            <a:ext cx="2201917" cy="1473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 descr="0000000000000000000000000000000000000000000000000000000000000000000000000000000000000000000000000000000000000000000000000000000000000000000000000000000000000000000000000000.jpg"/>
          <p:cNvPicPr>
            <a:picLocks noChangeAspect="1"/>
          </p:cNvPicPr>
          <p:nvPr/>
        </p:nvPicPr>
        <p:blipFill>
          <a:blip r:embed="rId3"/>
          <a:srcRect l="13333" t="830" r="10000" b="830"/>
          <a:stretch>
            <a:fillRect/>
          </a:stretch>
        </p:blipFill>
        <p:spPr>
          <a:xfrm>
            <a:off x="5486400" y="228600"/>
            <a:ext cx="2286000" cy="1540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 descr="0000000000000000000000000000000000000000000000000000000000000000000000000000000000000000000000000000000000000000000000000000000000000000000000000000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3581400"/>
            <a:ext cx="2000574" cy="1941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 descr="00000000000000000000000000000000000000000000000000000000000000000000000000000000000000000000000000000000000000000000000000000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228600"/>
            <a:ext cx="2520754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Rounded Rectangle 30"/>
          <p:cNvSpPr/>
          <p:nvPr/>
        </p:nvSpPr>
        <p:spPr>
          <a:xfrm>
            <a:off x="5943600" y="2590800"/>
            <a:ext cx="1371600" cy="304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943600" y="25908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|</a:t>
            </a:r>
            <a:r>
              <a:rPr lang="en-US" sz="1600" dirty="0" err="1"/>
              <a:t>papagaɪˈlɪs</a:t>
            </a:r>
            <a:r>
              <a:rPr lang="en-US" sz="1600" dirty="0"/>
              <a:t>|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057400" y="2667000"/>
            <a:ext cx="1295400" cy="304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2895600" y="4876800"/>
            <a:ext cx="1219200" cy="304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5181600" y="4648200"/>
            <a:ext cx="1295400" cy="304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mbria" pitchFamily="18" charset="0"/>
                <a:ea typeface="Cambria" pitchFamily="18" charset="0"/>
              </a:rPr>
              <a:t>|ˈ</a:t>
            </a:r>
            <a:r>
              <a:rPr lang="en-US" sz="1600" dirty="0" err="1">
                <a:latin typeface="Cambria" pitchFamily="18" charset="0"/>
                <a:ea typeface="Cambria" pitchFamily="18" charset="0"/>
              </a:rPr>
              <a:t>albətros</a:t>
            </a:r>
            <a:r>
              <a:rPr lang="en-US" sz="1600" dirty="0">
                <a:latin typeface="Cambria" pitchFamily="18" charset="0"/>
                <a:ea typeface="Cambria" pitchFamily="18" charset="0"/>
              </a:rPr>
              <a:t>|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057400" y="2667000"/>
            <a:ext cx="10333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mbria" pitchFamily="18" charset="0"/>
                <a:ea typeface="Cambria" pitchFamily="18" charset="0"/>
              </a:rPr>
              <a:t>|</a:t>
            </a:r>
            <a:r>
              <a:rPr lang="en-US" sz="1600" dirty="0" err="1">
                <a:latin typeface="Cambria" pitchFamily="18" charset="0"/>
                <a:ea typeface="Cambria" pitchFamily="18" charset="0"/>
              </a:rPr>
              <a:t>dʒɪˈrɑːfe</a:t>
            </a:r>
            <a:r>
              <a:rPr lang="en-US" sz="1600" dirty="0">
                <a:latin typeface="Cambria" pitchFamily="18" charset="0"/>
                <a:ea typeface="Cambria" pitchFamily="18" charset="0"/>
              </a:rPr>
              <a:t>|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971800" y="4876800"/>
            <a:ext cx="917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mbria" pitchFamily="18" charset="0"/>
                <a:ea typeface="Cambria" pitchFamily="18" charset="0"/>
              </a:rPr>
              <a:t>|</a:t>
            </a:r>
            <a:r>
              <a:rPr lang="en-US" sz="1600" dirty="0" err="1">
                <a:latin typeface="Cambria" pitchFamily="18" charset="0"/>
                <a:ea typeface="Cambria" pitchFamily="18" charset="0"/>
              </a:rPr>
              <a:t>ɡəˈzele</a:t>
            </a:r>
            <a:r>
              <a:rPr lang="en-US" sz="1600" dirty="0">
                <a:latin typeface="Cambria" pitchFamily="18" charset="0"/>
                <a:ea typeface="Cambria" pitchFamily="18" charset="0"/>
              </a:rPr>
              <a:t>|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68811" y="2939363"/>
            <a:ext cx="10988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Arabic words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 flipV="1">
            <a:off x="3509319" y="2568661"/>
            <a:ext cx="340614" cy="370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849933" y="3256578"/>
            <a:ext cx="470361" cy="427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704835" y="2493108"/>
            <a:ext cx="361805" cy="446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3" idx="3"/>
            <a:endCxn id="60" idx="1"/>
          </p:cNvCxnSpPr>
          <p:nvPr/>
        </p:nvCxnSpPr>
        <p:spPr>
          <a:xfrm>
            <a:off x="4867702" y="3089404"/>
            <a:ext cx="7215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3" idx="1"/>
            <a:endCxn id="59" idx="3"/>
          </p:cNvCxnSpPr>
          <p:nvPr/>
        </p:nvCxnSpPr>
        <p:spPr>
          <a:xfrm flipH="1" flipV="1">
            <a:off x="3224721" y="3078594"/>
            <a:ext cx="544090" cy="10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178031" y="2263858"/>
            <a:ext cx="8526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Kafija</a:t>
            </a:r>
            <a:endParaRPr lang="en-US" sz="1350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2849032" y="1717586"/>
            <a:ext cx="426310" cy="546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521177" y="1512159"/>
            <a:ext cx="6557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Coffee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714074" y="3750171"/>
            <a:ext cx="78976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Aprikoze</a:t>
            </a:r>
            <a:endParaRPr lang="en-US" sz="1350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3768811" y="4027170"/>
            <a:ext cx="470283" cy="391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59" idx="1"/>
            <a:endCxn id="68" idx="3"/>
          </p:cNvCxnSpPr>
          <p:nvPr/>
        </p:nvCxnSpPr>
        <p:spPr>
          <a:xfrm flipH="1">
            <a:off x="1946668" y="3078594"/>
            <a:ext cx="616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60" idx="3"/>
          </p:cNvCxnSpPr>
          <p:nvPr/>
        </p:nvCxnSpPr>
        <p:spPr>
          <a:xfrm flipV="1">
            <a:off x="6204276" y="3077863"/>
            <a:ext cx="567227" cy="11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5366814" y="1662114"/>
            <a:ext cx="444844" cy="534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562680" y="2928553"/>
            <a:ext cx="6620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Cukurs</a:t>
            </a:r>
            <a:endParaRPr lang="en-US" sz="1350" dirty="0"/>
          </a:p>
        </p:txBody>
      </p:sp>
      <p:sp>
        <p:nvSpPr>
          <p:cNvPr id="60" name="TextBox 59"/>
          <p:cNvSpPr txBox="1"/>
          <p:nvPr/>
        </p:nvSpPr>
        <p:spPr>
          <a:xfrm>
            <a:off x="5589236" y="2939363"/>
            <a:ext cx="6150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Sr</a:t>
            </a:r>
            <a:r>
              <a:rPr lang="lv-LV" sz="1350" dirty="0"/>
              <a:t>ī</a:t>
            </a:r>
            <a:r>
              <a:rPr lang="en-US" sz="1350" dirty="0"/>
              <a:t>ups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941186" y="2201303"/>
            <a:ext cx="5745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350" dirty="0"/>
              <a:t>Kefirs</a:t>
            </a:r>
            <a:endParaRPr lang="en-US" sz="1350" dirty="0"/>
          </a:p>
        </p:txBody>
      </p:sp>
      <p:sp>
        <p:nvSpPr>
          <p:cNvPr id="66" name="TextBox 65"/>
          <p:cNvSpPr txBox="1"/>
          <p:nvPr/>
        </p:nvSpPr>
        <p:spPr>
          <a:xfrm>
            <a:off x="5734830" y="1380095"/>
            <a:ext cx="5375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350" dirty="0"/>
              <a:t>Kefir</a:t>
            </a:r>
            <a:endParaRPr lang="en-US" sz="1350" dirty="0"/>
          </a:p>
        </p:txBody>
      </p:sp>
      <p:sp>
        <p:nvSpPr>
          <p:cNvPr id="67" name="TextBox 66"/>
          <p:cNvSpPr txBox="1"/>
          <p:nvPr/>
        </p:nvSpPr>
        <p:spPr>
          <a:xfrm>
            <a:off x="6771503" y="2928553"/>
            <a:ext cx="5560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Syrup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367663" y="2928553"/>
            <a:ext cx="5790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Sugar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284318" y="4471600"/>
            <a:ext cx="6978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Apricot</a:t>
            </a: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458" y="3489621"/>
            <a:ext cx="2517950" cy="1258975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52" y="1054218"/>
            <a:ext cx="1304016" cy="124868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61" y="3287142"/>
            <a:ext cx="2486756" cy="1657837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847" y="4145792"/>
            <a:ext cx="1787405" cy="1787405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50" y="941503"/>
            <a:ext cx="1724600" cy="17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49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81</Words>
  <Application>Microsoft Office PowerPoint</Application>
  <PresentationFormat>On-screen Show (4:3)</PresentationFormat>
  <Paragraphs>44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Cambria</vt:lpstr>
      <vt:lpstr>Office Theme</vt:lpstr>
      <vt:lpstr>Arabic roots in Latvian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Olga Krukovska</cp:lastModifiedBy>
  <cp:revision>7</cp:revision>
  <dcterms:created xsi:type="dcterms:W3CDTF">2020-01-24T16:38:36Z</dcterms:created>
  <dcterms:modified xsi:type="dcterms:W3CDTF">2020-02-20T08:53:16Z</dcterms:modified>
</cp:coreProperties>
</file>