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87" r:id="rId5"/>
    <p:sldId id="288" r:id="rId6"/>
    <p:sldId id="291" r:id="rId7"/>
    <p:sldId id="289" r:id="rId8"/>
    <p:sldId id="286" r:id="rId9"/>
    <p:sldId id="257" r:id="rId10"/>
    <p:sldId id="285" r:id="rId11"/>
    <p:sldId id="265" r:id="rId12"/>
    <p:sldId id="293" r:id="rId13"/>
    <p:sldId id="294" r:id="rId14"/>
    <p:sldId id="295" r:id="rId15"/>
    <p:sldId id="296" r:id="rId16"/>
    <p:sldId id="297" r:id="rId17"/>
    <p:sldId id="266" r:id="rId1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Tinos" panose="020B0604020202020204" charset="0"/>
      <p:regular r:id="rId21"/>
      <p:bold r:id="rId22"/>
      <p:italic r:id="rId23"/>
      <p:boldItalic r:id="rId24"/>
    </p:embeddedFont>
    <p:embeddedFont>
      <p:font typeface="Vidalok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826774-4D35-41C8-85FE-76A4EDE390D9}">
  <a:tblStyle styleId="{61826774-4D35-41C8-85FE-76A4EDE390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9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24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7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79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414050" y="2903550"/>
            <a:ext cx="315900" cy="98400"/>
            <a:chOff x="4414050" y="1436450"/>
            <a:chExt cx="315900" cy="98400"/>
          </a:xfrm>
        </p:grpSpPr>
        <p:cxnSp>
          <p:nvCxnSpPr>
            <p:cNvPr id="18" name="Google Shape;18;p3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9" name="Google Shape;19;p3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bg>
      <p:bgPr>
        <a:solidFill>
          <a:srgbClr val="9E7C59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554700" y="544650"/>
            <a:ext cx="40254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2409450" y="1316883"/>
            <a:ext cx="315900" cy="98400"/>
            <a:chOff x="4414050" y="1436450"/>
            <a:chExt cx="315900" cy="9840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3" name="Google Shape;43;p6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02825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79246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ainer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76"/>
            </a:avLst>
          </a:prstGeom>
          <a:solidFill>
            <a:srgbClr val="1A0808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750" y="224000"/>
            <a:ext cx="8848500" cy="4712100"/>
          </a:xfrm>
          <a:prstGeom prst="frame">
            <a:avLst>
              <a:gd name="adj1" fmla="val 7899"/>
            </a:avLst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E7C5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7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/>
              <a:t>Latvian language </a:t>
            </a:r>
            <a:br>
              <a:rPr lang="lv-LV" sz="1100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/>
              <a:t>Garum</a:t>
            </a:r>
            <a:r>
              <a:rPr lang="lv-LV" sz="6000" dirty="0"/>
              <a:t>z</a:t>
            </a:r>
            <a:r>
              <a:rPr lang="lv-LV" sz="6000" dirty="0">
                <a:solidFill>
                  <a:srgbClr val="FF0000"/>
                </a:solidFill>
              </a:rPr>
              <a:t>ī</a:t>
            </a:r>
            <a:r>
              <a:rPr lang="lv-LV" sz="6000" dirty="0"/>
              <a:t>me</a:t>
            </a:r>
            <a:endParaRPr sz="60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572000" y="1458073"/>
            <a:ext cx="3978856" cy="233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lv-LV" dirty="0" err="1"/>
              <a:t>So</a:t>
            </a:r>
            <a:r>
              <a:rPr lang="lv-LV" dirty="0"/>
              <a:t> </a:t>
            </a:r>
            <a:r>
              <a:rPr lang="lv-LV" dirty="0" err="1"/>
              <a:t>when</a:t>
            </a:r>
            <a:r>
              <a:rPr lang="lv-LV" dirty="0"/>
              <a:t> </a:t>
            </a:r>
            <a:r>
              <a:rPr lang="lv-LV" dirty="0" err="1"/>
              <a:t>we</a:t>
            </a:r>
            <a:r>
              <a:rPr lang="lv-LV" dirty="0"/>
              <a:t> </a:t>
            </a:r>
            <a:r>
              <a:rPr lang="lv-LV" dirty="0" err="1"/>
              <a:t>know</a:t>
            </a:r>
            <a:r>
              <a:rPr lang="lv-LV" dirty="0"/>
              <a:t> </a:t>
            </a:r>
            <a:r>
              <a:rPr lang="lv-LV" dirty="0" err="1"/>
              <a:t>words</a:t>
            </a:r>
            <a:r>
              <a:rPr lang="lv-LV" dirty="0"/>
              <a:t> </a:t>
            </a:r>
            <a:r>
              <a:rPr lang="lv-LV" dirty="0" err="1"/>
              <a:t>we</a:t>
            </a:r>
            <a:r>
              <a:rPr lang="lv-LV" dirty="0"/>
              <a:t> </a:t>
            </a:r>
            <a:r>
              <a:rPr lang="lv-LV" dirty="0" err="1"/>
              <a:t>can</a:t>
            </a:r>
            <a:r>
              <a:rPr lang="lv-LV" dirty="0"/>
              <a:t> </a:t>
            </a:r>
            <a:r>
              <a:rPr lang="lv-LV" dirty="0" err="1"/>
              <a:t>read</a:t>
            </a:r>
            <a:r>
              <a:rPr lang="lv-LV" dirty="0"/>
              <a:t> </a:t>
            </a:r>
            <a:r>
              <a:rPr lang="lv-LV" dirty="0" err="1"/>
              <a:t>words</a:t>
            </a:r>
            <a:r>
              <a:rPr lang="lv-LV" dirty="0"/>
              <a:t>, </a:t>
            </a:r>
            <a:r>
              <a:rPr lang="lv-LV" dirty="0" err="1"/>
              <a:t>but</a:t>
            </a:r>
            <a:r>
              <a:rPr lang="lv-LV" dirty="0"/>
              <a:t> it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not</a:t>
            </a:r>
            <a:r>
              <a:rPr lang="lv-LV" dirty="0"/>
              <a:t> </a:t>
            </a:r>
            <a:r>
              <a:rPr lang="lv-LV" dirty="0" err="1"/>
              <a:t>so</a:t>
            </a:r>
            <a:r>
              <a:rPr lang="lv-LV" dirty="0"/>
              <a:t> </a:t>
            </a:r>
            <a:r>
              <a:rPr lang="lv-LV" dirty="0" err="1"/>
              <a:t>simple</a:t>
            </a:r>
            <a:r>
              <a:rPr lang="lv-LV" dirty="0"/>
              <a:t> </a:t>
            </a:r>
            <a:r>
              <a:rPr lang="lv-LV" dirty="0" err="1"/>
              <a:t>as</a:t>
            </a:r>
            <a:r>
              <a:rPr lang="lv-LV" dirty="0"/>
              <a:t> it </a:t>
            </a:r>
            <a:r>
              <a:rPr lang="lv-LV" dirty="0" err="1"/>
              <a:t>looks</a:t>
            </a:r>
            <a:r>
              <a:rPr lang="lv-LV" dirty="0"/>
              <a:t>. </a:t>
            </a:r>
            <a:r>
              <a:rPr lang="lv-LV" dirty="0" err="1"/>
              <a:t>When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put </a:t>
            </a:r>
            <a:r>
              <a:rPr lang="lv-LV" dirty="0" err="1"/>
              <a:t>one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this</a:t>
            </a:r>
            <a:r>
              <a:rPr lang="lv-LV" dirty="0"/>
              <a:t> 4 </a:t>
            </a:r>
            <a:r>
              <a:rPr lang="lv-LV" dirty="0" err="1"/>
              <a:t>letters</a:t>
            </a:r>
            <a:r>
              <a:rPr lang="lv-LV" dirty="0"/>
              <a:t> </a:t>
            </a:r>
            <a:r>
              <a:rPr lang="lv-LV" dirty="0" err="1"/>
              <a:t>with</a:t>
            </a:r>
            <a:r>
              <a:rPr lang="lv-LV" dirty="0"/>
              <a:t> garumzīme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end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word</a:t>
            </a:r>
            <a:r>
              <a:rPr lang="lv-LV" dirty="0"/>
              <a:t> it </a:t>
            </a:r>
            <a:r>
              <a:rPr lang="lv-LV" dirty="0" err="1"/>
              <a:t>will</a:t>
            </a:r>
            <a:r>
              <a:rPr lang="lv-LV" dirty="0"/>
              <a:t> </a:t>
            </a:r>
            <a:r>
              <a:rPr lang="lv-LV" dirty="0" err="1"/>
              <a:t>mean</a:t>
            </a:r>
            <a:r>
              <a:rPr lang="lv-LV" dirty="0"/>
              <a:t> </a:t>
            </a:r>
            <a:r>
              <a:rPr lang="lv-LV" dirty="0" err="1"/>
              <a:t>that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lv-LV" dirty="0" err="1"/>
              <a:t>inside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something</a:t>
            </a:r>
            <a:r>
              <a:rPr lang="lv-LV" dirty="0"/>
              <a:t>:</a:t>
            </a:r>
          </a:p>
          <a:p>
            <a:pPr marL="0" indent="0">
              <a:buNone/>
            </a:pPr>
            <a:r>
              <a:rPr lang="lv-LV" dirty="0"/>
              <a:t>Māja- a </a:t>
            </a:r>
            <a:r>
              <a:rPr lang="lv-LV" dirty="0" err="1"/>
              <a:t>house</a:t>
            </a:r>
            <a:r>
              <a:rPr lang="lv-LV" dirty="0"/>
              <a:t>    Māj</a:t>
            </a:r>
            <a:r>
              <a:rPr lang="lv-LV" dirty="0">
                <a:solidFill>
                  <a:srgbClr val="FF0000"/>
                </a:solidFill>
              </a:rPr>
              <a:t>ā</a:t>
            </a:r>
            <a:r>
              <a:rPr lang="lv-LV" dirty="0"/>
              <a:t>- </a:t>
            </a:r>
            <a:r>
              <a:rPr lang="lv-LV" dirty="0" err="1"/>
              <a:t>in</a:t>
            </a:r>
            <a:r>
              <a:rPr lang="lv-LV" dirty="0"/>
              <a:t> a </a:t>
            </a:r>
            <a:r>
              <a:rPr lang="lv-LV" dirty="0" err="1"/>
              <a:t>house</a:t>
            </a:r>
            <a:r>
              <a:rPr lang="lv-LV" dirty="0"/>
              <a:t>   ;     skola- a </a:t>
            </a:r>
            <a:r>
              <a:rPr lang="lv-LV" dirty="0" err="1"/>
              <a:t>school</a:t>
            </a:r>
            <a:r>
              <a:rPr lang="lv-LV" dirty="0"/>
              <a:t>   skol</a:t>
            </a:r>
            <a:r>
              <a:rPr lang="lv-LV" dirty="0">
                <a:solidFill>
                  <a:srgbClr val="FF0000"/>
                </a:solidFill>
              </a:rPr>
              <a:t>ā</a:t>
            </a:r>
            <a:r>
              <a:rPr lang="lv-LV" dirty="0"/>
              <a:t>- </a:t>
            </a:r>
            <a:r>
              <a:rPr lang="lv-LV" dirty="0" err="1"/>
              <a:t>in</a:t>
            </a:r>
            <a:r>
              <a:rPr lang="lv-LV" dirty="0"/>
              <a:t> a </a:t>
            </a:r>
            <a:r>
              <a:rPr lang="lv-LV" dirty="0" err="1"/>
              <a:t>school</a:t>
            </a:r>
            <a:endParaRPr lang="lv-LV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00391" y="1458074"/>
            <a:ext cx="3978857" cy="2423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lv-LV" sz="1600" dirty="0" err="1"/>
              <a:t>The</a:t>
            </a:r>
            <a:r>
              <a:rPr lang="lv-LV" sz="1600" dirty="0"/>
              <a:t> ‘garumzīme’ </a:t>
            </a:r>
            <a:r>
              <a:rPr lang="en-US" sz="1600" dirty="0"/>
              <a:t>is one of the most important aspects in the Latvian language this symbol can change the meaning of the word. </a:t>
            </a:r>
          </a:p>
          <a:p>
            <a:pPr marL="0" indent="0">
              <a:buNone/>
            </a:pPr>
            <a:r>
              <a:rPr lang="en-US" sz="1600" dirty="0"/>
              <a:t>But lets start with letters:</a:t>
            </a:r>
          </a:p>
          <a:p>
            <a:pPr marL="0" indent="0">
              <a:buNone/>
            </a:pPr>
            <a:r>
              <a:rPr lang="en-US" sz="1600" dirty="0"/>
              <a:t>It makes letters like </a:t>
            </a:r>
            <a:r>
              <a:rPr lang="en-US" sz="1600" dirty="0" err="1"/>
              <a:t>a,e,u</a:t>
            </a:r>
            <a:r>
              <a:rPr lang="en-US" sz="1600" dirty="0"/>
              <a:t> and </a:t>
            </a:r>
            <a:r>
              <a:rPr lang="en-US" sz="1600" dirty="0" err="1"/>
              <a:t>i</a:t>
            </a:r>
            <a:r>
              <a:rPr lang="en-US" sz="1600" dirty="0"/>
              <a:t> longer. For example:</a:t>
            </a:r>
          </a:p>
          <a:p>
            <a:pPr marL="0" indent="0">
              <a:buNone/>
            </a:pPr>
            <a:r>
              <a:rPr lang="lv-LV" sz="1600" dirty="0">
                <a:solidFill>
                  <a:srgbClr val="FF0000"/>
                </a:solidFill>
              </a:rPr>
              <a:t>Ā</a:t>
            </a:r>
            <a:r>
              <a:rPr lang="lv-LV" sz="1600" dirty="0"/>
              <a:t>=AA             </a:t>
            </a:r>
            <a:r>
              <a:rPr lang="lv-LV" sz="1600" dirty="0">
                <a:solidFill>
                  <a:srgbClr val="FF0000"/>
                </a:solidFill>
              </a:rPr>
              <a:t>Ē</a:t>
            </a:r>
            <a:r>
              <a:rPr lang="lv-LV" sz="1600" dirty="0"/>
              <a:t>=EE            </a:t>
            </a:r>
            <a:r>
              <a:rPr lang="lv-LV" sz="1600" dirty="0">
                <a:solidFill>
                  <a:srgbClr val="FF0000"/>
                </a:solidFill>
              </a:rPr>
              <a:t>Ū</a:t>
            </a:r>
            <a:r>
              <a:rPr lang="lv-LV" sz="1600" dirty="0"/>
              <a:t>=UU         </a:t>
            </a:r>
            <a:r>
              <a:rPr lang="lv-LV" sz="1600" dirty="0">
                <a:solidFill>
                  <a:srgbClr val="FF0000"/>
                </a:solidFill>
              </a:rPr>
              <a:t> Ī</a:t>
            </a:r>
            <a:r>
              <a:rPr lang="lv-LV" sz="1600" dirty="0"/>
              <a:t>=II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700391" y="3753525"/>
            <a:ext cx="7540734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It’s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interesting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garumzimes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only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in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Latvian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5">
                    <a:lumMod val="75000"/>
                  </a:schemeClr>
                </a:solidFill>
              </a:rPr>
              <a:t>language</a:t>
            </a:r>
            <a:r>
              <a:rPr lang="lv-LV" sz="2400" dirty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sz="2400" i="1" dirty="0">
              <a:solidFill>
                <a:srgbClr val="9E7C5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i="1" dirty="0">
              <a:solidFill>
                <a:srgbClr val="9E7C59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19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i="1" dirty="0"/>
              <a:t>An </a:t>
            </a:r>
            <a:r>
              <a:rPr lang="lv-LV" sz="2800" i="1" dirty="0" err="1"/>
              <a:t>interesting</a:t>
            </a:r>
            <a:r>
              <a:rPr lang="lv-LV" sz="2800" i="1" dirty="0"/>
              <a:t> </a:t>
            </a:r>
            <a:r>
              <a:rPr lang="lv-LV" sz="2800" i="1" dirty="0" err="1"/>
              <a:t>fact</a:t>
            </a:r>
            <a:endParaRPr sz="2800" i="1" dirty="0"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690665" y="1556426"/>
            <a:ext cx="3784058" cy="2680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 longest word in Latvian is «</a:t>
            </a:r>
            <a:r>
              <a:rPr lang="en-US" sz="36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pretpulksteņrādītājvirziens</a:t>
            </a:r>
            <a:r>
              <a:rPr lang="en-US" sz="36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».</a:t>
            </a:r>
            <a:endParaRPr lang="en-US" sz="3600" dirty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083622" y="1662580"/>
            <a:ext cx="297675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00" dirty="0" err="1"/>
              <a:t>Literature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23407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42910" y="1184760"/>
            <a:ext cx="6856920" cy="171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Three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most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influencing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writers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</a:t>
            </a:r>
            <a:r>
              <a:rPr lang="ru-RU" sz="4050" spc="-1" dirty="0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405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</a:t>
            </a:r>
            <a:endParaRPr lang="ru-RU" sz="4050" spc="-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33" name="CustomShape 2"/>
          <p:cNvSpPr/>
          <p:nvPr/>
        </p:nvSpPr>
        <p:spPr>
          <a:xfrm rot="10800000">
            <a:off x="8108100" y="4340250"/>
            <a:ext cx="33210" cy="36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944810" y="468180"/>
            <a:ext cx="6682770" cy="959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700" spc="-1" dirty="0" err="1">
                <a:solidFill>
                  <a:srgbClr val="262626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Anna</a:t>
            </a:r>
            <a:r>
              <a:rPr lang="ru-RU" sz="2700" spc="-1" dirty="0">
                <a:solidFill>
                  <a:srgbClr val="262626"/>
                </a:solidFill>
                <a:latin typeface="Alef"/>
                <a:ea typeface="DejaVu Sans"/>
              </a:rPr>
              <a:t> </a:t>
            </a:r>
            <a:r>
              <a:rPr lang="ru-RU" sz="2700" spc="-1" dirty="0" err="1">
                <a:solidFill>
                  <a:srgbClr val="262626"/>
                </a:solidFill>
                <a:latin typeface="Alef"/>
                <a:ea typeface="DejaVu Sans"/>
              </a:rPr>
              <a:t>Sakse</a:t>
            </a:r>
            <a:endParaRPr lang="ru-RU" sz="2700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83177" y="1031131"/>
            <a:ext cx="4399508" cy="3450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just">
              <a:spcBef>
                <a:spcPts val="751"/>
              </a:spcBef>
            </a:pP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Anna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Sakse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was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writer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translator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lived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20th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century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She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has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written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lot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fairytales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but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most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popular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w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ere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about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flowers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(«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Flowers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fairytales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»).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Almost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every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child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has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heard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least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some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them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 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e.g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«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Pionies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», «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Lily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», «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Hiacinth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».</a:t>
            </a:r>
            <a:endParaRPr lang="ru-RU" sz="1600" spc="-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algn="just">
              <a:spcBef>
                <a:spcPts val="751"/>
              </a:spcBef>
            </a:pP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Her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fairytales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are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special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because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main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heroes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are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people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with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flower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names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They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introduce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readers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to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wide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range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feelings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emotions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from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happiness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hopefulness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to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sadness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despair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each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story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leaves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strong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impact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readers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endParaRPr lang="ru-RU" sz="1600" spc="-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</p:txBody>
      </p:sp>
      <p:pic>
        <p:nvPicPr>
          <p:cNvPr id="136" name="Picture 2" descr="Картинки по запросу &quot;anna sakse&quot;&quot;"/>
          <p:cNvPicPr/>
          <p:nvPr/>
        </p:nvPicPr>
        <p:blipFill>
          <a:blip r:embed="rId2"/>
          <a:stretch/>
        </p:blipFill>
        <p:spPr>
          <a:xfrm>
            <a:off x="4936984" y="1885407"/>
            <a:ext cx="1777410" cy="259578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4"/>
          <p:cNvPicPr/>
          <p:nvPr/>
        </p:nvPicPr>
        <p:blipFill>
          <a:blip r:embed="rId3"/>
          <a:stretch/>
        </p:blipFill>
        <p:spPr>
          <a:xfrm>
            <a:off x="6714394" y="468180"/>
            <a:ext cx="1946430" cy="25857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944810" y="468180"/>
            <a:ext cx="6682770" cy="959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700" spc="-1" dirty="0" err="1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Kri</a:t>
            </a:r>
            <a:r>
              <a:rPr lang="lv-LV" sz="2700" spc="-1" dirty="0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s</a:t>
            </a:r>
            <a:r>
              <a:rPr lang="ru-RU" sz="2700" spc="-1" dirty="0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j</a:t>
            </a:r>
            <a:r>
              <a:rPr lang="lv-LV" sz="2700" spc="-1" dirty="0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a</a:t>
            </a:r>
            <a:r>
              <a:rPr lang="ru-RU" sz="2700" spc="-1" dirty="0" err="1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nis</a:t>
            </a:r>
            <a:r>
              <a:rPr lang="ru-RU" sz="2700" spc="-1" dirty="0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2700" spc="-1" dirty="0" err="1">
                <a:solidFill>
                  <a:srgbClr val="262626"/>
                </a:solidFill>
                <a:ea typeface="Tinos" panose="020B0604020202020204" charset="0"/>
                <a:cs typeface="Tinos" panose="020B0604020202020204" charset="0"/>
              </a:rPr>
              <a:t>Barons</a:t>
            </a:r>
            <a:endParaRPr lang="ru-RU" sz="2700" spc="-1" dirty="0"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632298" y="921780"/>
            <a:ext cx="7247106" cy="2832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just">
              <a:spcBef>
                <a:spcPts val="751"/>
              </a:spcBef>
            </a:pP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Krišjānis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Barons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was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collector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dainas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(</a:t>
            </a:r>
            <a:r>
              <a:rPr lang="ru-RU" sz="1600" i="1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Daina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folk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song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)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known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i="1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father</a:t>
            </a:r>
            <a:r>
              <a:rPr lang="lv-LV" sz="1600" i="1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i="1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lv-LV" sz="1600" i="1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dainas</a:t>
            </a:r>
            <a:r>
              <a:rPr lang="ru-RU" sz="1600" i="1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has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gathered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systematized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impressive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collection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beautiful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dainas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nowadays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Latvian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people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still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sing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some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them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has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brought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together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around 7 millions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</a:t>
            </a:r>
            <a:r>
              <a:rPr lang="en-US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ainas</a:t>
            </a:r>
            <a:r>
              <a:rPr lang="en-US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about everything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that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surrounds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people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- from the description of a bug to thoughts about the world's creation. </a:t>
            </a:r>
            <a:endParaRPr lang="lv-LV" sz="1600" spc="-1" dirty="0">
              <a:solidFill>
                <a:srgbClr val="404040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algn="just">
              <a:spcBef>
                <a:spcPts val="751"/>
              </a:spcBef>
            </a:pP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This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huge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legacy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for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people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abroad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because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ese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folk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songs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teach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us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history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about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how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people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live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work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loved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thought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</a:t>
            </a:r>
            <a:r>
              <a:rPr lang="lv-LV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past</a:t>
            </a:r>
            <a:r>
              <a:rPr lang="ru-RU" sz="1600" spc="-1" dirty="0">
                <a:solidFill>
                  <a:srgbClr val="40404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endParaRPr lang="ru-RU" sz="1600" spc="-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latin typeface="Arial"/>
            </a:endParaRPr>
          </a:p>
        </p:txBody>
      </p:sp>
      <p:pic>
        <p:nvPicPr>
          <p:cNvPr id="140" name="Рисунок 4"/>
          <p:cNvPicPr/>
          <p:nvPr/>
        </p:nvPicPr>
        <p:blipFill>
          <a:blip r:embed="rId2"/>
          <a:stretch/>
        </p:blipFill>
        <p:spPr>
          <a:xfrm>
            <a:off x="7740508" y="75190"/>
            <a:ext cx="1403492" cy="180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1" name="Рисунок 5"/>
          <p:cNvPicPr/>
          <p:nvPr/>
        </p:nvPicPr>
        <p:blipFill>
          <a:blip r:embed="rId3"/>
          <a:stretch/>
        </p:blipFill>
        <p:spPr>
          <a:xfrm>
            <a:off x="0" y="3073940"/>
            <a:ext cx="1944809" cy="219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944810" y="740221"/>
            <a:ext cx="6682770" cy="415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7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Rainis</a:t>
            </a:r>
            <a:r>
              <a:rPr lang="ru-RU" sz="27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(</a:t>
            </a:r>
            <a:r>
              <a:rPr lang="ru-RU" sz="27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Jān</a:t>
            </a:r>
            <a:r>
              <a:rPr lang="ru-RU" sz="27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27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Pliekšans</a:t>
            </a:r>
            <a:r>
              <a:rPr lang="ru-RU" sz="27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)</a:t>
            </a: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7601490" y="-37625"/>
            <a:ext cx="1542510" cy="186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" name="Picture 143"/>
          <p:cNvPicPr/>
          <p:nvPr/>
        </p:nvPicPr>
        <p:blipFill>
          <a:blip r:embed="rId3"/>
          <a:stretch/>
        </p:blipFill>
        <p:spPr>
          <a:xfrm>
            <a:off x="7049610" y="3089340"/>
            <a:ext cx="2094390" cy="20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5" name="CustomShape 2"/>
          <p:cNvSpPr/>
          <p:nvPr/>
        </p:nvSpPr>
        <p:spPr>
          <a:xfrm>
            <a:off x="617333" y="1320722"/>
            <a:ext cx="6551951" cy="2945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just"/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Rainis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was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Latvian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poet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playwright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linguist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politician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was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born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September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11, 1865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died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at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age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64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on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eptember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12, 1929.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often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considered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Latvian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Shaekspeare</a:t>
            </a:r>
            <a:r>
              <a:rPr lang="en-US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wrote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lot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masterpieces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plays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poetry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such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 classic 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‘</a:t>
            </a:r>
            <a:r>
              <a:rPr lang="en-US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Fire and Night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’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‘</a:t>
            </a:r>
            <a:r>
              <a:rPr lang="lv-LV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The</a:t>
            </a:r>
            <a:r>
              <a:rPr lang="lv-LV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Golden</a:t>
            </a:r>
            <a:r>
              <a:rPr lang="lv-LV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Horse</a:t>
            </a:r>
            <a:r>
              <a:rPr lang="lv-LV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’</a:t>
            </a:r>
            <a:r>
              <a:rPr lang="en-US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and a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well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as</a:t>
            </a:r>
            <a:r>
              <a:rPr lang="en-US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highly regarded translation of Goethe's Faust. 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lv-LV" sz="1600" spc="-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algn="just">
              <a:lnSpc>
                <a:spcPct val="100000"/>
              </a:lnSpc>
            </a:pP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eminent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figure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for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Latvians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because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his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literature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talent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political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enthusiasm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being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candidate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for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Nobel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Prize</a:t>
            </a:r>
            <a:r>
              <a:rPr lang="lv-LV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600" spc="-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Quote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 „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Everybody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must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help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to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make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big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work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ru-RU" sz="1600" spc="-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together</a:t>
            </a:r>
            <a:r>
              <a:rPr lang="ru-RU" sz="1600" spc="-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“</a:t>
            </a:r>
          </a:p>
          <a:p>
            <a:pPr>
              <a:lnSpc>
                <a:spcPct val="100000"/>
              </a:lnSpc>
            </a:pPr>
            <a:endParaRPr lang="ru-RU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50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 idx="4294967295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6000" b="0" dirty="0" err="1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Thanks</a:t>
            </a:r>
            <a:r>
              <a:rPr lang="lv-LV" sz="6000" b="0" dirty="0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6000" b="0" dirty="0" err="1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for</a:t>
            </a:r>
            <a:r>
              <a:rPr lang="lv-LV" sz="6000" b="0" dirty="0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6000" b="0" dirty="0" err="1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your</a:t>
            </a:r>
            <a:r>
              <a:rPr lang="lv-LV" sz="6000" b="0" dirty="0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lv-LV" sz="6000" b="0" dirty="0" err="1">
                <a:solidFill>
                  <a:srgbClr val="FFFF00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attention</a:t>
            </a:r>
            <a:endParaRPr sz="6000" dirty="0">
              <a:solidFill>
                <a:srgbClr val="FFFF00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subTitle" idx="4294967295"/>
          </p:nvPr>
        </p:nvSpPr>
        <p:spPr>
          <a:xfrm>
            <a:off x="2004725" y="473101"/>
            <a:ext cx="6593700" cy="2473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/>
              <a:t>The Latvian language is "a mirror of the wonderful story of our nation", says a linguistics professor at the University of Latvia.</a:t>
            </a:r>
            <a:endParaRPr sz="4400" b="1" i="1" dirty="0"/>
          </a:p>
        </p:txBody>
      </p:sp>
      <p:pic>
        <p:nvPicPr>
          <p:cNvPr id="110" name="Google Shape;110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50" y="171564"/>
            <a:ext cx="2025600" cy="2025600"/>
          </a:xfrm>
          <a:prstGeom prst="diamond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42875" dist="47625" dir="5400000" algn="bl" rotWithShape="0">
              <a:srgbClr val="000000">
                <a:alpha val="14000"/>
              </a:srgbClr>
            </a:outerShdw>
          </a:effectLst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00" dirty="0"/>
              <a:t>A bit </a:t>
            </a:r>
            <a:r>
              <a:rPr lang="lv-LV" sz="4800" dirty="0" err="1"/>
              <a:t>of</a:t>
            </a:r>
            <a:r>
              <a:rPr lang="lv-LV" sz="4800" dirty="0"/>
              <a:t> </a:t>
            </a:r>
            <a:r>
              <a:rPr lang="lv-LV" sz="4800" dirty="0" err="1"/>
              <a:t>History</a:t>
            </a:r>
            <a:endParaRPr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B0E17-8DBC-42FA-A625-D766E2C1A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7831F-A86E-41F9-988A-B335C2CB2957}"/>
              </a:ext>
            </a:extLst>
          </p:cNvPr>
          <p:cNvSpPr/>
          <p:nvPr/>
        </p:nvSpPr>
        <p:spPr>
          <a:xfrm>
            <a:off x="440175" y="2217069"/>
            <a:ext cx="80788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Latvian, rooted in Sanskrit</a:t>
            </a:r>
            <a:r>
              <a:rPr lang="lv-LV" sz="2400" dirty="0">
                <a:latin typeface="Arial Black" panose="020B0A04020102020204" pitchFamily="34" charset="0"/>
              </a:rPr>
              <a:t>,</a:t>
            </a:r>
            <a:r>
              <a:rPr lang="en-US" sz="2400" dirty="0">
                <a:latin typeface="Arial Black" panose="020B0A04020102020204" pitchFamily="34" charset="0"/>
              </a:rPr>
              <a:t> belongs to the</a:t>
            </a:r>
            <a:r>
              <a:rPr lang="lv-LV" sz="2400" dirty="0">
                <a:latin typeface="Arial Black" panose="020B0A04020102020204" pitchFamily="34" charset="0"/>
              </a:rPr>
              <a:t> </a:t>
            </a:r>
            <a:r>
              <a:rPr lang="lv-LV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Baltic</a:t>
            </a:r>
            <a:r>
              <a:rPr lang="lv-LV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branch of the </a:t>
            </a:r>
            <a:r>
              <a:rPr lang="lv-LV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Indo-European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en-US" sz="2400" dirty="0">
                <a:latin typeface="Arial Black" panose="020B0A04020102020204" pitchFamily="34" charset="0"/>
              </a:rPr>
              <a:t>language family.</a:t>
            </a:r>
            <a:r>
              <a:rPr lang="lv-LV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There are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only two alive Baltic languages </a:t>
            </a:r>
            <a:r>
              <a:rPr lang="en-US" sz="2400" dirty="0">
                <a:latin typeface="Arial Black" panose="020B0A04020102020204" pitchFamily="34" charset="0"/>
              </a:rPr>
              <a:t>in nowadays - the Latvian and the Lithuanian language</a:t>
            </a:r>
            <a:r>
              <a:rPr lang="lv-LV" sz="2400" dirty="0"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Latvian language formed until 16th century.</a:t>
            </a:r>
            <a:endParaRPr lang="lv-LV" sz="2400" dirty="0">
              <a:latin typeface="Arial Black" panose="020B0A04020102020204" pitchFamily="34" charset="0"/>
            </a:endParaRPr>
          </a:p>
          <a:p>
            <a:endParaRPr lang="lv-LV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BF4DA0-6D7C-4D3F-A1AD-474F0AAC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041" y="105869"/>
            <a:ext cx="3942184" cy="221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77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B0E17-8DBC-42FA-A625-D766E2C1A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09477E-9DE4-4729-9165-87513A96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87" y="816395"/>
            <a:ext cx="2445795" cy="351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21DF8A-5A37-4287-AF77-640594DB926A}"/>
              </a:ext>
            </a:extLst>
          </p:cNvPr>
          <p:cNvSpPr/>
          <p:nvPr/>
        </p:nvSpPr>
        <p:spPr>
          <a:xfrm>
            <a:off x="2953182" y="675557"/>
            <a:ext cx="5605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Latvian in</a:t>
            </a:r>
            <a:r>
              <a:rPr lang="lv-LV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lv-LV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Latin</a:t>
            </a:r>
            <a:r>
              <a:rPr lang="lv-LV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lv-LV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script</a:t>
            </a:r>
            <a:r>
              <a:rPr lang="en-US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was first based upon the</a:t>
            </a:r>
            <a:r>
              <a:rPr lang="lv-LV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lv-LV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German </a:t>
            </a:r>
            <a:r>
              <a:rPr lang="lv-LV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alphabet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, while the alphabet of the </a:t>
            </a:r>
            <a:r>
              <a:rPr lang="en-US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Latgalian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dialect was based on the</a:t>
            </a:r>
            <a:r>
              <a:rPr lang="lv-LV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lv-LV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Polish</a:t>
            </a:r>
            <a:r>
              <a:rPr lang="lv-LV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lv-LV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alphabet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lv-LV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A modified </a:t>
            </a:r>
            <a:r>
              <a:rPr lang="lv-LV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Latin</a:t>
            </a:r>
            <a:r>
              <a:rPr lang="lv-LV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lv-LV" sz="28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alphabet</a:t>
            </a:r>
            <a:r>
              <a:rPr lang="lv-LV" sz="28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was adopted in 1922.</a:t>
            </a:r>
            <a:endParaRPr lang="lv-LV" sz="2800" dirty="0">
              <a:latin typeface="Arial Black" panose="020B0A04020102020204" pitchFamily="34" charset="0"/>
            </a:endParaRPr>
          </a:p>
          <a:p>
            <a:endParaRPr lang="lv-LV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B0E17-8DBC-42FA-A625-D766E2C1A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37E26-F5F2-4699-8B23-38C02317F9BC}"/>
              </a:ext>
            </a:extLst>
          </p:cNvPr>
          <p:cNvSpPr/>
          <p:nvPr/>
        </p:nvSpPr>
        <p:spPr>
          <a:xfrm>
            <a:off x="657674" y="564204"/>
            <a:ext cx="34765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Arial Black" panose="020B0A04020102020204" pitchFamily="34" charset="0"/>
              </a:rPr>
              <a:t>The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first Latvian dictionary</a:t>
            </a:r>
            <a:r>
              <a:rPr lang="en-US" sz="3200" dirty="0"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latin typeface="Arial Black" panose="020B0A04020102020204" pitchFamily="34" charset="0"/>
              </a:rPr>
              <a:t>Lettus</a:t>
            </a:r>
            <a:r>
              <a:rPr lang="en-US" sz="3200" dirty="0">
                <a:latin typeface="Arial Black" panose="020B0A04020102020204" pitchFamily="34" charset="0"/>
              </a:rPr>
              <a:t>, was compiled by Georg </a:t>
            </a:r>
            <a:r>
              <a:rPr lang="en-US" sz="3200" dirty="0" err="1">
                <a:latin typeface="Arial Black" panose="020B0A04020102020204" pitchFamily="34" charset="0"/>
              </a:rPr>
              <a:t>Mancelius</a:t>
            </a:r>
            <a:r>
              <a:rPr lang="en-US" sz="3200" dirty="0">
                <a:latin typeface="Arial Black" panose="020B0A04020102020204" pitchFamily="34" charset="0"/>
              </a:rPr>
              <a:t> in 1638.</a:t>
            </a:r>
            <a:endParaRPr lang="lv-LV" sz="32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A13B7-0357-4F9D-8D8E-E67C67741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20" y="1196502"/>
            <a:ext cx="3954295" cy="263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0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005755" y="1411950"/>
            <a:ext cx="3200491" cy="1331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800" dirty="0" err="1"/>
              <a:t>Some</a:t>
            </a:r>
            <a:r>
              <a:rPr lang="lv-LV" sz="4800" dirty="0"/>
              <a:t> </a:t>
            </a:r>
            <a:r>
              <a:rPr lang="lv-LV" sz="4800" dirty="0" err="1"/>
              <a:t>facts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98030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75807" y="404238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lv-LV" sz="6000" dirty="0" err="1"/>
              <a:t>Structure</a:t>
            </a:r>
            <a:endParaRPr sz="60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574830" y="1177952"/>
            <a:ext cx="7889132" cy="2505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lv-LV" sz="2400" i="1" dirty="0" err="1"/>
              <a:t>For</a:t>
            </a:r>
            <a:r>
              <a:rPr lang="lv-LV" sz="2400" i="1" dirty="0"/>
              <a:t> </a:t>
            </a:r>
            <a:r>
              <a:rPr lang="lv-LV" sz="2400" i="1" dirty="0" err="1"/>
              <a:t>example</a:t>
            </a:r>
            <a:r>
              <a:rPr lang="lv-LV" sz="2400" dirty="0"/>
              <a:t>:</a:t>
            </a:r>
          </a:p>
          <a:p>
            <a:pPr marL="0" indent="0">
              <a:buNone/>
            </a:pPr>
            <a:r>
              <a:rPr lang="lv-LV" sz="2400" dirty="0"/>
              <a:t>(</a:t>
            </a:r>
            <a:r>
              <a:rPr lang="lv-LV" sz="2400" dirty="0" err="1"/>
              <a:t>other</a:t>
            </a:r>
            <a:r>
              <a:rPr lang="lv-LV" sz="2400" dirty="0"/>
              <a:t> </a:t>
            </a:r>
            <a:r>
              <a:rPr lang="lv-LV" sz="2400" dirty="0" err="1"/>
              <a:t>languages</a:t>
            </a:r>
            <a:r>
              <a:rPr lang="lv-LV" sz="2400" dirty="0"/>
              <a:t>) </a:t>
            </a:r>
            <a:r>
              <a:rPr lang="lv-LV" sz="2400" dirty="0" err="1"/>
              <a:t>milk</a:t>
            </a:r>
            <a:r>
              <a:rPr lang="lv-LV" sz="2400" dirty="0"/>
              <a:t>, </a:t>
            </a:r>
            <a:r>
              <a:rPr lang="lv-LV" sz="2400" dirty="0" err="1"/>
              <a:t>latte</a:t>
            </a:r>
            <a:r>
              <a:rPr lang="lv-LV" sz="2400" dirty="0"/>
              <a:t>, </a:t>
            </a:r>
            <a:r>
              <a:rPr lang="lv-LV" sz="2400" dirty="0" err="1"/>
              <a:t>lait</a:t>
            </a:r>
            <a:r>
              <a:rPr lang="lv-LV" sz="2400" dirty="0"/>
              <a:t>, </a:t>
            </a:r>
            <a:r>
              <a:rPr lang="lv-LV" sz="2400" dirty="0" err="1"/>
              <a:t>milch,moloko</a:t>
            </a:r>
            <a:r>
              <a:rPr lang="lv-LV" sz="2400" dirty="0"/>
              <a:t> (</a:t>
            </a:r>
            <a:r>
              <a:rPr lang="ru-RU" sz="2400" dirty="0"/>
              <a:t>молоко</a:t>
            </a:r>
            <a:r>
              <a:rPr lang="lv-LV" sz="2400" dirty="0"/>
              <a:t>)- (</a:t>
            </a:r>
            <a:r>
              <a:rPr lang="lv-LV" sz="2400" dirty="0" err="1"/>
              <a:t>Latvian</a:t>
            </a:r>
            <a:r>
              <a:rPr lang="lv-LV" sz="2400" dirty="0"/>
              <a:t>) </a:t>
            </a:r>
            <a:r>
              <a:rPr lang="lv-LV" sz="2400" b="1" dirty="0"/>
              <a:t>piens</a:t>
            </a:r>
            <a:r>
              <a:rPr lang="lv-LV" sz="2400" dirty="0"/>
              <a:t>.</a:t>
            </a:r>
          </a:p>
          <a:p>
            <a:pPr marL="0" indent="0">
              <a:buNone/>
            </a:pPr>
            <a:r>
              <a:rPr lang="lv-LV" sz="2400" dirty="0"/>
              <a:t>(</a:t>
            </a:r>
            <a:r>
              <a:rPr lang="lv-LV" sz="2400" dirty="0" err="1"/>
              <a:t>other</a:t>
            </a:r>
            <a:r>
              <a:rPr lang="lv-LV" sz="2400" dirty="0"/>
              <a:t> </a:t>
            </a:r>
            <a:r>
              <a:rPr lang="lv-LV" sz="2400" dirty="0" err="1"/>
              <a:t>languages</a:t>
            </a:r>
            <a:r>
              <a:rPr lang="lv-LV" sz="2400" dirty="0"/>
              <a:t>) </a:t>
            </a:r>
            <a:r>
              <a:rPr lang="lv-LV" sz="2400" dirty="0" err="1"/>
              <a:t>river</a:t>
            </a:r>
            <a:r>
              <a:rPr lang="lv-LV" sz="2400" dirty="0"/>
              <a:t>, </a:t>
            </a:r>
            <a:r>
              <a:rPr lang="lv-LV" sz="2400" dirty="0" err="1"/>
              <a:t>riviere</a:t>
            </a:r>
            <a:r>
              <a:rPr lang="lv-LV" sz="2400" dirty="0"/>
              <a:t>, </a:t>
            </a:r>
            <a:r>
              <a:rPr lang="lv-LV" sz="2400" dirty="0" err="1"/>
              <a:t>fleuve</a:t>
            </a:r>
            <a:r>
              <a:rPr lang="lv-LV" sz="2400" dirty="0"/>
              <a:t>, </a:t>
            </a:r>
            <a:r>
              <a:rPr lang="lv-LV" sz="2400" dirty="0" err="1"/>
              <a:t>fiume</a:t>
            </a:r>
            <a:r>
              <a:rPr lang="lv-LV" sz="2400" dirty="0"/>
              <a:t>, </a:t>
            </a:r>
            <a:r>
              <a:rPr lang="lv-LV" sz="2400" dirty="0" err="1"/>
              <a:t>reka</a:t>
            </a:r>
            <a:r>
              <a:rPr lang="lv-LV" sz="2400" dirty="0"/>
              <a:t> </a:t>
            </a:r>
            <a:r>
              <a:rPr lang="ru-RU" sz="2400" dirty="0"/>
              <a:t>(река</a:t>
            </a:r>
            <a:r>
              <a:rPr lang="lv-LV" sz="2400" dirty="0"/>
              <a:t>)- (</a:t>
            </a:r>
            <a:r>
              <a:rPr lang="lv-LV" sz="2400" dirty="0" err="1"/>
              <a:t>Latvian</a:t>
            </a:r>
            <a:r>
              <a:rPr lang="lv-LV" sz="2400" dirty="0"/>
              <a:t>) </a:t>
            </a:r>
            <a:r>
              <a:rPr lang="lv-LV" sz="2400" b="1" dirty="0"/>
              <a:t>upe</a:t>
            </a:r>
            <a:r>
              <a:rPr lang="lv-LV" sz="2400" dirty="0"/>
              <a:t>.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74830" y="694950"/>
            <a:ext cx="7791856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structure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words</a:t>
            </a:r>
            <a:r>
              <a:rPr lang="lv-LV" sz="2400" dirty="0"/>
              <a:t> </a:t>
            </a:r>
            <a:r>
              <a:rPr lang="lv-LV" sz="2400" dirty="0" err="1"/>
              <a:t>is</a:t>
            </a:r>
            <a:r>
              <a:rPr lang="lv-LV" sz="2400" dirty="0"/>
              <a:t> </a:t>
            </a:r>
            <a:r>
              <a:rPr lang="lv-LV" sz="2400" dirty="0" err="1"/>
              <a:t>diffrent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other</a:t>
            </a:r>
            <a:r>
              <a:rPr lang="lv-LV" sz="2400" dirty="0"/>
              <a:t> </a:t>
            </a:r>
            <a:r>
              <a:rPr lang="lv-LV" sz="2400" dirty="0" err="1"/>
              <a:t>Europe</a:t>
            </a:r>
            <a:r>
              <a:rPr lang="lv-LV" sz="2400" dirty="0"/>
              <a:t> </a:t>
            </a:r>
            <a:r>
              <a:rPr lang="lv-LV" sz="2400" dirty="0" err="1"/>
              <a:t>languages</a:t>
            </a:r>
            <a:r>
              <a:rPr lang="lv-LV" sz="2400" dirty="0"/>
              <a:t>.</a:t>
            </a:r>
          </a:p>
          <a:p>
            <a:pPr marL="0" indent="0">
              <a:buNone/>
            </a:pPr>
            <a:endParaRPr lang="lv-LV" sz="1600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700391" y="3453150"/>
            <a:ext cx="7540734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lv-LV" sz="2400" dirty="0" err="1">
                <a:solidFill>
                  <a:schemeClr val="accent6"/>
                </a:solidFill>
              </a:rPr>
              <a:t>So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we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can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say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that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Latvian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language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is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unique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and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really</a:t>
            </a:r>
            <a:r>
              <a:rPr lang="lv-LV" sz="2400" dirty="0">
                <a:solidFill>
                  <a:schemeClr val="accent6"/>
                </a:solidFill>
              </a:rPr>
              <a:t> </a:t>
            </a:r>
            <a:r>
              <a:rPr lang="lv-LV" sz="2400" dirty="0" err="1">
                <a:solidFill>
                  <a:schemeClr val="accent6"/>
                </a:solidFill>
              </a:rPr>
              <a:t>unusual</a:t>
            </a:r>
            <a:r>
              <a:rPr lang="lv-LV" sz="2400" dirty="0">
                <a:solidFill>
                  <a:schemeClr val="accent6"/>
                </a:solidFill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i="1" dirty="0">
              <a:solidFill>
                <a:srgbClr val="9E7C59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75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02900" y="233464"/>
            <a:ext cx="7338300" cy="758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6000" dirty="0"/>
              <a:t>Letters</a:t>
            </a:r>
            <a:endParaRPr sz="6000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1" y="1434971"/>
            <a:ext cx="3929703" cy="19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Every phoneme has its own letter, so you can always guess how to pronounce a word when you read it. </a:t>
            </a:r>
            <a:endParaRPr lang="lv-LV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902850" y="3296325"/>
            <a:ext cx="7338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9E7C5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i="1" dirty="0">
              <a:solidFill>
                <a:srgbClr val="9E7C59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476A2-372F-4B07-9FA7-655946AB9A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64725" y="1400206"/>
            <a:ext cx="4144253" cy="2891700"/>
          </a:xfrm>
        </p:spPr>
        <p:txBody>
          <a:bodyPr/>
          <a:lstStyle/>
          <a:p>
            <a:r>
              <a:rPr lang="en-US" sz="2400" dirty="0"/>
              <a:t>The stress with some exceptions is on the first syllable.</a:t>
            </a:r>
            <a:endParaRPr lang="lv-LV" sz="2400" dirty="0"/>
          </a:p>
          <a:p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02904-CCDE-4C98-968C-388BD90BE873}"/>
              </a:ext>
            </a:extLst>
          </p:cNvPr>
          <p:cNvSpPr/>
          <p:nvPr/>
        </p:nvSpPr>
        <p:spPr>
          <a:xfrm>
            <a:off x="457201" y="3464482"/>
            <a:ext cx="8073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There are about 1.3 million native Latvian speakers in Latvia and 100,000 abroad. </a:t>
            </a:r>
            <a:endParaRPr lang="lv-LV" sz="3200" dirty="0"/>
          </a:p>
        </p:txBody>
      </p:sp>
      <p:sp>
        <p:nvSpPr>
          <p:cNvPr id="10" name="Google Shape;101;p15">
            <a:extLst>
              <a:ext uri="{FF2B5EF4-FFF2-40B4-BE49-F238E27FC236}">
                <a16:creationId xmlns:a16="http://schemas.microsoft.com/office/drawing/2014/main" id="{405CAC5E-C15E-4531-842F-A9BE06E60FDE}"/>
              </a:ext>
            </a:extLst>
          </p:cNvPr>
          <p:cNvSpPr txBox="1">
            <a:spLocks/>
          </p:cNvSpPr>
          <p:nvPr/>
        </p:nvSpPr>
        <p:spPr>
          <a:xfrm>
            <a:off x="535021" y="670950"/>
            <a:ext cx="8073957" cy="64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1800"/>
              <a:buFont typeface="Tinos"/>
              <a:buChar char="⬗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Tinos"/>
              <a:buChar char="◇"/>
              <a:defRPr sz="18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11430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Latvian employs modified </a:t>
            </a:r>
            <a:r>
              <a:rPr lang="en-US" sz="2400" b="1" dirty="0">
                <a:solidFill>
                  <a:schemeClr val="tx1"/>
                </a:solidFill>
              </a:rPr>
              <a:t>Roman</a:t>
            </a:r>
            <a:r>
              <a:rPr lang="en-US" sz="2400" dirty="0">
                <a:solidFill>
                  <a:schemeClr val="tx1"/>
                </a:solidFill>
              </a:rPr>
              <a:t> script including </a:t>
            </a:r>
            <a:r>
              <a:rPr lang="en-US" sz="2400" b="1" dirty="0">
                <a:solidFill>
                  <a:schemeClr val="tx1"/>
                </a:solidFill>
              </a:rPr>
              <a:t>33 letters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lv-LV" sz="2400" dirty="0">
              <a:solidFill>
                <a:schemeClr val="tx1"/>
              </a:solidFill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lican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713</Words>
  <Application>Microsoft Office PowerPoint</Application>
  <PresentationFormat>On-screen Show (16:9)</PresentationFormat>
  <Paragraphs>62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Tinos</vt:lpstr>
      <vt:lpstr>DejaVu Sans</vt:lpstr>
      <vt:lpstr>Vidaloka</vt:lpstr>
      <vt:lpstr>Arial</vt:lpstr>
      <vt:lpstr>Arial Black</vt:lpstr>
      <vt:lpstr>Alef</vt:lpstr>
      <vt:lpstr>Helicanus template</vt:lpstr>
      <vt:lpstr>Latvian language  </vt:lpstr>
      <vt:lpstr>PowerPoint Presentation</vt:lpstr>
      <vt:lpstr>A bit of History</vt:lpstr>
      <vt:lpstr>PowerPoint Presentation</vt:lpstr>
      <vt:lpstr>PowerPoint Presentation</vt:lpstr>
      <vt:lpstr>PowerPoint Presentation</vt:lpstr>
      <vt:lpstr>Some facts</vt:lpstr>
      <vt:lpstr>Structure</vt:lpstr>
      <vt:lpstr>Letters</vt:lpstr>
      <vt:lpstr>Garumzīme</vt:lpstr>
      <vt:lpstr>An interesting fact</vt:lpstr>
      <vt:lpstr>Literature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Olga Krukovska</dc:creator>
  <cp:lastModifiedBy>Olga Krukovska</cp:lastModifiedBy>
  <cp:revision>10</cp:revision>
  <dcterms:modified xsi:type="dcterms:W3CDTF">2020-02-20T08:55:19Z</dcterms:modified>
</cp:coreProperties>
</file>